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3.xml" ContentType="application/vnd.openxmlformats-officedocument.presentationml.notesSlide+xml"/>
  <Override PartName="/ppt/charts/chartEx1.xml" ContentType="application/vnd.ms-office.chartex+xml"/>
  <Override PartName="/ppt/charts/style14.xml" ContentType="application/vnd.ms-office.chartstyle+xml"/>
  <Override PartName="/ppt/charts/colors14.xml" ContentType="application/vnd.ms-office.chartcolorstyle+xml"/>
  <Override PartName="/ppt/charts/chartEx2.xml" ContentType="application/vnd.ms-office.chartex+xml"/>
  <Override PartName="/ppt/charts/style15.xml" ContentType="application/vnd.ms-office.chartstyle+xml"/>
  <Override PartName="/ppt/charts/colors15.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4.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7.xml" ContentType="application/vnd.openxmlformats-officedocument.presentationml.notesSlide+xml"/>
  <Override PartName="/ppt/charts/chart15.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6.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37"/>
  </p:notesMasterIdLst>
  <p:sldIdLst>
    <p:sldId id="511" r:id="rId3"/>
    <p:sldId id="502" r:id="rId4"/>
    <p:sldId id="512" r:id="rId5"/>
    <p:sldId id="508" r:id="rId6"/>
    <p:sldId id="509" r:id="rId7"/>
    <p:sldId id="494" r:id="rId8"/>
    <p:sldId id="463" r:id="rId9"/>
    <p:sldId id="483" r:id="rId10"/>
    <p:sldId id="434" r:id="rId11"/>
    <p:sldId id="484" r:id="rId12"/>
    <p:sldId id="456" r:id="rId13"/>
    <p:sldId id="438" r:id="rId14"/>
    <p:sldId id="425" r:id="rId15"/>
    <p:sldId id="437" r:id="rId16"/>
    <p:sldId id="510" r:id="rId17"/>
    <p:sldId id="523" r:id="rId18"/>
    <p:sldId id="525" r:id="rId19"/>
    <p:sldId id="524" r:id="rId20"/>
    <p:sldId id="521" r:id="rId21"/>
    <p:sldId id="522" r:id="rId22"/>
    <p:sldId id="501" r:id="rId23"/>
    <p:sldId id="503" r:id="rId24"/>
    <p:sldId id="486" r:id="rId25"/>
    <p:sldId id="517" r:id="rId26"/>
    <p:sldId id="519" r:id="rId27"/>
    <p:sldId id="504" r:id="rId28"/>
    <p:sldId id="515" r:id="rId29"/>
    <p:sldId id="513" r:id="rId30"/>
    <p:sldId id="372" r:id="rId31"/>
    <p:sldId id="449" r:id="rId32"/>
    <p:sldId id="506" r:id="rId33"/>
    <p:sldId id="472" r:id="rId34"/>
    <p:sldId id="520" r:id="rId35"/>
    <p:sldId id="478"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3D9"/>
    <a:srgbClr val="E0DFDF"/>
    <a:srgbClr val="D2BCA3"/>
    <a:srgbClr val="827466"/>
    <a:srgbClr val="BB9A76"/>
    <a:srgbClr val="DDC7B1"/>
    <a:srgbClr val="D3BCA3"/>
    <a:srgbClr val="827566"/>
    <a:srgbClr val="9B7464"/>
    <a:srgbClr val="F7F5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036" autoAdjust="0"/>
  </p:normalViewPr>
  <p:slideViewPr>
    <p:cSldViewPr snapToGrid="0" snapToObjects="1">
      <p:cViewPr>
        <p:scale>
          <a:sx n="50" d="100"/>
          <a:sy n="50" d="100"/>
        </p:scale>
        <p:origin x="264" y="594"/>
      </p:cViewPr>
      <p:guideLst/>
    </p:cSldViewPr>
  </p:slideViewPr>
  <p:outlineViewPr>
    <p:cViewPr>
      <p:scale>
        <a:sx n="100" d="100"/>
        <a:sy n="100" d="100"/>
      </p:scale>
      <p:origin x="0" y="0"/>
    </p:cViewPr>
  </p:outlineViewPr>
  <p:notesTextViewPr>
    <p:cViewPr>
      <p:scale>
        <a:sx n="114" d="100"/>
        <a:sy n="114" d="100"/>
      </p:scale>
      <p:origin x="0" y="0"/>
    </p:cViewPr>
  </p:notesTextViewPr>
  <p:sorterViewPr>
    <p:cViewPr>
      <p:scale>
        <a:sx n="1" d="1"/>
        <a:sy n="1" d="1"/>
      </p:scale>
      <p:origin x="0" y="0"/>
    </p:cViewPr>
  </p:sorterViewPr>
  <p:notesViewPr>
    <p:cSldViewPr snapToGrid="0" snapToObjects="1">
      <p:cViewPr varScale="1">
        <p:scale>
          <a:sx n="86" d="100"/>
          <a:sy n="86" d="100"/>
        </p:scale>
        <p:origin x="39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3.xlsx"/></Relationships>
</file>

<file path=ppt/charts/_rels/chartEx2.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1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Ряд 1</c:v>
                </c:pt>
              </c:strCache>
            </c:strRef>
          </c:tx>
          <c:spPr>
            <a:solidFill>
              <a:srgbClr val="CFBCA6"/>
            </a:solidFill>
            <a:ln>
              <a:noFill/>
            </a:ln>
            <a:effectLst/>
          </c:spPr>
          <c:invertIfNegative val="0"/>
          <c:cat>
            <c:strRef>
              <c:f>Лист1!$A$2</c:f>
              <c:strCache>
                <c:ptCount val="1"/>
                <c:pt idx="0">
                  <c:v>Категория 1</c:v>
                </c:pt>
              </c:strCache>
            </c:strRef>
          </c:cat>
          <c:val>
            <c:numRef>
              <c:f>Лист1!$B$2</c:f>
              <c:numCache>
                <c:formatCode>General</c:formatCode>
                <c:ptCount val="1"/>
                <c:pt idx="0">
                  <c:v>3</c:v>
                </c:pt>
              </c:numCache>
            </c:numRef>
          </c:val>
          <c:extLst>
            <c:ext xmlns:c16="http://schemas.microsoft.com/office/drawing/2014/chart" uri="{C3380CC4-5D6E-409C-BE32-E72D297353CC}">
              <c16:uniqueId val="{00000000-EC45-4ED1-806E-6B9C83A7D7B3}"/>
            </c:ext>
          </c:extLst>
        </c:ser>
        <c:ser>
          <c:idx val="1"/>
          <c:order val="1"/>
          <c:tx>
            <c:strRef>
              <c:f>Лист1!$C$1</c:f>
              <c:strCache>
                <c:ptCount val="1"/>
                <c:pt idx="0">
                  <c:v>Ряд 2</c:v>
                </c:pt>
              </c:strCache>
            </c:strRef>
          </c:tx>
          <c:spPr>
            <a:solidFill>
              <a:srgbClr val="4F4F4F"/>
            </a:solidFill>
            <a:ln>
              <a:noFill/>
            </a:ln>
            <a:effectLst/>
          </c:spPr>
          <c:invertIfNegative val="0"/>
          <c:cat>
            <c:strRef>
              <c:f>Лист1!$A$2</c:f>
              <c:strCache>
                <c:ptCount val="1"/>
                <c:pt idx="0">
                  <c:v>Категория 1</c:v>
                </c:pt>
              </c:strCache>
            </c:strRef>
          </c:cat>
          <c:val>
            <c:numRef>
              <c:f>Лист1!$C$2</c:f>
              <c:numCache>
                <c:formatCode>General</c:formatCode>
                <c:ptCount val="1"/>
                <c:pt idx="0">
                  <c:v>38</c:v>
                </c:pt>
              </c:numCache>
            </c:numRef>
          </c:val>
          <c:extLst>
            <c:ext xmlns:c16="http://schemas.microsoft.com/office/drawing/2014/chart" uri="{C3380CC4-5D6E-409C-BE32-E72D297353CC}">
              <c16:uniqueId val="{00000001-EC45-4ED1-806E-6B9C83A7D7B3}"/>
            </c:ext>
          </c:extLst>
        </c:ser>
        <c:dLbls>
          <c:showLegendKey val="0"/>
          <c:showVal val="0"/>
          <c:showCatName val="0"/>
          <c:showSerName val="0"/>
          <c:showPercent val="0"/>
          <c:showBubbleSize val="0"/>
        </c:dLbls>
        <c:gapWidth val="219"/>
        <c:overlap val="-27"/>
        <c:axId val="27086256"/>
        <c:axId val="27079600"/>
      </c:barChart>
      <c:catAx>
        <c:axId val="27086256"/>
        <c:scaling>
          <c:orientation val="minMax"/>
        </c:scaling>
        <c:delete val="1"/>
        <c:axPos val="b"/>
        <c:numFmt formatCode="General" sourceLinked="1"/>
        <c:majorTickMark val="none"/>
        <c:minorTickMark val="none"/>
        <c:tickLblPos val="nextTo"/>
        <c:crossAx val="27079600"/>
        <c:crosses val="autoZero"/>
        <c:auto val="1"/>
        <c:lblAlgn val="ctr"/>
        <c:lblOffset val="100"/>
        <c:noMultiLvlLbl val="0"/>
      </c:catAx>
      <c:valAx>
        <c:axId val="270796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900" b="0" i="0" u="none" strike="noStrike" kern="1200" baseline="0">
                <a:solidFill>
                  <a:srgbClr val="343434"/>
                </a:solidFill>
                <a:latin typeface="GT Walsheim Pro Light" panose="00000400000000000000" pitchFamily="2" charset="-52"/>
                <a:ea typeface="+mn-ea"/>
                <a:cs typeface="GT Walsheim Pro Light" panose="00000400000000000000" pitchFamily="2" charset="-52"/>
              </a:defRPr>
            </a:pPr>
            <a:endParaRPr lang="en-US"/>
          </a:p>
        </c:txPr>
        <c:crossAx val="27086256"/>
        <c:crosses val="autoZero"/>
        <c:crossBetween val="between"/>
        <c:majorUnit val="1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1750" cap="rnd" cmpd="sng">
              <a:solidFill>
                <a:srgbClr val="9B7464"/>
              </a:solidFill>
              <a:round/>
            </a:ln>
            <a:effectLst/>
          </c:spPr>
          <c:marker>
            <c:symbol val="none"/>
          </c:marker>
          <c:dLbls>
            <c:delete val="1"/>
          </c:dLbls>
          <c:cat>
            <c:numRef>
              <c:f>Sheet1!$A$2:$A$4</c:f>
              <c:numCache>
                <c:formatCode>General</c:formatCode>
                <c:ptCount val="3"/>
                <c:pt idx="0">
                  <c:v>2021</c:v>
                </c:pt>
                <c:pt idx="1">
                  <c:v>2026</c:v>
                </c:pt>
                <c:pt idx="2">
                  <c:v>2031</c:v>
                </c:pt>
              </c:numCache>
            </c:numRef>
          </c:cat>
          <c:val>
            <c:numRef>
              <c:f>Sheet1!$B$2:$B$4</c:f>
              <c:numCache>
                <c:formatCode>General</c:formatCode>
                <c:ptCount val="3"/>
                <c:pt idx="0">
                  <c:v>13.57</c:v>
                </c:pt>
                <c:pt idx="1">
                  <c:v>22.87</c:v>
                </c:pt>
                <c:pt idx="2">
                  <c:v>39.520000000000003</c:v>
                </c:pt>
              </c:numCache>
            </c:numRef>
          </c:val>
          <c:smooth val="0"/>
          <c:extLst>
            <c:ext xmlns:c16="http://schemas.microsoft.com/office/drawing/2014/chart" uri="{C3380CC4-5D6E-409C-BE32-E72D297353CC}">
              <c16:uniqueId val="{00000000-8094-4BBD-B933-A88B7462E4B5}"/>
            </c:ext>
          </c:extLst>
        </c:ser>
        <c:dLbls>
          <c:dLblPos val="t"/>
          <c:showLegendKey val="0"/>
          <c:showVal val="1"/>
          <c:showCatName val="0"/>
          <c:showSerName val="0"/>
          <c:showPercent val="0"/>
          <c:showBubbleSize val="0"/>
        </c:dLbls>
        <c:smooth val="0"/>
        <c:axId val="18719072"/>
        <c:axId val="18723648"/>
      </c:lineChart>
      <c:catAx>
        <c:axId val="18719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500" b="0" i="0" u="none" strike="noStrike" kern="1200" baseline="0">
                <a:solidFill>
                  <a:schemeClr val="tx1">
                    <a:lumMod val="50000"/>
                  </a:schemeClr>
                </a:solidFill>
                <a:latin typeface="GT Walsheim Pro" panose="00000500000000000000" pitchFamily="2" charset="0"/>
                <a:ea typeface="+mn-ea"/>
                <a:cs typeface="+mn-cs"/>
              </a:defRPr>
            </a:pPr>
            <a:endParaRPr lang="en-US"/>
          </a:p>
        </c:txPr>
        <c:crossAx val="18723648"/>
        <c:crossesAt val="0"/>
        <c:auto val="1"/>
        <c:lblAlgn val="ctr"/>
        <c:lblOffset val="100"/>
        <c:noMultiLvlLbl val="0"/>
      </c:catAx>
      <c:valAx>
        <c:axId val="18723648"/>
        <c:scaling>
          <c:orientation val="minMax"/>
          <c:max val="4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500" b="0" i="0" u="none" strike="noStrike" kern="1200" baseline="0">
                <a:solidFill>
                  <a:schemeClr val="tx1">
                    <a:lumMod val="50000"/>
                  </a:schemeClr>
                </a:solidFill>
                <a:latin typeface="GT Walsheim Pro" panose="00000500000000000000" pitchFamily="2" charset="0"/>
                <a:ea typeface="+mn-ea"/>
                <a:cs typeface="+mn-cs"/>
              </a:defRPr>
            </a:pPr>
            <a:endParaRPr lang="en-US"/>
          </a:p>
        </c:txPr>
        <c:crossAx val="18719072"/>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Market Share</c:v>
                </c:pt>
              </c:strCache>
            </c:strRef>
          </c:tx>
          <c:dPt>
            <c:idx val="0"/>
            <c:bubble3D val="0"/>
            <c:spPr>
              <a:solidFill>
                <a:schemeClr val="tx1">
                  <a:lumMod val="40000"/>
                  <a:lumOff val="60000"/>
                </a:schemeClr>
              </a:solidFill>
              <a:ln w="19050">
                <a:solidFill>
                  <a:srgbClr val="EDE3D9"/>
                </a:solidFill>
              </a:ln>
              <a:effectLst/>
            </c:spPr>
            <c:extLst>
              <c:ext xmlns:c16="http://schemas.microsoft.com/office/drawing/2014/chart" uri="{C3380CC4-5D6E-409C-BE32-E72D297353CC}">
                <c16:uniqueId val="{00000001-EE60-4E31-8EB0-F45C3A036F63}"/>
              </c:ext>
            </c:extLst>
          </c:dPt>
          <c:dPt>
            <c:idx val="1"/>
            <c:bubble3D val="0"/>
            <c:spPr>
              <a:solidFill>
                <a:srgbClr val="D2BCA3"/>
              </a:solidFill>
              <a:ln w="19050">
                <a:solidFill>
                  <a:schemeClr val="lt1"/>
                </a:solidFill>
              </a:ln>
              <a:effectLst/>
            </c:spPr>
            <c:extLst>
              <c:ext xmlns:c16="http://schemas.microsoft.com/office/drawing/2014/chart" uri="{C3380CC4-5D6E-409C-BE32-E72D297353CC}">
                <c16:uniqueId val="{00000003-EE60-4E31-8EB0-F45C3A036F63}"/>
              </c:ext>
            </c:extLst>
          </c:dPt>
          <c:cat>
            <c:strRef>
              <c:f>Sheet1!$A$2:$A$3</c:f>
              <c:strCache>
                <c:ptCount val="2"/>
                <c:pt idx="0">
                  <c:v>Non-residential</c:v>
                </c:pt>
                <c:pt idx="1">
                  <c:v>Residential</c:v>
                </c:pt>
              </c:strCache>
            </c:strRef>
          </c:cat>
          <c:val>
            <c:numRef>
              <c:f>Sheet1!$B$2:$B$3</c:f>
              <c:numCache>
                <c:formatCode>General</c:formatCode>
                <c:ptCount val="2"/>
                <c:pt idx="0">
                  <c:v>32.479999999999997</c:v>
                </c:pt>
                <c:pt idx="1">
                  <c:v>67.52</c:v>
                </c:pt>
              </c:numCache>
            </c:numRef>
          </c:val>
          <c:extLst>
            <c:ext xmlns:c16="http://schemas.microsoft.com/office/drawing/2014/chart" uri="{C3380CC4-5D6E-409C-BE32-E72D297353CC}">
              <c16:uniqueId val="{00000004-EE60-4E31-8EB0-F45C3A036F63}"/>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Market Share</c:v>
                </c:pt>
              </c:strCache>
            </c:strRef>
          </c:tx>
          <c:dPt>
            <c:idx val="0"/>
            <c:bubble3D val="0"/>
            <c:spPr>
              <a:solidFill>
                <a:srgbClr val="827566"/>
              </a:solidFill>
              <a:ln w="19050">
                <a:solidFill>
                  <a:schemeClr val="lt1"/>
                </a:solidFill>
              </a:ln>
              <a:effectLst/>
            </c:spPr>
            <c:extLst>
              <c:ext xmlns:c16="http://schemas.microsoft.com/office/drawing/2014/chart" uri="{C3380CC4-5D6E-409C-BE32-E72D297353CC}">
                <c16:uniqueId val="{00000001-690D-4B25-9089-5AA21FFFD0EB}"/>
              </c:ext>
            </c:extLst>
          </c:dPt>
          <c:dPt>
            <c:idx val="1"/>
            <c:bubble3D val="0"/>
            <c:spPr>
              <a:solidFill>
                <a:srgbClr val="BB9A76"/>
              </a:solidFill>
              <a:ln w="19050">
                <a:solidFill>
                  <a:schemeClr val="lt1"/>
                </a:solidFill>
              </a:ln>
              <a:effectLst/>
            </c:spPr>
            <c:extLst>
              <c:ext xmlns:c16="http://schemas.microsoft.com/office/drawing/2014/chart" uri="{C3380CC4-5D6E-409C-BE32-E72D297353CC}">
                <c16:uniqueId val="{00000002-690D-4B25-9089-5AA21FFFD0EB}"/>
              </c:ext>
            </c:extLst>
          </c:dPt>
          <c:cat>
            <c:strRef>
              <c:f>Sheet1!$A$2:$A$3</c:f>
              <c:strCache>
                <c:ptCount val="2"/>
                <c:pt idx="0">
                  <c:v>Buildings</c:v>
                </c:pt>
                <c:pt idx="1">
                  <c:v>Non-buildings</c:v>
                </c:pt>
              </c:strCache>
            </c:strRef>
          </c:cat>
          <c:val>
            <c:numRef>
              <c:f>Sheet1!$B$2:$B$3</c:f>
              <c:numCache>
                <c:formatCode>General</c:formatCode>
                <c:ptCount val="2"/>
                <c:pt idx="0">
                  <c:v>48.1</c:v>
                </c:pt>
                <c:pt idx="1">
                  <c:v>51.9</c:v>
                </c:pt>
              </c:numCache>
            </c:numRef>
          </c:val>
          <c:extLst>
            <c:ext xmlns:c16="http://schemas.microsoft.com/office/drawing/2014/chart" uri="{C3380CC4-5D6E-409C-BE32-E72D297353CC}">
              <c16:uniqueId val="{00000000-690D-4B25-9089-5AA21FFFD0E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Series 1</c:v>
                </c:pt>
              </c:strCache>
            </c:strRef>
          </c:tx>
          <c:spPr>
            <a:solidFill>
              <a:srgbClr val="D2BCA3"/>
            </a:solidFill>
            <a:ln>
              <a:noFill/>
            </a:ln>
            <a:effectLst>
              <a:glow>
                <a:schemeClr val="accent1"/>
              </a:glow>
              <a:softEdge rad="0"/>
            </a:effectLst>
          </c:spPr>
          <c:invertIfNegative val="0"/>
          <c:dPt>
            <c:idx val="0"/>
            <c:invertIfNegative val="0"/>
            <c:bubble3D val="0"/>
            <c:spPr>
              <a:solidFill>
                <a:srgbClr val="E8DED5"/>
              </a:solidFill>
              <a:ln>
                <a:noFill/>
              </a:ln>
              <a:effectLst>
                <a:glow>
                  <a:schemeClr val="accent1"/>
                </a:glow>
                <a:softEdge rad="0"/>
              </a:effectLst>
            </c:spPr>
            <c:extLst>
              <c:ext xmlns:c16="http://schemas.microsoft.com/office/drawing/2014/chart" uri="{C3380CC4-5D6E-409C-BE32-E72D297353CC}">
                <c16:uniqueId val="{00000001-B552-4CC4-94B8-ED531DDB1BC8}"/>
              </c:ext>
            </c:extLst>
          </c:dPt>
          <c:dPt>
            <c:idx val="1"/>
            <c:invertIfNegative val="0"/>
            <c:bubble3D val="0"/>
            <c:spPr>
              <a:solidFill>
                <a:srgbClr val="E8DED5"/>
              </a:solidFill>
              <a:ln>
                <a:noFill/>
              </a:ln>
              <a:effectLst>
                <a:glow>
                  <a:schemeClr val="accent1"/>
                </a:glow>
                <a:softEdge rad="0"/>
              </a:effectLst>
            </c:spPr>
            <c:extLst>
              <c:ext xmlns:c16="http://schemas.microsoft.com/office/drawing/2014/chart" uri="{C3380CC4-5D6E-409C-BE32-E72D297353CC}">
                <c16:uniqueId val="{00000003-B552-4CC4-94B8-ED531DDB1BC8}"/>
              </c:ext>
            </c:extLst>
          </c:dPt>
          <c:cat>
            <c:strRef>
              <c:f>Лист1!$A$2:$A$4</c:f>
              <c:strCache>
                <c:ptCount val="2"/>
                <c:pt idx="0">
                  <c:v>Category 1</c:v>
                </c:pt>
                <c:pt idx="1">
                  <c:v>Category 2</c:v>
                </c:pt>
              </c:strCache>
            </c:strRef>
          </c:cat>
          <c:val>
            <c:numRef>
              <c:f>Лист1!$B$2:$B$4</c:f>
              <c:numCache>
                <c:formatCode>General</c:formatCode>
                <c:ptCount val="3"/>
                <c:pt idx="0">
                  <c:v>510</c:v>
                </c:pt>
                <c:pt idx="1">
                  <c:v>430</c:v>
                </c:pt>
                <c:pt idx="2">
                  <c:v>280</c:v>
                </c:pt>
              </c:numCache>
            </c:numRef>
          </c:val>
          <c:extLst>
            <c:ext xmlns:c16="http://schemas.microsoft.com/office/drawing/2014/chart" uri="{C3380CC4-5D6E-409C-BE32-E72D297353CC}">
              <c16:uniqueId val="{00000004-B552-4CC4-94B8-ED531DDB1BC8}"/>
            </c:ext>
          </c:extLst>
        </c:ser>
        <c:dLbls>
          <c:showLegendKey val="0"/>
          <c:showVal val="0"/>
          <c:showCatName val="0"/>
          <c:showSerName val="0"/>
          <c:showPercent val="0"/>
          <c:showBubbleSize val="0"/>
        </c:dLbls>
        <c:gapWidth val="84"/>
        <c:overlap val="-73"/>
        <c:axId val="2091306367"/>
        <c:axId val="2091358895"/>
      </c:barChart>
      <c:catAx>
        <c:axId val="2091306367"/>
        <c:scaling>
          <c:orientation val="minMax"/>
        </c:scaling>
        <c:delete val="1"/>
        <c:axPos val="b"/>
        <c:numFmt formatCode="General" sourceLinked="1"/>
        <c:majorTickMark val="none"/>
        <c:minorTickMark val="none"/>
        <c:tickLblPos val="nextTo"/>
        <c:crossAx val="2091358895"/>
        <c:crosses val="autoZero"/>
        <c:auto val="1"/>
        <c:lblAlgn val="ctr"/>
        <c:lblOffset val="100"/>
        <c:noMultiLvlLbl val="0"/>
      </c:catAx>
      <c:valAx>
        <c:axId val="2091358895"/>
        <c:scaling>
          <c:orientation val="minMax"/>
        </c:scaling>
        <c:delete val="1"/>
        <c:axPos val="l"/>
        <c:numFmt formatCode="General" sourceLinked="1"/>
        <c:majorTickMark val="none"/>
        <c:minorTickMark val="none"/>
        <c:tickLblPos val="nextTo"/>
        <c:crossAx val="209130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87341575123646"/>
          <c:y val="1.2818520405651406E-2"/>
          <c:w val="0.82604951811543315"/>
          <c:h val="0.76575307397413617"/>
        </c:manualLayout>
      </c:layout>
      <c:lineChart>
        <c:grouping val="standard"/>
        <c:varyColors val="0"/>
        <c:ser>
          <c:idx val="0"/>
          <c:order val="0"/>
          <c:tx>
            <c:strRef>
              <c:f>Лист1!$B$1</c:f>
              <c:strCache>
                <c:ptCount val="1"/>
                <c:pt idx="0">
                  <c:v>O.wall</c:v>
                </c:pt>
              </c:strCache>
            </c:strRef>
          </c:tx>
          <c:spPr>
            <a:ln w="28575" cap="rnd">
              <a:solidFill>
                <a:srgbClr val="4F4F4F"/>
              </a:solidFill>
              <a:round/>
            </a:ln>
            <a:effectLst/>
          </c:spPr>
          <c:marker>
            <c:symbol val="none"/>
          </c:marker>
          <c:dLbls>
            <c:dLbl>
              <c:idx val="0"/>
              <c:tx>
                <c:rich>
                  <a:bodyPr/>
                  <a:lstStyle/>
                  <a:p>
                    <a:r>
                      <a:rPr lang="en-US"/>
                      <a:t>0.4M</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344E-C34D-B592-B89A2D97AC91}"/>
                </c:ext>
              </c:extLst>
            </c:dLbl>
            <c:dLbl>
              <c:idx val="1"/>
              <c:tx>
                <c:rich>
                  <a:bodyPr/>
                  <a:lstStyle/>
                  <a:p>
                    <a:r>
                      <a:rPr lang="en-US" dirty="0"/>
                      <a:t>6.8M</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344E-C34D-B592-B89A2D97AC91}"/>
                </c:ext>
              </c:extLst>
            </c:dLbl>
            <c:dLbl>
              <c:idx val="2"/>
              <c:tx>
                <c:rich>
                  <a:bodyPr/>
                  <a:lstStyle/>
                  <a:p>
                    <a:r>
                      <a:rPr lang="en-US" dirty="0"/>
                      <a:t>100M</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44E-C34D-B592-B89A2D97AC91}"/>
                </c:ext>
              </c:extLst>
            </c:dLbl>
            <c:dLbl>
              <c:idx val="3"/>
              <c:tx>
                <c:rich>
                  <a:bodyPr/>
                  <a:lstStyle/>
                  <a:p>
                    <a:r>
                      <a:rPr lang="en-US" dirty="0"/>
                      <a:t>270M</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44E-C34D-B592-B89A2D97AC91}"/>
                </c:ext>
              </c:extLst>
            </c:dLbl>
            <c:dLbl>
              <c:idx val="4"/>
              <c:layout>
                <c:manualLayout>
                  <c:x val="-5.3655578106611833E-2"/>
                  <c:y val="-4.1432343089458867E-2"/>
                </c:manualLayout>
              </c:layout>
              <c:tx>
                <c:rich>
                  <a:bodyPr/>
                  <a:lstStyle/>
                  <a:p>
                    <a:r>
                      <a:rPr lang="en-US" dirty="0"/>
                      <a:t>943M</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344E-C34D-B592-B89A2D97AC91}"/>
                </c:ext>
              </c:extLst>
            </c:dLbl>
            <c:dLbl>
              <c:idx val="5"/>
              <c:tx>
                <c:rich>
                  <a:bodyPr/>
                  <a:lstStyle/>
                  <a:p>
                    <a:r>
                      <a:rPr lang="en-US" dirty="0"/>
                      <a:t>2.29B</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344E-C34D-B592-B89A2D97AC91}"/>
                </c:ext>
              </c:extLst>
            </c:dLbl>
            <c:spPr>
              <a:noFill/>
              <a:ln>
                <a:noFill/>
              </a:ln>
              <a:effectLst/>
            </c:spPr>
            <c:txPr>
              <a:bodyPr rot="0" spcFirstLastPara="1" vertOverflow="ellipsis" vert="horz" wrap="square" anchor="ctr" anchorCtr="1"/>
              <a:lstStyle/>
              <a:p>
                <a:pPr>
                  <a:defRPr sz="25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Лист1!$A$2:$A$7</c:f>
              <c:strCache>
                <c:ptCount val="6"/>
                <c:pt idx="0">
                  <c:v>Year 0</c:v>
                </c:pt>
                <c:pt idx="1">
                  <c:v>Year 1</c:v>
                </c:pt>
                <c:pt idx="2">
                  <c:v>Year 2</c:v>
                </c:pt>
                <c:pt idx="3">
                  <c:v>Year 3</c:v>
                </c:pt>
                <c:pt idx="4">
                  <c:v>Year 4</c:v>
                </c:pt>
                <c:pt idx="5">
                  <c:v>Year 5</c:v>
                </c:pt>
              </c:strCache>
            </c:strRef>
          </c:cat>
          <c:val>
            <c:numRef>
              <c:f>Лист1!$B$2:$B$7</c:f>
              <c:numCache>
                <c:formatCode>_(* #,##0.00_);_(* \(#,##0.00\);_(* "-"??_);_(@_)</c:formatCode>
                <c:ptCount val="6"/>
                <c:pt idx="0" formatCode="General">
                  <c:v>0</c:v>
                </c:pt>
                <c:pt idx="1">
                  <c:v>10000000</c:v>
                </c:pt>
                <c:pt idx="2">
                  <c:v>100000000</c:v>
                </c:pt>
                <c:pt idx="3">
                  <c:v>270000000</c:v>
                </c:pt>
                <c:pt idx="4">
                  <c:v>943000000</c:v>
                </c:pt>
                <c:pt idx="5">
                  <c:v>2290000000</c:v>
                </c:pt>
              </c:numCache>
            </c:numRef>
          </c:val>
          <c:smooth val="0"/>
          <c:extLst>
            <c:ext xmlns:c16="http://schemas.microsoft.com/office/drawing/2014/chart" uri="{C3380CC4-5D6E-409C-BE32-E72D297353CC}">
              <c16:uniqueId val="{00000006-344E-C34D-B592-B89A2D97AC91}"/>
            </c:ext>
          </c:extLst>
        </c:ser>
        <c:dLbls>
          <c:dLblPos val="t"/>
          <c:showLegendKey val="0"/>
          <c:showVal val="1"/>
          <c:showCatName val="0"/>
          <c:showSerName val="0"/>
          <c:showPercent val="0"/>
          <c:showBubbleSize val="0"/>
        </c:dLbls>
        <c:smooth val="0"/>
        <c:axId val="1538786432"/>
        <c:axId val="1539153520"/>
      </c:lineChart>
      <c:catAx>
        <c:axId val="1538786432"/>
        <c:scaling>
          <c:orientation val="minMax"/>
        </c:scaling>
        <c:delete val="1"/>
        <c:axPos val="b"/>
        <c:numFmt formatCode="General" sourceLinked="1"/>
        <c:majorTickMark val="none"/>
        <c:minorTickMark val="none"/>
        <c:tickLblPos val="nextTo"/>
        <c:crossAx val="1539153520"/>
        <c:crosses val="autoZero"/>
        <c:auto val="1"/>
        <c:lblAlgn val="ctr"/>
        <c:lblOffset val="100"/>
        <c:noMultiLvlLbl val="0"/>
      </c:catAx>
      <c:valAx>
        <c:axId val="1539153520"/>
        <c:scaling>
          <c:orientation val="minMax"/>
        </c:scaling>
        <c:delete val="1"/>
        <c:axPos val="l"/>
        <c:numFmt formatCode="General" sourceLinked="1"/>
        <c:majorTickMark val="none"/>
        <c:minorTickMark val="none"/>
        <c:tickLblPos val="nextTo"/>
        <c:crossAx val="1538786432"/>
        <c:crosses val="autoZero"/>
        <c:crossBetween val="between"/>
        <c:minorUnit val="50000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5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Лист1!$B$1</c:f>
              <c:strCache>
                <c:ptCount val="1"/>
                <c:pt idx="0">
                  <c:v>Столбец2</c:v>
                </c:pt>
              </c:strCache>
            </c:strRef>
          </c:tx>
          <c:spPr>
            <a:solidFill>
              <a:srgbClr val="D2BCA3"/>
            </a:solidFill>
          </c:spPr>
          <c:dPt>
            <c:idx val="0"/>
            <c:bubble3D val="0"/>
            <c:spPr>
              <a:solidFill>
                <a:srgbClr val="4F4F4F"/>
              </a:solidFill>
              <a:ln w="19050">
                <a:solidFill>
                  <a:schemeClr val="lt1"/>
                </a:solidFill>
              </a:ln>
              <a:effectLst/>
            </c:spPr>
            <c:extLst>
              <c:ext xmlns:c16="http://schemas.microsoft.com/office/drawing/2014/chart" uri="{C3380CC4-5D6E-409C-BE32-E72D297353CC}">
                <c16:uniqueId val="{00000001-9C3C-5A44-AA20-A495ED063ED8}"/>
              </c:ext>
            </c:extLst>
          </c:dPt>
          <c:dPt>
            <c:idx val="1"/>
            <c:bubble3D val="0"/>
            <c:spPr>
              <a:solidFill>
                <a:srgbClr val="D2BCA3"/>
              </a:solidFill>
              <a:ln w="19050">
                <a:solidFill>
                  <a:schemeClr val="lt1"/>
                </a:solidFill>
              </a:ln>
              <a:effectLst/>
            </c:spPr>
            <c:extLst>
              <c:ext xmlns:c16="http://schemas.microsoft.com/office/drawing/2014/chart" uri="{C3380CC4-5D6E-409C-BE32-E72D297353CC}">
                <c16:uniqueId val="{00000003-9C3C-5A44-AA20-A495ED063ED8}"/>
              </c:ext>
            </c:extLst>
          </c:dPt>
          <c:dPt>
            <c:idx val="2"/>
            <c:bubble3D val="0"/>
            <c:spPr>
              <a:solidFill>
                <a:srgbClr val="998069"/>
              </a:solidFill>
              <a:ln w="19050">
                <a:solidFill>
                  <a:schemeClr val="lt1"/>
                </a:solidFill>
              </a:ln>
              <a:effectLst/>
            </c:spPr>
            <c:extLst>
              <c:ext xmlns:c16="http://schemas.microsoft.com/office/drawing/2014/chart" uri="{C3380CC4-5D6E-409C-BE32-E72D297353CC}">
                <c16:uniqueId val="{00000005-9C3C-5A44-AA20-A495ED063ED8}"/>
              </c:ext>
            </c:extLst>
          </c:dPt>
          <c:dPt>
            <c:idx val="3"/>
            <c:bubble3D val="0"/>
            <c:spPr>
              <a:solidFill>
                <a:srgbClr val="EDE3D9"/>
              </a:solidFill>
              <a:ln w="19050">
                <a:solidFill>
                  <a:schemeClr val="lt1"/>
                </a:solidFill>
              </a:ln>
              <a:effectLst/>
            </c:spPr>
            <c:extLst>
              <c:ext xmlns:c16="http://schemas.microsoft.com/office/drawing/2014/chart" uri="{C3380CC4-5D6E-409C-BE32-E72D297353CC}">
                <c16:uniqueId val="{00000007-9C3C-5A44-AA20-A495ED063ED8}"/>
              </c:ext>
            </c:extLst>
          </c:dPt>
          <c:dPt>
            <c:idx val="4"/>
            <c:bubble3D val="0"/>
            <c:spPr>
              <a:solidFill>
                <a:srgbClr val="827566"/>
              </a:solidFill>
              <a:ln w="19050">
                <a:solidFill>
                  <a:schemeClr val="lt1"/>
                </a:solidFill>
              </a:ln>
              <a:effectLst/>
            </c:spPr>
            <c:extLst>
              <c:ext xmlns:c16="http://schemas.microsoft.com/office/drawing/2014/chart" uri="{C3380CC4-5D6E-409C-BE32-E72D297353CC}">
                <c16:uniqueId val="{00000009-9C3C-5A44-AA20-A495ED063ED8}"/>
              </c:ext>
            </c:extLst>
          </c:dPt>
          <c:dLbls>
            <c:spPr>
              <a:noFill/>
              <a:ln>
                <a:noFill/>
              </a:ln>
              <a:effectLst/>
            </c:spPr>
            <c:txPr>
              <a:bodyPr rot="0" spcFirstLastPara="1" vertOverflow="ellipsis" vert="horz" wrap="square" anchor="ctr" anchorCtr="1"/>
              <a:lstStyle/>
              <a:p>
                <a:pPr>
                  <a:defRPr sz="3200" b="0" i="0" u="none" strike="noStrike" kern="1200" baseline="0">
                    <a:solidFill>
                      <a:schemeClr val="bg1"/>
                    </a:solidFill>
                    <a:latin typeface="GT Walsheim Pro" panose="00000500000000000000" pitchFamily="2" charset="-52"/>
                    <a:ea typeface="+mn-ea"/>
                    <a:cs typeface="GT Walsheim Pro" panose="00000500000000000000" pitchFamily="2" charset="-52"/>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Лист1!$A$2:$A$6</c:f>
              <c:strCache>
                <c:ptCount val="5"/>
                <c:pt idx="0">
                  <c:v>COGS</c:v>
                </c:pt>
                <c:pt idx="1">
                  <c:v>Marketing</c:v>
                </c:pt>
                <c:pt idx="2">
                  <c:v>Working Cap</c:v>
                </c:pt>
                <c:pt idx="4">
                  <c:v>RnD</c:v>
                </c:pt>
              </c:strCache>
            </c:strRef>
          </c:cat>
          <c:val>
            <c:numRef>
              <c:f>Лист1!$B$2:$B$6</c:f>
              <c:numCache>
                <c:formatCode>0%</c:formatCode>
                <c:ptCount val="5"/>
                <c:pt idx="0">
                  <c:v>0.15</c:v>
                </c:pt>
                <c:pt idx="1">
                  <c:v>0.1</c:v>
                </c:pt>
                <c:pt idx="2">
                  <c:v>0.3</c:v>
                </c:pt>
                <c:pt idx="4">
                  <c:v>0.45</c:v>
                </c:pt>
              </c:numCache>
            </c:numRef>
          </c:val>
          <c:extLst>
            <c:ext xmlns:c16="http://schemas.microsoft.com/office/drawing/2014/chart" uri="{C3380CC4-5D6E-409C-BE32-E72D297353CC}">
              <c16:uniqueId val="{0000000A-9C3C-5A44-AA20-A495ED063ED8}"/>
            </c:ext>
          </c:extLst>
        </c:ser>
        <c:dLbls>
          <c:showLegendKey val="0"/>
          <c:showVal val="0"/>
          <c:showCatName val="0"/>
          <c:showSerName val="0"/>
          <c:showPercent val="0"/>
          <c:showBubbleSize val="0"/>
          <c:showLeaderLines val="1"/>
        </c:dLbls>
        <c:firstSliceAng val="74"/>
        <c:holeSize val="5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200">
          <a:solidFill>
            <a:schemeClr val="bg1"/>
          </a:solidFill>
          <a:latin typeface="GT Walsheim Pro" panose="00000500000000000000" pitchFamily="2" charset="-52"/>
          <a:cs typeface="GT Walsheim Pro" panose="00000500000000000000" pitchFamily="2" charset="-52"/>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63"/>
        <c:holeSize val="5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bg2">
                    <a:lumMod val="10000"/>
                  </a:schemeClr>
                </a:solidFill>
                <a:latin typeface="GT Walsheim Pro" panose="00000500000000000000" pitchFamily="2" charset="0"/>
              </a:rPr>
              <a:t>Global Annual Sales by 2026</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Global Annual Sales by 2026</c:v>
                </c:pt>
              </c:strCache>
            </c:strRef>
          </c:tx>
          <c:spPr>
            <a:solidFill>
              <a:srgbClr val="BB9A76"/>
            </a:solidFill>
            <a:ln w="19050">
              <a:solidFill>
                <a:schemeClr val="lt1"/>
              </a:solidFill>
            </a:ln>
            <a:effectLst/>
          </c:spPr>
          <c:invertIfNegative val="0"/>
          <c:dPt>
            <c:idx val="0"/>
            <c:invertIfNegative val="0"/>
            <c:bubble3D val="0"/>
            <c:spPr>
              <a:solidFill>
                <a:srgbClr val="DDC7B1"/>
              </a:solidFill>
              <a:ln w="19050">
                <a:solidFill>
                  <a:schemeClr val="lt1"/>
                </a:solidFill>
              </a:ln>
              <a:effectLst/>
            </c:spPr>
            <c:extLst>
              <c:ext xmlns:c16="http://schemas.microsoft.com/office/drawing/2014/chart" uri="{C3380CC4-5D6E-409C-BE32-E72D297353CC}">
                <c16:uniqueId val="{00000003-7AC5-4246-9862-BE6E36CB092C}"/>
              </c:ext>
            </c:extLst>
          </c:dPt>
          <c:dPt>
            <c:idx val="2"/>
            <c:invertIfNegative val="0"/>
            <c:bubble3D val="0"/>
            <c:spPr>
              <a:solidFill>
                <a:srgbClr val="827566"/>
              </a:solidFill>
              <a:ln w="19050">
                <a:solidFill>
                  <a:schemeClr val="lt1"/>
                </a:solidFill>
              </a:ln>
              <a:effectLst/>
            </c:spPr>
            <c:extLst>
              <c:ext xmlns:c16="http://schemas.microsoft.com/office/drawing/2014/chart" uri="{C3380CC4-5D6E-409C-BE32-E72D297353CC}">
                <c16:uniqueId val="{00000002-7AC5-4246-9862-BE6E36CB092C}"/>
              </c:ext>
            </c:extLst>
          </c:dPt>
          <c:cat>
            <c:strRef>
              <c:f>Sheet1!$A$2:$A$4</c:f>
              <c:strCache>
                <c:ptCount val="3"/>
                <c:pt idx="0">
                  <c:v>Total Building</c:v>
                </c:pt>
                <c:pt idx="1">
                  <c:v>Residential</c:v>
                </c:pt>
                <c:pt idx="2">
                  <c:v>Nonresidential</c:v>
                </c:pt>
              </c:strCache>
            </c:strRef>
          </c:cat>
          <c:val>
            <c:numRef>
              <c:f>Sheet1!$B$2:$B$4</c:f>
              <c:numCache>
                <c:formatCode>General</c:formatCode>
                <c:ptCount val="3"/>
                <c:pt idx="0">
                  <c:v>4946.1000000000004</c:v>
                </c:pt>
                <c:pt idx="1">
                  <c:v>3137.3</c:v>
                </c:pt>
                <c:pt idx="2">
                  <c:v>1808.8</c:v>
                </c:pt>
              </c:numCache>
            </c:numRef>
          </c:val>
          <c:extLst>
            <c:ext xmlns:c16="http://schemas.microsoft.com/office/drawing/2014/chart" uri="{C3380CC4-5D6E-409C-BE32-E72D297353CC}">
              <c16:uniqueId val="{00000000-7AC5-4246-9862-BE6E36CB092C}"/>
            </c:ext>
          </c:extLst>
        </c:ser>
        <c:dLbls>
          <c:showLegendKey val="0"/>
          <c:showVal val="0"/>
          <c:showCatName val="0"/>
          <c:showSerName val="0"/>
          <c:showPercent val="0"/>
          <c:showBubbleSize val="0"/>
        </c:dLbls>
        <c:gapWidth val="25"/>
        <c:overlap val="-10"/>
        <c:axId val="234104671"/>
        <c:axId val="234102591"/>
      </c:barChart>
      <c:catAx>
        <c:axId val="23410467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2">
                    <a:lumMod val="10000"/>
                  </a:schemeClr>
                </a:solidFill>
                <a:latin typeface="GT Walsheim Pro" panose="00000500000000000000" pitchFamily="2" charset="0"/>
                <a:ea typeface="+mn-ea"/>
                <a:cs typeface="+mn-cs"/>
              </a:defRPr>
            </a:pPr>
            <a:endParaRPr lang="en-US"/>
          </a:p>
        </c:txPr>
        <c:crossAx val="234102591"/>
        <c:crosses val="autoZero"/>
        <c:auto val="1"/>
        <c:lblAlgn val="ctr"/>
        <c:lblOffset val="100"/>
        <c:noMultiLvlLbl val="0"/>
      </c:catAx>
      <c:valAx>
        <c:axId val="234102591"/>
        <c:scaling>
          <c:orientation val="minMax"/>
        </c:scaling>
        <c:delete val="1"/>
        <c:axPos val="l"/>
        <c:numFmt formatCode="General" sourceLinked="1"/>
        <c:majorTickMark val="out"/>
        <c:minorTickMark val="none"/>
        <c:tickLblPos val="nextTo"/>
        <c:crossAx val="234104671"/>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Market Size</c:v>
                </c:pt>
              </c:strCache>
            </c:strRef>
          </c:tx>
          <c:dPt>
            <c:idx val="0"/>
            <c:bubble3D val="0"/>
            <c:spPr>
              <a:solidFill>
                <a:srgbClr val="BB9A76"/>
              </a:solidFill>
              <a:ln w="19050">
                <a:solidFill>
                  <a:schemeClr val="lt1"/>
                </a:solidFill>
              </a:ln>
              <a:effectLst/>
            </c:spPr>
            <c:extLst>
              <c:ext xmlns:c16="http://schemas.microsoft.com/office/drawing/2014/chart" uri="{C3380CC4-5D6E-409C-BE32-E72D297353CC}">
                <c16:uniqueId val="{00000002-62E7-4280-9BB0-140791E3B0FD}"/>
              </c:ext>
            </c:extLst>
          </c:dPt>
          <c:dPt>
            <c:idx val="1"/>
            <c:bubble3D val="0"/>
            <c:spPr>
              <a:solidFill>
                <a:srgbClr val="D2BCA3"/>
              </a:solidFill>
              <a:ln w="19050">
                <a:solidFill>
                  <a:schemeClr val="lt1"/>
                </a:solidFill>
              </a:ln>
              <a:effectLst/>
            </c:spPr>
            <c:extLst>
              <c:ext xmlns:c16="http://schemas.microsoft.com/office/drawing/2014/chart" uri="{C3380CC4-5D6E-409C-BE32-E72D297353CC}">
                <c16:uniqueId val="{00000005-62E7-4280-9BB0-140791E3B0FD}"/>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56AE-47E8-8022-13006DC90F39}"/>
              </c:ext>
            </c:extLst>
          </c:dPt>
          <c:cat>
            <c:strRef>
              <c:f>Sheet1!$A$2:$A$4</c:f>
              <c:strCache>
                <c:ptCount val="3"/>
                <c:pt idx="1">
                  <c:v>Non-building</c:v>
                </c:pt>
                <c:pt idx="2">
                  <c:v>Building</c:v>
                </c:pt>
              </c:strCache>
            </c:strRef>
          </c:cat>
          <c:val>
            <c:numRef>
              <c:f>Sheet1!$B$2:$B$4</c:f>
              <c:numCache>
                <c:formatCode>General</c:formatCode>
                <c:ptCount val="3"/>
                <c:pt idx="1">
                  <c:v>48.1</c:v>
                </c:pt>
                <c:pt idx="2">
                  <c:v>51.9</c:v>
                </c:pt>
              </c:numCache>
            </c:numRef>
          </c:val>
          <c:extLst>
            <c:ext xmlns:c16="http://schemas.microsoft.com/office/drawing/2014/chart" uri="{C3380CC4-5D6E-409C-BE32-E72D297353CC}">
              <c16:uniqueId val="{00000000-62E7-4280-9BB0-140791E3B0FD}"/>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1750" cap="rnd" cmpd="sng">
              <a:solidFill>
                <a:srgbClr val="9B7464"/>
              </a:solidFill>
              <a:round/>
            </a:ln>
            <a:effectLst/>
          </c:spPr>
          <c:marker>
            <c:symbol val="none"/>
          </c:marker>
          <c:dLbls>
            <c:delete val="1"/>
          </c:dLbls>
          <c:cat>
            <c:numRef>
              <c:f>Sheet1!$A$2:$A$4</c:f>
              <c:numCache>
                <c:formatCode>General</c:formatCode>
                <c:ptCount val="3"/>
                <c:pt idx="0">
                  <c:v>2021</c:v>
                </c:pt>
                <c:pt idx="1">
                  <c:v>2026</c:v>
                </c:pt>
                <c:pt idx="2">
                  <c:v>2031</c:v>
                </c:pt>
              </c:numCache>
            </c:numRef>
          </c:cat>
          <c:val>
            <c:numRef>
              <c:f>Sheet1!$B$2:$B$4</c:f>
              <c:numCache>
                <c:formatCode>General</c:formatCode>
                <c:ptCount val="3"/>
                <c:pt idx="0">
                  <c:v>13.57</c:v>
                </c:pt>
                <c:pt idx="1">
                  <c:v>22.87</c:v>
                </c:pt>
                <c:pt idx="2">
                  <c:v>39.520000000000003</c:v>
                </c:pt>
              </c:numCache>
            </c:numRef>
          </c:val>
          <c:smooth val="0"/>
          <c:extLst>
            <c:ext xmlns:c16="http://schemas.microsoft.com/office/drawing/2014/chart" uri="{C3380CC4-5D6E-409C-BE32-E72D297353CC}">
              <c16:uniqueId val="{00000000-8094-4BBD-B933-A88B7462E4B5}"/>
            </c:ext>
          </c:extLst>
        </c:ser>
        <c:dLbls>
          <c:dLblPos val="t"/>
          <c:showLegendKey val="0"/>
          <c:showVal val="1"/>
          <c:showCatName val="0"/>
          <c:showSerName val="0"/>
          <c:showPercent val="0"/>
          <c:showBubbleSize val="0"/>
        </c:dLbls>
        <c:smooth val="0"/>
        <c:axId val="18719072"/>
        <c:axId val="18723648"/>
      </c:lineChart>
      <c:catAx>
        <c:axId val="18719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500" b="0" i="0" u="none" strike="noStrike" kern="1200" baseline="0">
                <a:solidFill>
                  <a:schemeClr val="tx1">
                    <a:lumMod val="50000"/>
                  </a:schemeClr>
                </a:solidFill>
                <a:latin typeface="GT Walsheim Pro" panose="00000500000000000000" pitchFamily="2" charset="0"/>
                <a:ea typeface="+mn-ea"/>
                <a:cs typeface="+mn-cs"/>
              </a:defRPr>
            </a:pPr>
            <a:endParaRPr lang="en-US"/>
          </a:p>
        </c:txPr>
        <c:crossAx val="18723648"/>
        <c:crossesAt val="0"/>
        <c:auto val="1"/>
        <c:lblAlgn val="ctr"/>
        <c:lblOffset val="100"/>
        <c:noMultiLvlLbl val="0"/>
      </c:catAx>
      <c:valAx>
        <c:axId val="18723648"/>
        <c:scaling>
          <c:orientation val="minMax"/>
          <c:max val="4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500" b="0" i="0" u="none" strike="noStrike" kern="1200" baseline="0">
                <a:solidFill>
                  <a:schemeClr val="tx1">
                    <a:lumMod val="50000"/>
                  </a:schemeClr>
                </a:solidFill>
                <a:latin typeface="GT Walsheim Pro" panose="00000500000000000000" pitchFamily="2" charset="0"/>
                <a:ea typeface="+mn-ea"/>
                <a:cs typeface="+mn-cs"/>
              </a:defRPr>
            </a:pPr>
            <a:endParaRPr lang="en-US"/>
          </a:p>
        </c:txPr>
        <c:crossAx val="18719072"/>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Market Share</c:v>
                </c:pt>
              </c:strCache>
            </c:strRef>
          </c:tx>
          <c:dPt>
            <c:idx val="0"/>
            <c:bubble3D val="0"/>
            <c:spPr>
              <a:solidFill>
                <a:schemeClr val="tx1">
                  <a:lumMod val="40000"/>
                  <a:lumOff val="60000"/>
                </a:schemeClr>
              </a:solidFill>
              <a:ln w="19050">
                <a:solidFill>
                  <a:srgbClr val="EDE3D9"/>
                </a:solidFill>
              </a:ln>
              <a:effectLst/>
            </c:spPr>
            <c:extLst>
              <c:ext xmlns:c16="http://schemas.microsoft.com/office/drawing/2014/chart" uri="{C3380CC4-5D6E-409C-BE32-E72D297353CC}">
                <c16:uniqueId val="{00000001-13D6-46AF-BACE-3BF9A8E9C463}"/>
              </c:ext>
            </c:extLst>
          </c:dPt>
          <c:dPt>
            <c:idx val="1"/>
            <c:bubble3D val="0"/>
            <c:spPr>
              <a:solidFill>
                <a:srgbClr val="D2BCA3"/>
              </a:solidFill>
              <a:ln w="19050">
                <a:solidFill>
                  <a:schemeClr val="lt1"/>
                </a:solidFill>
              </a:ln>
              <a:effectLst/>
            </c:spPr>
            <c:extLst>
              <c:ext xmlns:c16="http://schemas.microsoft.com/office/drawing/2014/chart" uri="{C3380CC4-5D6E-409C-BE32-E72D297353CC}">
                <c16:uniqueId val="{00000003-13D6-46AF-BACE-3BF9A8E9C463}"/>
              </c:ext>
            </c:extLst>
          </c:dPt>
          <c:cat>
            <c:strRef>
              <c:f>Sheet1!$A$2:$A$3</c:f>
              <c:strCache>
                <c:ptCount val="2"/>
                <c:pt idx="0">
                  <c:v>Non-residential</c:v>
                </c:pt>
                <c:pt idx="1">
                  <c:v>Residential</c:v>
                </c:pt>
              </c:strCache>
            </c:strRef>
          </c:cat>
          <c:val>
            <c:numRef>
              <c:f>Sheet1!$B$2:$B$3</c:f>
              <c:numCache>
                <c:formatCode>General</c:formatCode>
                <c:ptCount val="2"/>
                <c:pt idx="0">
                  <c:v>32.479999999999997</c:v>
                </c:pt>
                <c:pt idx="1">
                  <c:v>67.52</c:v>
                </c:pt>
              </c:numCache>
            </c:numRef>
          </c:val>
          <c:extLst>
            <c:ext xmlns:c16="http://schemas.microsoft.com/office/drawing/2014/chart" uri="{C3380CC4-5D6E-409C-BE32-E72D297353CC}">
              <c16:uniqueId val="{00000004-13D6-46AF-BACE-3BF9A8E9C463}"/>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Market Share</c:v>
                </c:pt>
              </c:strCache>
            </c:strRef>
          </c:tx>
          <c:dPt>
            <c:idx val="0"/>
            <c:bubble3D val="0"/>
            <c:spPr>
              <a:solidFill>
                <a:srgbClr val="827566"/>
              </a:solidFill>
              <a:ln w="19050">
                <a:solidFill>
                  <a:schemeClr val="lt1"/>
                </a:solidFill>
              </a:ln>
              <a:effectLst/>
            </c:spPr>
            <c:extLst>
              <c:ext xmlns:c16="http://schemas.microsoft.com/office/drawing/2014/chart" uri="{C3380CC4-5D6E-409C-BE32-E72D297353CC}">
                <c16:uniqueId val="{00000001-7DA3-4FAA-ADB1-A78F10E95353}"/>
              </c:ext>
            </c:extLst>
          </c:dPt>
          <c:dPt>
            <c:idx val="1"/>
            <c:bubble3D val="0"/>
            <c:spPr>
              <a:solidFill>
                <a:srgbClr val="BB9A76"/>
              </a:solidFill>
              <a:ln w="19050">
                <a:solidFill>
                  <a:schemeClr val="lt1"/>
                </a:solidFill>
              </a:ln>
              <a:effectLst/>
            </c:spPr>
            <c:extLst>
              <c:ext xmlns:c16="http://schemas.microsoft.com/office/drawing/2014/chart" uri="{C3380CC4-5D6E-409C-BE32-E72D297353CC}">
                <c16:uniqueId val="{00000003-7DA3-4FAA-ADB1-A78F10E95353}"/>
              </c:ext>
            </c:extLst>
          </c:dPt>
          <c:cat>
            <c:strRef>
              <c:f>Sheet1!$A$2:$A$3</c:f>
              <c:strCache>
                <c:ptCount val="2"/>
                <c:pt idx="0">
                  <c:v>Buildings</c:v>
                </c:pt>
                <c:pt idx="1">
                  <c:v>Non-buildings</c:v>
                </c:pt>
              </c:strCache>
            </c:strRef>
          </c:cat>
          <c:val>
            <c:numRef>
              <c:f>Sheet1!$B$2:$B$3</c:f>
              <c:numCache>
                <c:formatCode>General</c:formatCode>
                <c:ptCount val="2"/>
                <c:pt idx="0">
                  <c:v>48.1</c:v>
                </c:pt>
                <c:pt idx="1">
                  <c:v>51.9</c:v>
                </c:pt>
              </c:numCache>
            </c:numRef>
          </c:val>
          <c:extLst>
            <c:ext xmlns:c16="http://schemas.microsoft.com/office/drawing/2014/chart" uri="{C3380CC4-5D6E-409C-BE32-E72D297353CC}">
              <c16:uniqueId val="{00000004-7DA3-4FAA-ADB1-A78F10E95353}"/>
            </c:ext>
          </c:extLst>
        </c:ser>
        <c:dLbls>
          <c:showLegendKey val="0"/>
          <c:showVal val="0"/>
          <c:showCatName val="0"/>
          <c:showSerName val="0"/>
          <c:showPercent val="0"/>
          <c:showBubbleSize val="0"/>
          <c:showLeaderLines val="1"/>
        </c:dLbls>
        <c:firstSliceAng val="0"/>
        <c:holeSize val="4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1750" cap="rnd" cmpd="sng">
              <a:solidFill>
                <a:srgbClr val="9B7464"/>
              </a:solidFill>
              <a:round/>
            </a:ln>
            <a:effectLst/>
          </c:spPr>
          <c:marker>
            <c:symbol val="none"/>
          </c:marker>
          <c:dLbls>
            <c:delete val="1"/>
          </c:dLbls>
          <c:cat>
            <c:numRef>
              <c:f>Sheet1!$A$2:$A$4</c:f>
              <c:numCache>
                <c:formatCode>General</c:formatCode>
                <c:ptCount val="3"/>
                <c:pt idx="0">
                  <c:v>2021</c:v>
                </c:pt>
                <c:pt idx="1">
                  <c:v>2026</c:v>
                </c:pt>
                <c:pt idx="2">
                  <c:v>2031</c:v>
                </c:pt>
              </c:numCache>
            </c:numRef>
          </c:cat>
          <c:val>
            <c:numRef>
              <c:f>Sheet1!$B$2:$B$4</c:f>
              <c:numCache>
                <c:formatCode>General</c:formatCode>
                <c:ptCount val="3"/>
                <c:pt idx="0">
                  <c:v>13.57</c:v>
                </c:pt>
                <c:pt idx="1">
                  <c:v>22.87</c:v>
                </c:pt>
                <c:pt idx="2">
                  <c:v>39.520000000000003</c:v>
                </c:pt>
              </c:numCache>
            </c:numRef>
          </c:val>
          <c:smooth val="0"/>
          <c:extLst>
            <c:ext xmlns:c16="http://schemas.microsoft.com/office/drawing/2014/chart" uri="{C3380CC4-5D6E-409C-BE32-E72D297353CC}">
              <c16:uniqueId val="{00000000-8094-4BBD-B933-A88B7462E4B5}"/>
            </c:ext>
          </c:extLst>
        </c:ser>
        <c:dLbls>
          <c:dLblPos val="t"/>
          <c:showLegendKey val="0"/>
          <c:showVal val="1"/>
          <c:showCatName val="0"/>
          <c:showSerName val="0"/>
          <c:showPercent val="0"/>
          <c:showBubbleSize val="0"/>
        </c:dLbls>
        <c:smooth val="0"/>
        <c:axId val="18719072"/>
        <c:axId val="18723648"/>
      </c:lineChart>
      <c:catAx>
        <c:axId val="18719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500" b="0" i="0" u="none" strike="noStrike" kern="1200" baseline="0">
                <a:solidFill>
                  <a:schemeClr val="tx1">
                    <a:lumMod val="50000"/>
                  </a:schemeClr>
                </a:solidFill>
                <a:latin typeface="GT Walsheim Pro" panose="00000500000000000000" pitchFamily="2" charset="0"/>
                <a:ea typeface="+mn-ea"/>
                <a:cs typeface="+mn-cs"/>
              </a:defRPr>
            </a:pPr>
            <a:endParaRPr lang="en-US"/>
          </a:p>
        </c:txPr>
        <c:crossAx val="18723648"/>
        <c:crossesAt val="0"/>
        <c:auto val="1"/>
        <c:lblAlgn val="ctr"/>
        <c:lblOffset val="100"/>
        <c:noMultiLvlLbl val="0"/>
      </c:catAx>
      <c:valAx>
        <c:axId val="18723648"/>
        <c:scaling>
          <c:orientation val="minMax"/>
          <c:max val="4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500" b="0" i="0" u="none" strike="noStrike" kern="1200" baseline="0">
                <a:solidFill>
                  <a:schemeClr val="tx1">
                    <a:lumMod val="50000"/>
                  </a:schemeClr>
                </a:solidFill>
                <a:latin typeface="GT Walsheim Pro" panose="00000500000000000000" pitchFamily="2" charset="0"/>
                <a:ea typeface="+mn-ea"/>
                <a:cs typeface="+mn-cs"/>
              </a:defRPr>
            </a:pPr>
            <a:endParaRPr lang="en-US"/>
          </a:p>
        </c:txPr>
        <c:crossAx val="18719072"/>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Market Share</c:v>
                </c:pt>
              </c:strCache>
            </c:strRef>
          </c:tx>
          <c:dPt>
            <c:idx val="0"/>
            <c:bubble3D val="0"/>
            <c:spPr>
              <a:solidFill>
                <a:schemeClr val="tx1">
                  <a:lumMod val="40000"/>
                  <a:lumOff val="60000"/>
                </a:schemeClr>
              </a:solidFill>
              <a:ln w="19050">
                <a:solidFill>
                  <a:srgbClr val="EDE3D9"/>
                </a:solidFill>
              </a:ln>
              <a:effectLst/>
            </c:spPr>
            <c:extLst>
              <c:ext xmlns:c16="http://schemas.microsoft.com/office/drawing/2014/chart" uri="{C3380CC4-5D6E-409C-BE32-E72D297353CC}">
                <c16:uniqueId val="{00000001-13D6-46AF-BACE-3BF9A8E9C463}"/>
              </c:ext>
            </c:extLst>
          </c:dPt>
          <c:dPt>
            <c:idx val="1"/>
            <c:bubble3D val="0"/>
            <c:spPr>
              <a:solidFill>
                <a:srgbClr val="D2BCA3"/>
              </a:solidFill>
              <a:ln w="19050">
                <a:solidFill>
                  <a:schemeClr val="lt1"/>
                </a:solidFill>
              </a:ln>
              <a:effectLst/>
            </c:spPr>
            <c:extLst>
              <c:ext xmlns:c16="http://schemas.microsoft.com/office/drawing/2014/chart" uri="{C3380CC4-5D6E-409C-BE32-E72D297353CC}">
                <c16:uniqueId val="{00000003-13D6-46AF-BACE-3BF9A8E9C463}"/>
              </c:ext>
            </c:extLst>
          </c:dPt>
          <c:cat>
            <c:strRef>
              <c:f>Sheet1!$A$2:$A$3</c:f>
              <c:strCache>
                <c:ptCount val="2"/>
                <c:pt idx="0">
                  <c:v>Non-residential</c:v>
                </c:pt>
                <c:pt idx="1">
                  <c:v>Residential</c:v>
                </c:pt>
              </c:strCache>
            </c:strRef>
          </c:cat>
          <c:val>
            <c:numRef>
              <c:f>Sheet1!$B$2:$B$3</c:f>
              <c:numCache>
                <c:formatCode>General</c:formatCode>
                <c:ptCount val="2"/>
                <c:pt idx="0">
                  <c:v>32.479999999999997</c:v>
                </c:pt>
                <c:pt idx="1">
                  <c:v>67.52</c:v>
                </c:pt>
              </c:numCache>
            </c:numRef>
          </c:val>
          <c:extLst>
            <c:ext xmlns:c16="http://schemas.microsoft.com/office/drawing/2014/chart" uri="{C3380CC4-5D6E-409C-BE32-E72D297353CC}">
              <c16:uniqueId val="{00000004-13D6-46AF-BACE-3BF9A8E9C463}"/>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Market Share</c:v>
                </c:pt>
              </c:strCache>
            </c:strRef>
          </c:tx>
          <c:dPt>
            <c:idx val="0"/>
            <c:bubble3D val="0"/>
            <c:spPr>
              <a:solidFill>
                <a:srgbClr val="827566"/>
              </a:solidFill>
              <a:ln w="19050">
                <a:solidFill>
                  <a:schemeClr val="lt1"/>
                </a:solidFill>
              </a:ln>
              <a:effectLst/>
            </c:spPr>
            <c:extLst>
              <c:ext xmlns:c16="http://schemas.microsoft.com/office/drawing/2014/chart" uri="{C3380CC4-5D6E-409C-BE32-E72D297353CC}">
                <c16:uniqueId val="{00000001-7DA3-4FAA-ADB1-A78F10E95353}"/>
              </c:ext>
            </c:extLst>
          </c:dPt>
          <c:dPt>
            <c:idx val="1"/>
            <c:bubble3D val="0"/>
            <c:spPr>
              <a:solidFill>
                <a:srgbClr val="BB9A76"/>
              </a:solidFill>
              <a:ln w="19050">
                <a:solidFill>
                  <a:schemeClr val="lt1"/>
                </a:solidFill>
              </a:ln>
              <a:effectLst/>
            </c:spPr>
            <c:extLst>
              <c:ext xmlns:c16="http://schemas.microsoft.com/office/drawing/2014/chart" uri="{C3380CC4-5D6E-409C-BE32-E72D297353CC}">
                <c16:uniqueId val="{00000003-7DA3-4FAA-ADB1-A78F10E95353}"/>
              </c:ext>
            </c:extLst>
          </c:dPt>
          <c:cat>
            <c:strRef>
              <c:f>Sheet1!$A$2:$A$3</c:f>
              <c:strCache>
                <c:ptCount val="2"/>
                <c:pt idx="0">
                  <c:v>Buildings</c:v>
                </c:pt>
                <c:pt idx="1">
                  <c:v>Non-buildings</c:v>
                </c:pt>
              </c:strCache>
            </c:strRef>
          </c:cat>
          <c:val>
            <c:numRef>
              <c:f>Sheet1!$B$2:$B$3</c:f>
              <c:numCache>
                <c:formatCode>General</c:formatCode>
                <c:ptCount val="2"/>
                <c:pt idx="0">
                  <c:v>48.1</c:v>
                </c:pt>
                <c:pt idx="1">
                  <c:v>51.9</c:v>
                </c:pt>
              </c:numCache>
            </c:numRef>
          </c:val>
          <c:extLst>
            <c:ext xmlns:c16="http://schemas.microsoft.com/office/drawing/2014/chart" uri="{C3380CC4-5D6E-409C-BE32-E72D297353CC}">
              <c16:uniqueId val="{00000004-7DA3-4FAA-ADB1-A78F10E95353}"/>
            </c:ext>
          </c:extLst>
        </c:ser>
        <c:dLbls>
          <c:showLegendKey val="0"/>
          <c:showVal val="0"/>
          <c:showCatName val="0"/>
          <c:showSerName val="0"/>
          <c:showPercent val="0"/>
          <c:showBubbleSize val="0"/>
          <c:showLeaderLines val="1"/>
        </c:dLbls>
        <c:firstSliceAng val="0"/>
        <c:holeSize val="4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Лист1!$A$2:$A$9</cx:f>
        <cx:lvl ptCount="8">
          <cx:pt idx="0">Category 1</cx:pt>
          <cx:pt idx="1">Category 2</cx:pt>
          <cx:pt idx="2">Category 3</cx:pt>
          <cx:pt idx="3">Category 4</cx:pt>
        </cx:lvl>
      </cx:strDim>
      <cx:numDim type="val">
        <cx:f>Лист1!$B$2:$B$9</cx:f>
        <cx:lvl ptCount="8" formatCode="General">
          <cx:pt idx="0">380</cx:pt>
          <cx:pt idx="1">-200</cx:pt>
          <cx:pt idx="2">-160</cx:pt>
          <cx:pt idx="3">20</cx:pt>
        </cx:lvl>
      </cx:numDim>
    </cx:data>
  </cx:chartData>
  <cx:chart>
    <cx:plotArea>
      <cx:plotAreaRegion>
        <cx:plotSurface>
          <cx:spPr>
            <a:noFill/>
            <a:ln>
              <a:noFill/>
            </a:ln>
          </cx:spPr>
        </cx:plotSurface>
        <cx:series layoutId="waterfall" uniqueId="{88E0C83A-FCF2-C140-AE46-44301630C147}">
          <cx:tx>
            <cx:txData>
              <cx:f>Лист1!$B$1</cx:f>
              <cx:v>Series1</cx:v>
            </cx:txData>
          </cx:tx>
          <cx:spPr>
            <a:solidFill>
              <a:srgbClr val="CFBCA6"/>
            </a:solidFill>
          </cx:spPr>
          <cx:dataPt idx="0">
            <cx:spPr>
              <a:solidFill>
                <a:srgbClr val="4F4F4F"/>
              </a:solidFill>
            </cx:spPr>
          </cx:dataPt>
          <cx:dataPt idx="1"/>
          <cx:dataPt idx="2"/>
          <cx:dataPt idx="3">
            <cx:spPr>
              <a:solidFill>
                <a:srgbClr val="EDE3D9"/>
              </a:solidFill>
            </cx:spPr>
          </cx:dataPt>
          <cx:dataId val="0"/>
          <cx:layoutPr>
            <cx:visibility connectorLines="1"/>
            <cx:subtotals>
              <cx:idx val="0"/>
              <cx:idx val="4"/>
              <cx:idx val="7"/>
            </cx:subtotals>
          </cx:layoutPr>
        </cx:series>
      </cx:plotAreaRegion>
      <cx:axis id="0" hidden="1">
        <cx:catScaling gapWidth="0.5"/>
        <cx:tickLabels/>
      </cx:axis>
      <cx:axis id="1">
        <cx:valScaling max="450"/>
        <cx:majorGridlines>
          <cx:spPr>
            <a:ln>
              <a:noFill/>
            </a:ln>
          </cx:spPr>
        </cx:majorGridlines>
        <cx:tickLabels/>
        <cx:spPr>
          <a:ln>
            <a:noFill/>
          </a:ln>
        </cx:spPr>
        <cx:txPr>
          <a:bodyPr spcFirstLastPara="1" vertOverflow="ellipsis" horzOverflow="overflow" wrap="square" lIns="0" tIns="0" rIns="0" bIns="0" anchor="ctr" anchorCtr="1"/>
          <a:lstStyle/>
          <a:p>
            <a:pPr algn="ctr" rtl="0">
              <a:defRPr sz="1900" b="0" i="0">
                <a:solidFill>
                  <a:srgbClr val="343434"/>
                </a:solidFill>
                <a:latin typeface="GT Walsheim Pro Light" pitchFamily="2" charset="77"/>
                <a:ea typeface="GT Walsheim Pro Light" pitchFamily="2" charset="77"/>
                <a:cs typeface="GT Walsheim Pro Light" pitchFamily="2" charset="77"/>
              </a:defRPr>
            </a:pPr>
            <a:endParaRPr lang="en-US" sz="1900" b="0" i="0" u="none" strike="noStrike" baseline="0">
              <a:solidFill>
                <a:srgbClr val="343434"/>
              </a:solidFill>
              <a:latin typeface="GT Walsheim Pro Light" pitchFamily="2" charset="77"/>
              <a:ea typeface="Helvetica Neue"/>
              <a:cs typeface="GT Walsheim Pro Light" pitchFamily="2" charset="77"/>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Лист1!$A$2:$A$9</cx:f>
        <cx:lvl ptCount="8">
          <cx:pt idx="0">Category 1</cx:pt>
          <cx:pt idx="1">Category 2</cx:pt>
          <cx:pt idx="2">Category 3</cx:pt>
          <cx:pt idx="3">Category 4</cx:pt>
        </cx:lvl>
      </cx:strDim>
      <cx:numDim type="val">
        <cx:f>Лист1!$B$2:$B$9</cx:f>
        <cx:lvl ptCount="8" formatCode="General">
          <cx:pt idx="0">420</cx:pt>
          <cx:pt idx="1">-80</cx:pt>
          <cx:pt idx="2">-220</cx:pt>
          <cx:pt idx="3">120</cx:pt>
        </cx:lvl>
      </cx:numDim>
    </cx:data>
  </cx:chartData>
  <cx:chart>
    <cx:plotArea>
      <cx:plotAreaRegion>
        <cx:plotSurface>
          <cx:spPr>
            <a:noFill/>
            <a:ln>
              <a:noFill/>
            </a:ln>
          </cx:spPr>
        </cx:plotSurface>
        <cx:series layoutId="waterfall" uniqueId="{88E0C83A-FCF2-C140-AE46-44301630C147}">
          <cx:tx>
            <cx:txData>
              <cx:f>Лист1!$B$1</cx:f>
              <cx:v>Series1</cx:v>
            </cx:txData>
          </cx:tx>
          <cx:spPr>
            <a:solidFill>
              <a:srgbClr val="CFBCA6"/>
            </a:solidFill>
          </cx:spPr>
          <cx:dataPt idx="0">
            <cx:spPr>
              <a:solidFill>
                <a:srgbClr val="4F4F4F"/>
              </a:solidFill>
            </cx:spPr>
          </cx:dataPt>
          <cx:dataPt idx="1"/>
          <cx:dataPt idx="2"/>
          <cx:dataPt idx="3">
            <cx:spPr>
              <a:solidFill>
                <a:srgbClr val="EDE3D9"/>
              </a:solidFill>
            </cx:spPr>
          </cx:dataPt>
          <cx:dataId val="0"/>
          <cx:layoutPr>
            <cx:subtotals>
              <cx:idx val="0"/>
              <cx:idx val="4"/>
              <cx:idx val="7"/>
            </cx:subtotals>
          </cx:layoutPr>
        </cx:series>
      </cx:plotAreaRegion>
      <cx:axis id="0" hidden="1">
        <cx:catScaling gapWidth="0.5"/>
        <cx:tickLabels/>
      </cx:axis>
      <cx:axis id="1">
        <cx:valScaling max="450"/>
        <cx:majorGridlines>
          <cx:spPr>
            <a:ln>
              <a:noFill/>
            </a:ln>
          </cx:spPr>
        </cx:majorGridlines>
        <cx:tickLabels/>
        <cx:spPr>
          <a:ln>
            <a:noFill/>
          </a:ln>
        </cx:spPr>
        <cx:txPr>
          <a:bodyPr spcFirstLastPara="1" vertOverflow="ellipsis" horzOverflow="overflow" wrap="square" lIns="0" tIns="0" rIns="0" bIns="0" anchor="ctr" anchorCtr="1"/>
          <a:lstStyle/>
          <a:p>
            <a:pPr algn="ctr" rtl="0">
              <a:defRPr sz="1900" b="0" i="0">
                <a:solidFill>
                  <a:srgbClr val="343434"/>
                </a:solidFill>
                <a:latin typeface="GT Walsheim Pro Light" pitchFamily="2" charset="77"/>
                <a:ea typeface="GT Walsheim Pro Light" pitchFamily="2" charset="77"/>
                <a:cs typeface="GT Walsheim Pro Light" pitchFamily="2" charset="77"/>
              </a:defRPr>
            </a:pPr>
            <a:endParaRPr lang="en-US" sz="1900" b="0" i="0" u="none" strike="noStrike" baseline="0">
              <a:solidFill>
                <a:srgbClr val="343434"/>
              </a:solidFill>
              <a:latin typeface="GT Walsheim Pro Light" pitchFamily="2" charset="77"/>
              <a:ea typeface="Helvetica Neue"/>
              <a:cs typeface="GT Walsheim Pro Light" pitchFamily="2" charset="77"/>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Started as a furniture + design company in 2015. Our ethos are rooted in enduring design, quality, and good value – not buying more , but buying well </a:t>
            </a:r>
          </a:p>
          <a:p>
            <a:r>
              <a:rPr lang="en-US" dirty="0"/>
              <a:t>Lest of all, we are antithesis to the idea of disposable furniture </a:t>
            </a:r>
          </a:p>
        </p:txBody>
      </p:sp>
    </p:spTree>
    <p:extLst>
      <p:ext uri="{BB962C8B-B14F-4D97-AF65-F5344CB8AC3E}">
        <p14:creationId xmlns:p14="http://schemas.microsoft.com/office/powerpoint/2010/main" val="2462243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Key features of it all – modular, pre –fab , no wastage, anyone can do it, fits any house, changeable, plug and play </a:t>
            </a:r>
          </a:p>
          <a:p>
            <a:r>
              <a:rPr lang="en-US" dirty="0"/>
              <a:t>No carpenters, no plasterers, no painters, no </a:t>
            </a:r>
            <a:r>
              <a:rPr lang="en-US" dirty="0" err="1"/>
              <a:t>electricans</a:t>
            </a:r>
            <a:r>
              <a:rPr lang="en-US" dirty="0"/>
              <a:t>, no patch up and damages. </a:t>
            </a:r>
          </a:p>
        </p:txBody>
      </p:sp>
    </p:spTree>
    <p:extLst>
      <p:ext uri="{BB962C8B-B14F-4D97-AF65-F5344CB8AC3E}">
        <p14:creationId xmlns:p14="http://schemas.microsoft.com/office/powerpoint/2010/main" val="352915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mission is to empower everybody to change the layout of their homes as lifestyle changes - easily, affordably &amp; </a:t>
            </a:r>
            <a:r>
              <a:rPr lang="en-US" dirty="0" err="1"/>
              <a:t>sustainabily</a:t>
            </a:r>
            <a:r>
              <a:rPr lang="en-US" dirty="0"/>
              <a:t> </a:t>
            </a:r>
          </a:p>
        </p:txBody>
      </p:sp>
    </p:spTree>
    <p:extLst>
      <p:ext uri="{BB962C8B-B14F-4D97-AF65-F5344CB8AC3E}">
        <p14:creationId xmlns:p14="http://schemas.microsoft.com/office/powerpoint/2010/main" val="3319953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current process – ID / architect – design, tender, builder, re-</a:t>
            </a:r>
            <a:r>
              <a:rPr lang="en-US" dirty="0" err="1"/>
              <a:t>deisgn</a:t>
            </a:r>
            <a:r>
              <a:rPr lang="en-US" dirty="0"/>
              <a:t>, </a:t>
            </a:r>
            <a:r>
              <a:rPr lang="en-US" dirty="0" err="1"/>
              <a:t>etc</a:t>
            </a:r>
            <a:r>
              <a:rPr lang="en-US" dirty="0"/>
              <a:t>… </a:t>
            </a:r>
          </a:p>
          <a:p>
            <a:endParaRPr lang="en-US" dirty="0"/>
          </a:p>
          <a:p>
            <a:r>
              <a:rPr lang="en-US" dirty="0"/>
              <a:t>A by product of what we’ve done is having create a new standard of building that will allow a seamless design experience.  </a:t>
            </a:r>
          </a:p>
          <a:p>
            <a:endParaRPr lang="en-US" dirty="0"/>
          </a:p>
          <a:p>
            <a:r>
              <a:rPr lang="en-US" dirty="0"/>
              <a:t>We can make the creative experience accessible to all.  What </a:t>
            </a:r>
            <a:r>
              <a:rPr lang="en-US" dirty="0" err="1"/>
              <a:t>canva</a:t>
            </a:r>
            <a:r>
              <a:rPr lang="en-US" dirty="0"/>
              <a:t> did for graphic design, we will do for interior and home design. </a:t>
            </a:r>
          </a:p>
          <a:p>
            <a:endParaRPr lang="en-US" dirty="0"/>
          </a:p>
          <a:p>
            <a:r>
              <a:rPr lang="en-US" dirty="0"/>
              <a:t>Imagine – on website, doing a layout, parametric [program that aids the design process and showing the multiple spatial </a:t>
            </a:r>
            <a:r>
              <a:rPr lang="en-US" dirty="0" err="1"/>
              <a:t>possibilies</a:t>
            </a:r>
            <a:r>
              <a:rPr lang="en-US" dirty="0"/>
              <a:t> , to visualize it, and critically, to know how much it cost. </a:t>
            </a:r>
          </a:p>
        </p:txBody>
      </p:sp>
    </p:spTree>
    <p:extLst>
      <p:ext uri="{BB962C8B-B14F-4D97-AF65-F5344CB8AC3E}">
        <p14:creationId xmlns:p14="http://schemas.microsoft.com/office/powerpoint/2010/main" val="2355729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current state of affairs in renovating . costly, dirty, slow - </a:t>
            </a:r>
          </a:p>
          <a:p>
            <a:r>
              <a:rPr lang="en-US" dirty="0"/>
              <a:t>With </a:t>
            </a:r>
            <a:r>
              <a:rPr lang="en-US" dirty="0" err="1"/>
              <a:t>O.wall</a:t>
            </a:r>
            <a:r>
              <a:rPr lang="en-US" dirty="0"/>
              <a:t> from beginning, doesn't cost you anything to renovate your home. </a:t>
            </a:r>
          </a:p>
          <a:p>
            <a:endParaRPr lang="en-US" dirty="0"/>
          </a:p>
          <a:p>
            <a:r>
              <a:rPr lang="en-US" dirty="0"/>
              <a:t>Perhaps, there will be no such time as renovation anymore.  -just refreshing  </a:t>
            </a:r>
          </a:p>
        </p:txBody>
      </p:sp>
    </p:spTree>
    <p:extLst>
      <p:ext uri="{BB962C8B-B14F-4D97-AF65-F5344CB8AC3E}">
        <p14:creationId xmlns:p14="http://schemas.microsoft.com/office/powerpoint/2010/main" val="25163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whats</a:t>
            </a:r>
            <a:r>
              <a:rPr lang="en-US" dirty="0"/>
              <a:t> imp to note here on sustainability - </a:t>
            </a:r>
          </a:p>
          <a:p>
            <a:endParaRPr lang="en-US" dirty="0"/>
          </a:p>
          <a:p>
            <a:endParaRPr lang="en-US" dirty="0"/>
          </a:p>
          <a:p>
            <a:r>
              <a:rPr lang="en-US" dirty="0" err="1"/>
              <a:t>O.Wall</a:t>
            </a:r>
            <a:r>
              <a:rPr lang="en-US" dirty="0"/>
              <a:t> is infinitely re-usable. Never need to throw it. </a:t>
            </a:r>
          </a:p>
          <a:p>
            <a:r>
              <a:rPr lang="en-US" dirty="0"/>
              <a:t>Net effect is – we future-proof our homes and buildings , and massively reduce demolition, thus reconstruction stemming to co2.</a:t>
            </a:r>
          </a:p>
          <a:p>
            <a:r>
              <a:rPr lang="en-US" dirty="0"/>
              <a:t>Constructing with </a:t>
            </a:r>
            <a:r>
              <a:rPr lang="en-US" dirty="0" err="1"/>
              <a:t>O.wall</a:t>
            </a:r>
            <a:r>
              <a:rPr lang="en-US" dirty="0"/>
              <a:t> is also more efficient , having next to zero wastage. (this is a huge reduction from traditional built where wastage can be as high as 30%)</a:t>
            </a:r>
          </a:p>
          <a:p>
            <a:endParaRPr lang="en-US" dirty="0"/>
          </a:p>
          <a:p>
            <a:r>
              <a:rPr lang="en-US" dirty="0"/>
              <a:t>its not only </a:t>
            </a:r>
            <a:r>
              <a:rPr lang="en-US" dirty="0" err="1"/>
              <a:t>o.wall</a:t>
            </a:r>
            <a:r>
              <a:rPr lang="en-US" dirty="0"/>
              <a:t> is more waste efficient and reusable  , but we are future-proofing buildings therefore reduce demolition , </a:t>
            </a:r>
          </a:p>
          <a:p>
            <a:endParaRPr lang="en-US" dirty="0"/>
          </a:p>
          <a:p>
            <a:endParaRPr lang="en-US" dirty="0"/>
          </a:p>
        </p:txBody>
      </p:sp>
    </p:spTree>
    <p:extLst>
      <p:ext uri="{BB962C8B-B14F-4D97-AF65-F5344CB8AC3E}">
        <p14:creationId xmlns:p14="http://schemas.microsoft.com/office/powerpoint/2010/main" val="86727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When we can touch the chasm in the diffusion of innovation curve, we are looking at 29.1B annual revenue, just for the </a:t>
            </a:r>
            <a:r>
              <a:rPr lang="en-AU" dirty="0" err="1"/>
              <a:t>residiental</a:t>
            </a:r>
            <a:r>
              <a:rPr lang="en-AU" dirty="0"/>
              <a:t> market, and just for the wall panels. </a:t>
            </a:r>
          </a:p>
          <a:p>
            <a:endParaRPr lang="en-AU" dirty="0"/>
          </a:p>
          <a:p>
            <a:pPr marL="0" marR="0" lvl="0" indent="0" defTabSz="457200" eaLnBrk="1" fontAlgn="auto" latinLnBrk="0" hangingPunct="1">
              <a:lnSpc>
                <a:spcPct val="117999"/>
              </a:lnSpc>
              <a:spcBef>
                <a:spcPts val="0"/>
              </a:spcBef>
              <a:spcAft>
                <a:spcPts val="0"/>
              </a:spcAft>
              <a:buClrTx/>
              <a:buSzTx/>
              <a:buFontTx/>
              <a:buNone/>
              <a:tabLst/>
              <a:defRPr/>
            </a:pPr>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The residential segment was the largest revenue generator in 2021</a:t>
            </a:r>
          </a:p>
          <a:p>
            <a:endParaRPr lang="en-AU" dirty="0"/>
          </a:p>
          <a:p>
            <a:endParaRPr lang="en-UA" dirty="0"/>
          </a:p>
        </p:txBody>
      </p:sp>
    </p:spTree>
    <p:extLst>
      <p:ext uri="{BB962C8B-B14F-4D97-AF65-F5344CB8AC3E}">
        <p14:creationId xmlns:p14="http://schemas.microsoft.com/office/powerpoint/2010/main" val="160672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When we can touch the chasm in the diffusion of innovation curve, we are looking at 29.1B annual revenue, just for the </a:t>
            </a:r>
            <a:r>
              <a:rPr lang="en-AU" dirty="0" err="1"/>
              <a:t>residiental</a:t>
            </a:r>
            <a:r>
              <a:rPr lang="en-AU" dirty="0"/>
              <a:t> market, and just for the wall panels. </a:t>
            </a:r>
          </a:p>
          <a:p>
            <a:endParaRPr lang="en-AU" dirty="0"/>
          </a:p>
          <a:p>
            <a:pPr marL="0" marR="0" lvl="0" indent="0" defTabSz="457200" eaLnBrk="1" fontAlgn="auto" latinLnBrk="0" hangingPunct="1">
              <a:lnSpc>
                <a:spcPct val="117999"/>
              </a:lnSpc>
              <a:spcBef>
                <a:spcPts val="0"/>
              </a:spcBef>
              <a:spcAft>
                <a:spcPts val="0"/>
              </a:spcAft>
              <a:buClrTx/>
              <a:buSzTx/>
              <a:buFontTx/>
              <a:buNone/>
              <a:tabLst/>
              <a:defRPr/>
            </a:pPr>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The residential segment was the largest revenue generator in 2021</a:t>
            </a:r>
          </a:p>
          <a:p>
            <a:endParaRPr lang="en-AU" dirty="0"/>
          </a:p>
          <a:p>
            <a:endParaRPr lang="en-UA" dirty="0"/>
          </a:p>
        </p:txBody>
      </p:sp>
    </p:spTree>
    <p:extLst>
      <p:ext uri="{BB962C8B-B14F-4D97-AF65-F5344CB8AC3E}">
        <p14:creationId xmlns:p14="http://schemas.microsoft.com/office/powerpoint/2010/main" val="3737870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When we can touch the chasm in the diffusion of innovation curve, we are looking at 29.1B annual revenue, just for the </a:t>
            </a:r>
            <a:r>
              <a:rPr lang="en-AU" dirty="0" err="1"/>
              <a:t>residiental</a:t>
            </a:r>
            <a:r>
              <a:rPr lang="en-AU" dirty="0"/>
              <a:t> market, and just for the wall panels. </a:t>
            </a:r>
          </a:p>
          <a:p>
            <a:endParaRPr lang="en-AU" dirty="0"/>
          </a:p>
          <a:p>
            <a:pPr marL="0" marR="0" lvl="0" indent="0" defTabSz="457200" eaLnBrk="1" fontAlgn="auto" latinLnBrk="0" hangingPunct="1">
              <a:lnSpc>
                <a:spcPct val="117999"/>
              </a:lnSpc>
              <a:spcBef>
                <a:spcPts val="0"/>
              </a:spcBef>
              <a:spcAft>
                <a:spcPts val="0"/>
              </a:spcAft>
              <a:buClrTx/>
              <a:buSzTx/>
              <a:buFontTx/>
              <a:buNone/>
              <a:tabLst/>
              <a:defRPr/>
            </a:pPr>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The residential segment was the largest revenue generator in 2021</a:t>
            </a:r>
          </a:p>
          <a:p>
            <a:endParaRPr lang="en-AU" dirty="0"/>
          </a:p>
          <a:p>
            <a:endParaRPr lang="en-UA" dirty="0"/>
          </a:p>
        </p:txBody>
      </p:sp>
    </p:spTree>
    <p:extLst>
      <p:ext uri="{BB962C8B-B14F-4D97-AF65-F5344CB8AC3E}">
        <p14:creationId xmlns:p14="http://schemas.microsoft.com/office/powerpoint/2010/main" val="3236502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When we can touch the chasm in the diffusion of innovation curve, we are looking at 29.1B annual revenue, just for the </a:t>
            </a:r>
            <a:r>
              <a:rPr lang="en-AU" dirty="0" err="1"/>
              <a:t>residiental</a:t>
            </a:r>
            <a:r>
              <a:rPr lang="en-AU" dirty="0"/>
              <a:t> market, and just for the wall panels. </a:t>
            </a:r>
          </a:p>
          <a:p>
            <a:endParaRPr lang="en-AU" dirty="0"/>
          </a:p>
          <a:p>
            <a:pPr marL="0" marR="0" lvl="0" indent="0" defTabSz="457200" eaLnBrk="1" fontAlgn="auto" latinLnBrk="0" hangingPunct="1">
              <a:lnSpc>
                <a:spcPct val="117999"/>
              </a:lnSpc>
              <a:spcBef>
                <a:spcPts val="0"/>
              </a:spcBef>
              <a:spcAft>
                <a:spcPts val="0"/>
              </a:spcAft>
              <a:buClrTx/>
              <a:buSzTx/>
              <a:buFontTx/>
              <a:buNone/>
              <a:tabLst/>
              <a:defRPr/>
            </a:pPr>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The residential segment was the largest revenue generator in 2021</a:t>
            </a:r>
          </a:p>
          <a:p>
            <a:endParaRPr lang="en-AU" dirty="0"/>
          </a:p>
          <a:p>
            <a:endParaRPr lang="en-UA" dirty="0"/>
          </a:p>
        </p:txBody>
      </p:sp>
    </p:spTree>
    <p:extLst>
      <p:ext uri="{BB962C8B-B14F-4D97-AF65-F5344CB8AC3E}">
        <p14:creationId xmlns:p14="http://schemas.microsoft.com/office/powerpoint/2010/main" val="2875481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effectLst/>
              <a:latin typeface="Helvetica Neue" panose="02000503000000020004" pitchFamily="2" charset="0"/>
            </a:endParaRPr>
          </a:p>
          <a:p>
            <a:endParaRPr lang="en-AU" dirty="0">
              <a:effectLst/>
              <a:latin typeface="Helvetica Neue" panose="02000503000000020004" pitchFamily="2" charset="0"/>
            </a:endParaRPr>
          </a:p>
          <a:p>
            <a:r>
              <a:rPr lang="en-AU" dirty="0">
                <a:effectLst/>
                <a:latin typeface="Helvetica Neue" panose="02000503000000020004" pitchFamily="2" charset="0"/>
              </a:rPr>
              <a:t>To use an analogy, it Is creating 100’s of new carbon capture tech or </a:t>
            </a:r>
            <a:r>
              <a:rPr lang="en-AU" dirty="0" err="1">
                <a:effectLst/>
                <a:latin typeface="Helvetica Neue" panose="02000503000000020004" pitchFamily="2" charset="0"/>
              </a:rPr>
              <a:t>renwable</a:t>
            </a:r>
            <a:r>
              <a:rPr lang="en-AU" dirty="0">
                <a:effectLst/>
                <a:latin typeface="Helvetica Neue" panose="02000503000000020004" pitchFamily="2" charset="0"/>
              </a:rPr>
              <a:t> energy sources, but still using incandescent light bulb.</a:t>
            </a:r>
          </a:p>
          <a:p>
            <a:br>
              <a:rPr lang="en-AU" dirty="0">
                <a:effectLst/>
                <a:latin typeface="Helvetica Neue" panose="02000503000000020004" pitchFamily="2" charset="0"/>
              </a:rPr>
            </a:br>
            <a:endParaRPr lang="en-AU" dirty="0">
              <a:effectLst/>
              <a:latin typeface="Helvetica Neue" panose="02000503000000020004" pitchFamily="2" charset="0"/>
            </a:endParaRPr>
          </a:p>
        </p:txBody>
      </p:sp>
    </p:spTree>
    <p:extLst>
      <p:ext uri="{BB962C8B-B14F-4D97-AF65-F5344CB8AC3E}">
        <p14:creationId xmlns:p14="http://schemas.microsoft.com/office/powerpoint/2010/main" val="433609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5000"/>
              </a:lnSpc>
            </a:pPr>
            <a:r>
              <a:rPr lang="en-US" sz="24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Our homes are not designed to adapt to different stages of our lives and changing needs.</a:t>
            </a:r>
          </a:p>
          <a:p>
            <a:pPr algn="l"/>
            <a:r>
              <a:rPr lang="en-US" sz="2400" dirty="0">
                <a:solidFill>
                  <a:srgbClr val="343434"/>
                </a:solidFill>
                <a:latin typeface="GT Walsheim Light" panose="02000503030000020003" pitchFamily="2" charset="77"/>
                <a:ea typeface="Noto Serif" panose="02020600060500020200" pitchFamily="18" charset="0"/>
                <a:cs typeface="Noto Serif" panose="02020600060500020200" pitchFamily="18" charset="0"/>
              </a:rPr>
              <a:t>it does not Accommodate changing number of household members, Allow for new spaces nor functions easily</a:t>
            </a:r>
          </a:p>
          <a:p>
            <a:pPr algn="l"/>
            <a:endParaRPr lang="en-US" sz="2400" dirty="0">
              <a:solidFill>
                <a:srgbClr val="343434"/>
              </a:solidFill>
              <a:latin typeface="GT Walsheim Light" panose="02000503030000020003" pitchFamily="2" charset="77"/>
              <a:ea typeface="Noto Serif" panose="02020600060500020200" pitchFamily="18" charset="0"/>
              <a:cs typeface="Noto Serif" panose="02020600060500020200" pitchFamily="18" charset="0"/>
            </a:endParaRPr>
          </a:p>
          <a:p>
            <a:pPr algn="l"/>
            <a:r>
              <a:rPr lang="en-US" sz="2400" dirty="0">
                <a:solidFill>
                  <a:srgbClr val="343434"/>
                </a:solidFill>
                <a:latin typeface="GT Walsheim Light" panose="02000503030000020003" pitchFamily="2" charset="77"/>
                <a:ea typeface="Noto Serif" panose="02020600060500020200" pitchFamily="18" charset="0"/>
                <a:cs typeface="Noto Serif" panose="02020600060500020200" pitchFamily="18" charset="0"/>
              </a:rPr>
              <a:t>Support accessibility for aging and special needs when required</a:t>
            </a:r>
          </a:p>
          <a:p>
            <a:pPr algn="l"/>
            <a:endParaRPr lang="en-US" sz="2400" dirty="0">
              <a:solidFill>
                <a:srgbClr val="343434"/>
              </a:solidFill>
              <a:latin typeface="GT Walsheim Light" panose="02000503030000020003" pitchFamily="2" charset="77"/>
              <a:ea typeface="Noto Serif" panose="02020600060500020200" pitchFamily="18" charset="0"/>
              <a:cs typeface="Noto Serif" panose="02020600060500020200" pitchFamily="18" charset="0"/>
            </a:endParaRPr>
          </a:p>
          <a:p>
            <a:pPr algn="l">
              <a:lnSpc>
                <a:spcPct val="105000"/>
              </a:lnSpc>
            </a:pPr>
            <a:endParaRPr lang="en-US" sz="2400" dirty="0">
              <a:solidFill>
                <a:srgbClr val="343434"/>
              </a:solidFill>
              <a:latin typeface="GT Super Display" panose="00000500000000000000" pitchFamily="2"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1238972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effectLst/>
              <a:latin typeface="Helvetica Neue" panose="02000503000000020004" pitchFamily="2" charset="0"/>
            </a:endParaRPr>
          </a:p>
          <a:p>
            <a:endParaRPr lang="en-AU" dirty="0">
              <a:effectLst/>
              <a:latin typeface="Helvetica Neue" panose="02000503000000020004" pitchFamily="2" charset="0"/>
            </a:endParaRPr>
          </a:p>
          <a:p>
            <a:r>
              <a:rPr lang="en-AU" dirty="0">
                <a:effectLst/>
                <a:latin typeface="Helvetica Neue" panose="02000503000000020004" pitchFamily="2" charset="0"/>
              </a:rPr>
              <a:t>To use an analogy, it Is creating 100’s of new carbon capture tech or </a:t>
            </a:r>
            <a:r>
              <a:rPr lang="en-AU" dirty="0" err="1">
                <a:effectLst/>
                <a:latin typeface="Helvetica Neue" panose="02000503000000020004" pitchFamily="2" charset="0"/>
              </a:rPr>
              <a:t>renwable</a:t>
            </a:r>
            <a:r>
              <a:rPr lang="en-AU" dirty="0">
                <a:effectLst/>
                <a:latin typeface="Helvetica Neue" panose="02000503000000020004" pitchFamily="2" charset="0"/>
              </a:rPr>
              <a:t> energy sources, but still using incandescent light bulb.</a:t>
            </a:r>
          </a:p>
          <a:p>
            <a:br>
              <a:rPr lang="en-AU" dirty="0">
                <a:effectLst/>
                <a:latin typeface="Helvetica Neue" panose="02000503000000020004" pitchFamily="2" charset="0"/>
              </a:rPr>
            </a:br>
            <a:endParaRPr lang="en-AU" dirty="0">
              <a:effectLst/>
              <a:latin typeface="Helvetica Neue" panose="02000503000000020004" pitchFamily="2" charset="0"/>
            </a:endParaRPr>
          </a:p>
        </p:txBody>
      </p:sp>
    </p:spTree>
    <p:extLst>
      <p:ext uri="{BB962C8B-B14F-4D97-AF65-F5344CB8AC3E}">
        <p14:creationId xmlns:p14="http://schemas.microsoft.com/office/powerpoint/2010/main" val="2662933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my fav slide.  grand vision at a glance </a:t>
            </a:r>
          </a:p>
          <a:p>
            <a:endParaRPr lang="en-AU" dirty="0"/>
          </a:p>
          <a:p>
            <a:pPr marL="0" marR="0" lvl="0" indent="0" defTabSz="457200" eaLnBrk="1" fontAlgn="auto" latinLnBrk="0" hangingPunct="1">
              <a:lnSpc>
                <a:spcPct val="117999"/>
              </a:lnSpc>
              <a:spcBef>
                <a:spcPts val="0"/>
              </a:spcBef>
              <a:spcAft>
                <a:spcPts val="0"/>
              </a:spcAft>
              <a:buClrTx/>
              <a:buSzTx/>
              <a:buFontTx/>
              <a:buNone/>
              <a:tabLst/>
              <a:defRPr/>
            </a:pPr>
            <a:r>
              <a:rPr lang="en-AU" dirty="0"/>
              <a:t>and bottom is the most exciting part </a:t>
            </a:r>
          </a:p>
          <a:p>
            <a:endParaRPr lang="en-AU" dirty="0"/>
          </a:p>
          <a:p>
            <a:r>
              <a:rPr lang="en-AU" dirty="0"/>
              <a:t>products - </a:t>
            </a:r>
          </a:p>
          <a:p>
            <a:r>
              <a:rPr lang="en-AU" dirty="0"/>
              <a:t>software - pro vs free </a:t>
            </a:r>
          </a:p>
          <a:p>
            <a:endParaRPr lang="en-AU" dirty="0"/>
          </a:p>
          <a:p>
            <a:r>
              <a:rPr lang="en-AU" dirty="0"/>
              <a:t>giving tools to creators - </a:t>
            </a:r>
            <a:r>
              <a:rPr lang="en-AU" dirty="0" err="1"/>
              <a:t>kinda</a:t>
            </a:r>
            <a:r>
              <a:rPr lang="en-AU" dirty="0"/>
              <a:t> what apple did with app store. </a:t>
            </a:r>
          </a:p>
          <a:p>
            <a:r>
              <a:rPr lang="en-AU" dirty="0"/>
              <a:t>we will see a new wave of designs in our PHYSICAL WORLD</a:t>
            </a:r>
          </a:p>
          <a:p>
            <a:r>
              <a:rPr lang="en-AU" dirty="0"/>
              <a:t>Lament about meta - verse - lets talk virtual homes $5m - lux coin - </a:t>
            </a:r>
            <a:r>
              <a:rPr lang="en-AU" dirty="0" err="1"/>
              <a:t>gucci</a:t>
            </a:r>
            <a:r>
              <a:rPr lang="en-AU" dirty="0"/>
              <a:t> </a:t>
            </a:r>
            <a:endParaRPr lang="en-UA"/>
          </a:p>
        </p:txBody>
      </p:sp>
    </p:spTree>
    <p:extLst>
      <p:ext uri="{BB962C8B-B14F-4D97-AF65-F5344CB8AC3E}">
        <p14:creationId xmlns:p14="http://schemas.microsoft.com/office/powerpoint/2010/main" val="2282901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can safely say there is truly no direct competition, we can look at the indirect competition – </a:t>
            </a:r>
          </a:p>
          <a:p>
            <a:r>
              <a:rPr lang="en-US" dirty="0"/>
              <a:t>Movable – limited movement, need special hinges , complex to plan and install </a:t>
            </a:r>
          </a:p>
          <a:p>
            <a:r>
              <a:rPr lang="en-US" dirty="0"/>
              <a:t>O – it goes anywhere and reusable </a:t>
            </a:r>
          </a:p>
          <a:p>
            <a:endParaRPr lang="en-US" dirty="0"/>
          </a:p>
          <a:p>
            <a:r>
              <a:rPr lang="en-US" dirty="0"/>
              <a:t>and we will launch it lower than a </a:t>
            </a:r>
            <a:r>
              <a:rPr lang="en-US" dirty="0" err="1"/>
              <a:t>traifiton</a:t>
            </a:r>
            <a:r>
              <a:rPr lang="en-US" dirty="0"/>
              <a:t> </a:t>
            </a:r>
            <a:r>
              <a:rPr lang="en-US" dirty="0" err="1"/>
              <a:t>walll</a:t>
            </a:r>
            <a:r>
              <a:rPr lang="en-US" dirty="0"/>
              <a:t> </a:t>
            </a:r>
          </a:p>
        </p:txBody>
      </p:sp>
    </p:spTree>
    <p:extLst>
      <p:ext uri="{BB962C8B-B14F-4D97-AF65-F5344CB8AC3E}">
        <p14:creationId xmlns:p14="http://schemas.microsoft.com/office/powerpoint/2010/main" val="1475842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pilot year - high COGS , breakeven at best </a:t>
            </a:r>
          </a:p>
          <a:p>
            <a:endParaRPr lang="en-US" dirty="0"/>
          </a:p>
          <a:p>
            <a:r>
              <a:rPr lang="en-US" dirty="0"/>
              <a:t>but when we scale = cogs fraction. </a:t>
            </a:r>
          </a:p>
          <a:p>
            <a:r>
              <a:rPr lang="en-US" dirty="0"/>
              <a:t>automate </a:t>
            </a:r>
            <a:r>
              <a:rPr lang="en-US" dirty="0" err="1"/>
              <a:t>processess</a:t>
            </a:r>
            <a:r>
              <a:rPr lang="en-US" dirty="0"/>
              <a:t>, own </a:t>
            </a:r>
            <a:r>
              <a:rPr lang="en-US" dirty="0" err="1"/>
              <a:t>prodiuctoipn</a:t>
            </a:r>
            <a:r>
              <a:rPr lang="en-US" dirty="0"/>
              <a:t> facilities , </a:t>
            </a:r>
          </a:p>
        </p:txBody>
      </p:sp>
    </p:spTree>
    <p:extLst>
      <p:ext uri="{BB962C8B-B14F-4D97-AF65-F5344CB8AC3E}">
        <p14:creationId xmlns:p14="http://schemas.microsoft.com/office/powerpoint/2010/main" val="3061282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effectLst/>
                <a:latin typeface="Helvetica Neue" panose="02000503000000020004" pitchFamily="2" charset="0"/>
              </a:rPr>
              <a:t>My background in architecture since 2005, headspace in residential and modular design. designed pre-fab container housing and kit of part homes. I founded </a:t>
            </a:r>
            <a:r>
              <a:rPr lang="en-AU" dirty="0" err="1">
                <a:effectLst/>
                <a:latin typeface="Helvetica Neue" panose="02000503000000020004" pitchFamily="2" charset="0"/>
              </a:rPr>
              <a:t>oopenspace</a:t>
            </a:r>
            <a:r>
              <a:rPr lang="en-AU" dirty="0">
                <a:effectLst/>
                <a:latin typeface="Helvetica Neue" panose="02000503000000020004" pitchFamily="2" charset="0"/>
              </a:rPr>
              <a:t> in 2015 as a furniture + design,  having been exposed to retail sector , logistics manufacturing .imp - Exposed me to the consumer psychology, the micro-details of everyday uses and interaction. </a:t>
            </a:r>
          </a:p>
          <a:p>
            <a:endParaRPr lang="en-AU" dirty="0">
              <a:effectLst/>
              <a:latin typeface="Helvetica Neue" panose="02000503000000020004" pitchFamily="2" charset="0"/>
            </a:endParaRPr>
          </a:p>
          <a:p>
            <a:r>
              <a:rPr lang="en-AU" dirty="0">
                <a:effectLst/>
                <a:latin typeface="Helvetica Neue" panose="02000503000000020004" pitchFamily="2" charset="0"/>
              </a:rPr>
              <a:t>I have known and worked with Peter and Fabien for years. Fabien has a great exp in the production, procurement and engineer aspect. Being in HK for over 20 years.   He will be the man to ensure the production and product quality  at highest level. </a:t>
            </a:r>
          </a:p>
          <a:p>
            <a:endParaRPr lang="en-AU" dirty="0">
              <a:effectLst/>
              <a:latin typeface="Helvetica Neue" panose="02000503000000020004" pitchFamily="2" charset="0"/>
            </a:endParaRPr>
          </a:p>
          <a:p>
            <a:r>
              <a:rPr lang="en-AU" dirty="0">
                <a:effectLst/>
                <a:latin typeface="Helvetica Neue" panose="02000503000000020004" pitchFamily="2" charset="0"/>
              </a:rPr>
              <a:t>Peter runs a multi-mill retail biz in SG,  distributor for king </a:t>
            </a:r>
            <a:r>
              <a:rPr lang="en-AU" dirty="0" err="1">
                <a:effectLst/>
                <a:latin typeface="Helvetica Neue" panose="02000503000000020004" pitchFamily="2" charset="0"/>
              </a:rPr>
              <a:t>koil</a:t>
            </a:r>
            <a:r>
              <a:rPr lang="en-AU" dirty="0">
                <a:effectLst/>
                <a:latin typeface="Helvetica Neue" panose="02000503000000020004" pitchFamily="2" charset="0"/>
              </a:rPr>
              <a:t> mattresses and Ashely furniture . He will get us to scale when we expand </a:t>
            </a:r>
            <a:r>
              <a:rPr lang="en-AU" dirty="0" err="1">
                <a:effectLst/>
                <a:latin typeface="Helvetica Neue" panose="02000503000000020004" pitchFamily="2" charset="0"/>
              </a:rPr>
              <a:t>inSG</a:t>
            </a:r>
            <a:endParaRPr lang="en-AU" dirty="0">
              <a:effectLst/>
              <a:latin typeface="Helvetica Neue" panose="02000503000000020004" pitchFamily="2" charset="0"/>
            </a:endParaRPr>
          </a:p>
        </p:txBody>
      </p:sp>
    </p:spTree>
    <p:extLst>
      <p:ext uri="{BB962C8B-B14F-4D97-AF65-F5344CB8AC3E}">
        <p14:creationId xmlns:p14="http://schemas.microsoft.com/office/powerpoint/2010/main" val="2442788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my fav slide.  grand vision at a glance </a:t>
            </a:r>
          </a:p>
          <a:p>
            <a:endParaRPr lang="en-AU" dirty="0"/>
          </a:p>
          <a:p>
            <a:pPr marL="0" marR="0" lvl="0" indent="0" defTabSz="457200" eaLnBrk="1" fontAlgn="auto" latinLnBrk="0" hangingPunct="1">
              <a:lnSpc>
                <a:spcPct val="117999"/>
              </a:lnSpc>
              <a:spcBef>
                <a:spcPts val="0"/>
              </a:spcBef>
              <a:spcAft>
                <a:spcPts val="0"/>
              </a:spcAft>
              <a:buClrTx/>
              <a:buSzTx/>
              <a:buFontTx/>
              <a:buNone/>
              <a:tabLst/>
              <a:defRPr/>
            </a:pPr>
            <a:r>
              <a:rPr lang="en-AU" dirty="0"/>
              <a:t>and bottom is the most exciting part </a:t>
            </a:r>
          </a:p>
          <a:p>
            <a:endParaRPr lang="en-AU" dirty="0"/>
          </a:p>
          <a:p>
            <a:r>
              <a:rPr lang="en-AU" dirty="0"/>
              <a:t>products - </a:t>
            </a:r>
          </a:p>
          <a:p>
            <a:r>
              <a:rPr lang="en-AU" dirty="0"/>
              <a:t>software - pro vs free </a:t>
            </a:r>
          </a:p>
          <a:p>
            <a:endParaRPr lang="en-AU" dirty="0"/>
          </a:p>
          <a:p>
            <a:r>
              <a:rPr lang="en-AU" dirty="0"/>
              <a:t>giving tools to creators - </a:t>
            </a:r>
            <a:r>
              <a:rPr lang="en-AU" dirty="0" err="1"/>
              <a:t>kinda</a:t>
            </a:r>
            <a:r>
              <a:rPr lang="en-AU" dirty="0"/>
              <a:t> what apple did with app store. </a:t>
            </a:r>
          </a:p>
          <a:p>
            <a:r>
              <a:rPr lang="en-AU" dirty="0"/>
              <a:t>we will see a new wave of designs in our PHYSICAL WORLD</a:t>
            </a:r>
          </a:p>
          <a:p>
            <a:r>
              <a:rPr lang="en-AU" dirty="0"/>
              <a:t>Lament about meta - verse - lets talk virtual homes $5m - lux coin - </a:t>
            </a:r>
            <a:r>
              <a:rPr lang="en-AU" dirty="0" err="1"/>
              <a:t>gucci</a:t>
            </a:r>
            <a:r>
              <a:rPr lang="en-AU" dirty="0"/>
              <a:t> </a:t>
            </a:r>
            <a:endParaRPr lang="en-UA"/>
          </a:p>
        </p:txBody>
      </p:sp>
    </p:spTree>
    <p:extLst>
      <p:ext uri="{BB962C8B-B14F-4D97-AF65-F5344CB8AC3E}">
        <p14:creationId xmlns:p14="http://schemas.microsoft.com/office/powerpoint/2010/main" val="148493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effectLst/>
                <a:latin typeface="Helvetica Neue" panose="02000503000000020004" pitchFamily="2" charset="0"/>
              </a:rPr>
              <a:t>My background in architecture since 2005, headspace in residential and modular design. designed pre-fab container housing and kit of part homes. I founded </a:t>
            </a:r>
            <a:r>
              <a:rPr lang="en-AU" dirty="0" err="1">
                <a:effectLst/>
                <a:latin typeface="Helvetica Neue" panose="02000503000000020004" pitchFamily="2" charset="0"/>
              </a:rPr>
              <a:t>oopenspace</a:t>
            </a:r>
            <a:r>
              <a:rPr lang="en-AU" dirty="0">
                <a:effectLst/>
                <a:latin typeface="Helvetica Neue" panose="02000503000000020004" pitchFamily="2" charset="0"/>
              </a:rPr>
              <a:t> in 2015 as a furniture + design,  having been exposed to retail sector , logistics manufacturing .imp - Exposed me to the consumer psychology, the micro-details of everyday uses and interaction. </a:t>
            </a:r>
          </a:p>
          <a:p>
            <a:endParaRPr lang="en-AU" dirty="0">
              <a:effectLst/>
              <a:latin typeface="Helvetica Neue" panose="02000503000000020004" pitchFamily="2" charset="0"/>
            </a:endParaRPr>
          </a:p>
          <a:p>
            <a:r>
              <a:rPr lang="en-AU" dirty="0">
                <a:effectLst/>
                <a:latin typeface="Helvetica Neue" panose="02000503000000020004" pitchFamily="2" charset="0"/>
              </a:rPr>
              <a:t>I have known and worked with Peter and Fabien for years. Fabien has a great exp in the production, procurement and engineer aspect. Being in HK for over 20 years.   He will be the man to ensure the production and product quality  at highest level. </a:t>
            </a:r>
          </a:p>
          <a:p>
            <a:endParaRPr lang="en-AU" dirty="0">
              <a:effectLst/>
              <a:latin typeface="Helvetica Neue" panose="02000503000000020004" pitchFamily="2" charset="0"/>
            </a:endParaRPr>
          </a:p>
          <a:p>
            <a:r>
              <a:rPr lang="en-AU" dirty="0">
                <a:effectLst/>
                <a:latin typeface="Helvetica Neue" panose="02000503000000020004" pitchFamily="2" charset="0"/>
              </a:rPr>
              <a:t>Peter runs a multi-mill retail biz in SG,  distributor for king </a:t>
            </a:r>
            <a:r>
              <a:rPr lang="en-AU" dirty="0" err="1">
                <a:effectLst/>
                <a:latin typeface="Helvetica Neue" panose="02000503000000020004" pitchFamily="2" charset="0"/>
              </a:rPr>
              <a:t>koil</a:t>
            </a:r>
            <a:r>
              <a:rPr lang="en-AU" dirty="0">
                <a:effectLst/>
                <a:latin typeface="Helvetica Neue" panose="02000503000000020004" pitchFamily="2" charset="0"/>
              </a:rPr>
              <a:t> mattresses and Ashely furniture . He will get us to scale when we expand </a:t>
            </a:r>
            <a:r>
              <a:rPr lang="en-AU" dirty="0" err="1">
                <a:effectLst/>
                <a:latin typeface="Helvetica Neue" panose="02000503000000020004" pitchFamily="2" charset="0"/>
              </a:rPr>
              <a:t>inSG</a:t>
            </a:r>
            <a:endParaRPr lang="en-AU" dirty="0">
              <a:effectLst/>
              <a:latin typeface="Helvetica Neue" panose="02000503000000020004" pitchFamily="2" charset="0"/>
            </a:endParaRPr>
          </a:p>
        </p:txBody>
      </p:sp>
    </p:spTree>
    <p:extLst>
      <p:ext uri="{BB962C8B-B14F-4D97-AF65-F5344CB8AC3E}">
        <p14:creationId xmlns:p14="http://schemas.microsoft.com/office/powerpoint/2010/main" val="2598881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effectLst/>
                <a:latin typeface="Helvetica Neue" panose="02000503000000020004" pitchFamily="2" charset="0"/>
              </a:rPr>
              <a:t>My background in architecture since 2005, headspace in residential and modular design. designed pre-fab container housing and kit of part homes. I founded </a:t>
            </a:r>
            <a:r>
              <a:rPr lang="en-AU" dirty="0" err="1">
                <a:effectLst/>
                <a:latin typeface="Helvetica Neue" panose="02000503000000020004" pitchFamily="2" charset="0"/>
              </a:rPr>
              <a:t>oopenspace</a:t>
            </a:r>
            <a:r>
              <a:rPr lang="en-AU" dirty="0">
                <a:effectLst/>
                <a:latin typeface="Helvetica Neue" panose="02000503000000020004" pitchFamily="2" charset="0"/>
              </a:rPr>
              <a:t> in 2015 as a furniture + design,  having been exposed to retail sector , logistics manufacturing .imp - Exposed me to the consumer psychology, the micro-details of everyday uses and interaction. </a:t>
            </a:r>
          </a:p>
          <a:p>
            <a:endParaRPr lang="en-AU" dirty="0">
              <a:effectLst/>
              <a:latin typeface="Helvetica Neue" panose="02000503000000020004" pitchFamily="2" charset="0"/>
            </a:endParaRPr>
          </a:p>
          <a:p>
            <a:r>
              <a:rPr lang="en-AU" dirty="0">
                <a:effectLst/>
                <a:latin typeface="Helvetica Neue" panose="02000503000000020004" pitchFamily="2" charset="0"/>
              </a:rPr>
              <a:t>I have known and worked with Peter and Fabien for years. Fabien has a great exp in the production, procurement and engineer aspect. Being in HK for over 20 years.   He will be the man to ensure the production and product quality  at highest level. </a:t>
            </a:r>
          </a:p>
          <a:p>
            <a:endParaRPr lang="en-AU" dirty="0">
              <a:effectLst/>
              <a:latin typeface="Helvetica Neue" panose="02000503000000020004" pitchFamily="2" charset="0"/>
            </a:endParaRPr>
          </a:p>
          <a:p>
            <a:r>
              <a:rPr lang="en-AU" dirty="0">
                <a:effectLst/>
                <a:latin typeface="Helvetica Neue" panose="02000503000000020004" pitchFamily="2" charset="0"/>
              </a:rPr>
              <a:t>Peter runs a multi-mill retail biz in SG,  distributor for king </a:t>
            </a:r>
            <a:r>
              <a:rPr lang="en-AU" dirty="0" err="1">
                <a:effectLst/>
                <a:latin typeface="Helvetica Neue" panose="02000503000000020004" pitchFamily="2" charset="0"/>
              </a:rPr>
              <a:t>koil</a:t>
            </a:r>
            <a:r>
              <a:rPr lang="en-AU" dirty="0">
                <a:effectLst/>
                <a:latin typeface="Helvetica Neue" panose="02000503000000020004" pitchFamily="2" charset="0"/>
              </a:rPr>
              <a:t> mattresses and Ashely furniture . He will get us to scale when we expand </a:t>
            </a:r>
            <a:r>
              <a:rPr lang="en-AU" dirty="0" err="1">
                <a:effectLst/>
                <a:latin typeface="Helvetica Neue" panose="02000503000000020004" pitchFamily="2" charset="0"/>
              </a:rPr>
              <a:t>inSG</a:t>
            </a:r>
            <a:endParaRPr lang="en-AU" dirty="0">
              <a:effectLst/>
              <a:latin typeface="Helvetica Neue" panose="02000503000000020004" pitchFamily="2" charset="0"/>
            </a:endParaRPr>
          </a:p>
        </p:txBody>
      </p:sp>
    </p:spTree>
    <p:extLst>
      <p:ext uri="{BB962C8B-B14F-4D97-AF65-F5344CB8AC3E}">
        <p14:creationId xmlns:p14="http://schemas.microsoft.com/office/powerpoint/2010/main" val="133210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sym typeface="Calibri Light"/>
              </a:rPr>
              <a:t>Re-create your home to fit you each time your lifestyle changes.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sym typeface="Calibri Light"/>
              </a:rPr>
              <a:t>Do it sustainably with zero waste and environmentally friendly materials.</a:t>
            </a:r>
          </a:p>
          <a:p>
            <a:pPr marL="0" marR="0" lvl="0" indent="0" defTabSz="457200" eaLnBrk="1" fontAlgn="auto" latinLnBrk="0" hangingPunct="1">
              <a:lnSpc>
                <a:spcPct val="117999"/>
              </a:lnSpc>
              <a:spcBef>
                <a:spcPts val="0"/>
              </a:spcBef>
              <a:spcAft>
                <a:spcPts val="0"/>
              </a:spcAft>
              <a:buClrTx/>
              <a:buSzTx/>
              <a:buFontTx/>
              <a:buNone/>
              <a:tabLst/>
              <a:defRPr/>
            </a:pPr>
            <a:r>
              <a:rPr lang="en-US" dirty="0">
                <a:sym typeface="Calibri Light"/>
              </a:rPr>
              <a:t>Completed within a day with minimal costs.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sym typeface="Calibri Light"/>
            </a:endParaRPr>
          </a:p>
          <a:p>
            <a:endParaRPr lang="en-US" dirty="0"/>
          </a:p>
        </p:txBody>
      </p:sp>
    </p:spTree>
    <p:extLst>
      <p:ext uri="{BB962C8B-B14F-4D97-AF65-F5344CB8AC3E}">
        <p14:creationId xmlns:p14="http://schemas.microsoft.com/office/powerpoint/2010/main" val="40264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AU" dirty="0">
                <a:effectLst/>
                <a:latin typeface="Helvetica Neue" panose="02000503000000020004" pitchFamily="2" charset="0"/>
              </a:rPr>
              <a:t>WHY NOW? </a:t>
            </a:r>
          </a:p>
          <a:p>
            <a:pPr marL="0" marR="0" lvl="0" indent="0" defTabSz="457200" eaLnBrk="1" fontAlgn="auto" latinLnBrk="0" hangingPunct="1">
              <a:lnSpc>
                <a:spcPct val="117999"/>
              </a:lnSpc>
              <a:spcBef>
                <a:spcPts val="0"/>
              </a:spcBef>
              <a:spcAft>
                <a:spcPts val="0"/>
              </a:spcAft>
              <a:buClrTx/>
              <a:buSzTx/>
              <a:buFontTx/>
              <a:buNone/>
              <a:tabLst/>
              <a:defRPr/>
            </a:pPr>
            <a:endParaRPr lang="en-AU"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en-AU" dirty="0">
                <a:effectLst/>
                <a:latin typeface="Helvetica Neue" panose="02000503000000020004" pitchFamily="2" charset="0"/>
              </a:rPr>
              <a:t>How we live and build is way overdue for change. </a:t>
            </a:r>
          </a:p>
          <a:p>
            <a:pPr marL="0" marR="0" lvl="0" indent="0" defTabSz="457200" eaLnBrk="1" fontAlgn="auto" latinLnBrk="0" hangingPunct="1">
              <a:lnSpc>
                <a:spcPct val="117999"/>
              </a:lnSpc>
              <a:spcBef>
                <a:spcPts val="0"/>
              </a:spcBef>
              <a:spcAft>
                <a:spcPts val="0"/>
              </a:spcAft>
              <a:buClrTx/>
              <a:buSzTx/>
              <a:buFontTx/>
              <a:buNone/>
              <a:tabLst/>
              <a:defRPr/>
            </a:pPr>
            <a:r>
              <a:rPr lang="en-AU" dirty="0">
                <a:effectLst/>
                <a:latin typeface="Helvetica Neue" panose="02000503000000020004" pitchFamily="2" charset="0"/>
              </a:rPr>
              <a:t>we are at a pivotal moment to </a:t>
            </a:r>
            <a:r>
              <a:rPr lang="en-AU" dirty="0" err="1">
                <a:effectLst/>
                <a:latin typeface="Helvetica Neue" panose="02000503000000020004" pitchFamily="2" charset="0"/>
              </a:rPr>
              <a:t>revrse</a:t>
            </a:r>
            <a:r>
              <a:rPr lang="en-AU" dirty="0">
                <a:effectLst/>
                <a:latin typeface="Helvetica Neue" panose="02000503000000020004" pitchFamily="2" charset="0"/>
              </a:rPr>
              <a:t> our carbon footprint- We need to battle CO2 from both ends - new tech, and re-examining at e status quo. To use an analogy, we can have the most </a:t>
            </a:r>
            <a:r>
              <a:rPr lang="en-AU" dirty="0" err="1">
                <a:effectLst/>
                <a:latin typeface="Helvetica Neue" panose="02000503000000020004" pitchFamily="2" charset="0"/>
              </a:rPr>
              <a:t>advanc</a:t>
            </a:r>
            <a:r>
              <a:rPr lang="en-AU" dirty="0">
                <a:effectLst/>
                <a:latin typeface="Helvetica Neue" panose="02000503000000020004" pitchFamily="2" charset="0"/>
              </a:rPr>
              <a:t> new carbon capture tech or </a:t>
            </a:r>
            <a:r>
              <a:rPr lang="en-AU" dirty="0" err="1">
                <a:effectLst/>
                <a:latin typeface="Helvetica Neue" panose="02000503000000020004" pitchFamily="2" charset="0"/>
              </a:rPr>
              <a:t>renwable</a:t>
            </a:r>
            <a:r>
              <a:rPr lang="en-AU" dirty="0">
                <a:effectLst/>
                <a:latin typeface="Helvetica Neue" panose="02000503000000020004" pitchFamily="2" charset="0"/>
              </a:rPr>
              <a:t> energy sources, but still using incandescent light bulb.</a:t>
            </a:r>
          </a:p>
          <a:p>
            <a:pPr marL="0" marR="0" lvl="0" indent="0" defTabSz="457200" eaLnBrk="1" fontAlgn="auto" latinLnBrk="0" hangingPunct="1">
              <a:lnSpc>
                <a:spcPct val="117999"/>
              </a:lnSpc>
              <a:spcBef>
                <a:spcPts val="0"/>
              </a:spcBef>
              <a:spcAft>
                <a:spcPts val="0"/>
              </a:spcAft>
              <a:buClrTx/>
              <a:buSzTx/>
              <a:buFontTx/>
              <a:buNone/>
              <a:tabLst/>
              <a:defRPr/>
            </a:pPr>
            <a:endParaRPr lang="en-AU"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endParaRPr lang="en-AU" dirty="0">
              <a:effectLst/>
              <a:latin typeface="Helvetica Neue" panose="02000503000000020004" pitchFamily="2" charset="0"/>
            </a:endParaRPr>
          </a:p>
          <a:p>
            <a:pPr algn="l"/>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With the threat of climate change and buildings being one of the most significant contributors to CO2 emissions, our world needs more affordable, adaptable, and sustainable housing. </a:t>
            </a:r>
          </a:p>
          <a:p>
            <a:pPr algn="l"/>
            <a:endPar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endParaRPr>
          </a:p>
          <a:p>
            <a:pPr algn="l"/>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We cannot continue with the rampant demolition. We need to construct more efficiently by future-proofing our homes &amp; buildings to be more affordable, improving our quality of life by enhancing the quality and use of our spaces.</a:t>
            </a:r>
          </a:p>
          <a:p>
            <a:pPr marL="0" marR="0" lvl="0" indent="0" defTabSz="457200" eaLnBrk="1" fontAlgn="auto" latinLnBrk="0" hangingPunct="1">
              <a:lnSpc>
                <a:spcPct val="117999"/>
              </a:lnSpc>
              <a:spcBef>
                <a:spcPts val="0"/>
              </a:spcBef>
              <a:spcAft>
                <a:spcPts val="0"/>
              </a:spcAft>
              <a:buClrTx/>
              <a:buSzTx/>
              <a:buFontTx/>
              <a:buNone/>
              <a:tabLst/>
              <a:defRPr/>
            </a:pPr>
            <a:endParaRPr lang="en-AU"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endParaRPr lang="en-AU" dirty="0">
              <a:effectLst/>
              <a:latin typeface="Helvetica Neue" panose="02000503000000020004" pitchFamily="2" charset="0"/>
            </a:endParaRPr>
          </a:p>
          <a:p>
            <a:endParaRPr lang="en-AU" dirty="0">
              <a:effectLst/>
              <a:latin typeface="Helvetica Neue" panose="02000503000000020004" pitchFamily="2" charset="0"/>
            </a:endParaRPr>
          </a:p>
          <a:p>
            <a:br>
              <a:rPr lang="en-AU" dirty="0">
                <a:effectLst/>
                <a:latin typeface="Helvetica Neue" panose="02000503000000020004" pitchFamily="2" charset="0"/>
              </a:rPr>
            </a:br>
            <a:endParaRPr lang="en-AU" dirty="0">
              <a:effectLst/>
              <a:latin typeface="Helvetica Neue" panose="02000503000000020004" pitchFamily="2" charset="0"/>
            </a:endParaRPr>
          </a:p>
          <a:p>
            <a:br>
              <a:rPr lang="en-AU" dirty="0">
                <a:effectLst/>
                <a:latin typeface="Helvetica Neue" panose="02000503000000020004" pitchFamily="2" charset="0"/>
              </a:rPr>
            </a:br>
            <a:endParaRPr lang="en-AU" dirty="0">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2890598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5000"/>
              </a:lnSpc>
            </a:pPr>
            <a:r>
              <a:rPr lang="en-US" sz="24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Our homes are not designed to adapt to different stages of our lives and changing needs.</a:t>
            </a:r>
          </a:p>
          <a:p>
            <a:pPr algn="l"/>
            <a:r>
              <a:rPr lang="en-US" sz="2400" dirty="0">
                <a:solidFill>
                  <a:srgbClr val="343434"/>
                </a:solidFill>
                <a:latin typeface="GT Walsheim Light" panose="02000503030000020003" pitchFamily="2" charset="77"/>
                <a:ea typeface="Noto Serif" panose="02020600060500020200" pitchFamily="18" charset="0"/>
                <a:cs typeface="Noto Serif" panose="02020600060500020200" pitchFamily="18" charset="0"/>
              </a:rPr>
              <a:t>it does not Accommodate changing number of household members, Allow for new spaces nor functions easily</a:t>
            </a:r>
          </a:p>
          <a:p>
            <a:pPr algn="l"/>
            <a:endParaRPr lang="en-US" sz="2400" dirty="0">
              <a:solidFill>
                <a:srgbClr val="343434"/>
              </a:solidFill>
              <a:latin typeface="GT Walsheim Light" panose="02000503030000020003" pitchFamily="2" charset="77"/>
              <a:ea typeface="Noto Serif" panose="02020600060500020200" pitchFamily="18" charset="0"/>
              <a:cs typeface="Noto Serif" panose="02020600060500020200" pitchFamily="18" charset="0"/>
            </a:endParaRPr>
          </a:p>
          <a:p>
            <a:pPr algn="l"/>
            <a:r>
              <a:rPr lang="en-US" sz="2400" dirty="0">
                <a:solidFill>
                  <a:srgbClr val="343434"/>
                </a:solidFill>
                <a:latin typeface="GT Walsheim Light" panose="02000503030000020003" pitchFamily="2" charset="77"/>
                <a:ea typeface="Noto Serif" panose="02020600060500020200" pitchFamily="18" charset="0"/>
                <a:cs typeface="Noto Serif" panose="02020600060500020200" pitchFamily="18" charset="0"/>
              </a:rPr>
              <a:t>Support accessibility for aging and special needs when required</a:t>
            </a:r>
          </a:p>
          <a:p>
            <a:pPr algn="l"/>
            <a:endParaRPr lang="en-US" sz="2400" dirty="0">
              <a:solidFill>
                <a:srgbClr val="343434"/>
              </a:solidFill>
              <a:latin typeface="GT Walsheim Light" panose="02000503030000020003" pitchFamily="2" charset="77"/>
              <a:ea typeface="Noto Serif" panose="02020600060500020200" pitchFamily="18" charset="0"/>
              <a:cs typeface="Noto Serif" panose="02020600060500020200" pitchFamily="18" charset="0"/>
            </a:endParaRPr>
          </a:p>
          <a:p>
            <a:pPr algn="l">
              <a:lnSpc>
                <a:spcPct val="105000"/>
              </a:lnSpc>
            </a:pPr>
            <a:endParaRPr lang="en-US" sz="2400" dirty="0">
              <a:solidFill>
                <a:srgbClr val="343434"/>
              </a:solidFill>
              <a:latin typeface="GT Super Display" panose="00000500000000000000" pitchFamily="2"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1854931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2366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7605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60 secs </a:t>
            </a:r>
          </a:p>
          <a:p>
            <a:endParaRPr lang="en-US" dirty="0"/>
          </a:p>
          <a:p>
            <a:r>
              <a:rPr lang="en-US" dirty="0"/>
              <a:t>special = small us </a:t>
            </a:r>
          </a:p>
        </p:txBody>
      </p:sp>
    </p:spTree>
    <p:extLst>
      <p:ext uri="{BB962C8B-B14F-4D97-AF65-F5344CB8AC3E}">
        <p14:creationId xmlns:p14="http://schemas.microsoft.com/office/powerpoint/2010/main" val="1875511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60 secs </a:t>
            </a:r>
          </a:p>
          <a:p>
            <a:endParaRPr lang="en-US" dirty="0"/>
          </a:p>
          <a:p>
            <a:r>
              <a:rPr lang="en-US" dirty="0"/>
              <a:t>special = small us </a:t>
            </a:r>
          </a:p>
        </p:txBody>
      </p:sp>
    </p:spTree>
    <p:extLst>
      <p:ext uri="{BB962C8B-B14F-4D97-AF65-F5344CB8AC3E}">
        <p14:creationId xmlns:p14="http://schemas.microsoft.com/office/powerpoint/2010/main" val="1393769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 are asking - can a wall hold up without drilling and securing into floors / </a:t>
            </a:r>
            <a:r>
              <a:rPr lang="en-US" dirty="0" err="1"/>
              <a:t>ceoiling</a:t>
            </a:r>
            <a:r>
              <a:rPr lang="en-US" dirty="0"/>
              <a:t>? </a:t>
            </a:r>
          </a:p>
          <a:p>
            <a:endParaRPr lang="en-US" dirty="0"/>
          </a:p>
          <a:p>
            <a:r>
              <a:rPr lang="en-US" dirty="0"/>
              <a:t>we tested it. </a:t>
            </a:r>
          </a:p>
          <a:p>
            <a:r>
              <a:rPr lang="en-US" dirty="0"/>
              <a:t>remove because un-safe</a:t>
            </a:r>
          </a:p>
          <a:p>
            <a:r>
              <a:rPr lang="en-US" dirty="0"/>
              <a:t>or speed it up </a:t>
            </a:r>
          </a:p>
          <a:p>
            <a:endParaRPr lang="en-US" dirty="0"/>
          </a:p>
          <a:p>
            <a:r>
              <a:rPr lang="en-US" dirty="0"/>
              <a:t>Wall non cap </a:t>
            </a:r>
          </a:p>
          <a:p>
            <a:endParaRPr lang="en-US" dirty="0"/>
          </a:p>
        </p:txBody>
      </p:sp>
    </p:spTree>
    <p:extLst>
      <p:ext uri="{BB962C8B-B14F-4D97-AF65-F5344CB8AC3E}">
        <p14:creationId xmlns:p14="http://schemas.microsoft.com/office/powerpoint/2010/main" val="2410006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lgn="l">
              <a:lnSpc>
                <a:spcPct val="110000"/>
              </a:lnSpc>
              <a:buFont typeface="Arial" panose="020B0604020202020204" pitchFamily="34" charset="0"/>
              <a:buChar char="•"/>
            </a:pPr>
            <a:endParaRPr lang="en-US" sz="2400" spc="50" dirty="0">
              <a:solidFill>
                <a:srgbClr val="343434"/>
              </a:solidFill>
              <a:latin typeface="GT Walsheim Pro Light" panose="00000400000000000000" pitchFamily="2" charset="0"/>
              <a:ea typeface="Noto Serif" panose="02020600060500020200" pitchFamily="18" charset="0"/>
              <a:cs typeface="Noto Serif" panose="02020600060500020200" pitchFamily="18" charset="0"/>
            </a:endParaRPr>
          </a:p>
          <a:p>
            <a:pPr marL="342900" indent="-342900" algn="l">
              <a:lnSpc>
                <a:spcPct val="110000"/>
              </a:lnSpc>
              <a:buFont typeface="Arial" panose="020B0604020202020204" pitchFamily="34" charset="0"/>
              <a:buChar char="•"/>
            </a:pPr>
            <a:endParaRPr lang="en-US" sz="2400" spc="50" dirty="0">
              <a:solidFill>
                <a:srgbClr val="343434"/>
              </a:solidFill>
              <a:latin typeface="GT Walsheim Pro Light" panose="00000400000000000000" pitchFamily="2" charset="0"/>
              <a:ea typeface="Noto Serif" panose="02020600060500020200" pitchFamily="18" charset="0"/>
              <a:cs typeface="Noto Serif" panose="02020600060500020200" pitchFamily="18" charset="0"/>
            </a:endParaRPr>
          </a:p>
          <a:p>
            <a:pPr marL="342900" indent="-342900" algn="l">
              <a:lnSpc>
                <a:spcPct val="110000"/>
              </a:lnSpc>
              <a:buFont typeface="Arial" panose="020B0604020202020204" pitchFamily="34" charset="0"/>
              <a:buChar char="•"/>
            </a:pPr>
            <a:r>
              <a:rPr lang="en-US" sz="2400" spc="50" dirty="0">
                <a:solidFill>
                  <a:srgbClr val="343434"/>
                </a:solidFill>
                <a:latin typeface="GT Walsheim Pro Light" panose="00000400000000000000" pitchFamily="2" charset="0"/>
                <a:ea typeface="Noto Serif" panose="02020600060500020200" pitchFamily="18" charset="0"/>
                <a:cs typeface="Noto Serif" panose="02020600060500020200" pitchFamily="18" charset="0"/>
              </a:rPr>
              <a:t>A massive shortage of skilled contractors, increased cost and shortages of materials and delays in the supply chain have made home renovations a costly and time-consuming endeavor.</a:t>
            </a:r>
          </a:p>
          <a:p>
            <a:pPr marL="342900" marR="0" lvl="0" indent="-342900" algn="l" defTabSz="45720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400" spc="50" dirty="0">
                <a:solidFill>
                  <a:srgbClr val="343434"/>
                </a:solidFill>
                <a:latin typeface="GT Walsheim Pro Light" panose="00000400000000000000" pitchFamily="2" charset="0"/>
                <a:ea typeface="Noto Serif" panose="02020600060500020200" pitchFamily="18" charset="0"/>
                <a:cs typeface="Noto Serif" panose="02020600060500020200" pitchFamily="18" charset="0"/>
              </a:rPr>
              <a:t>Higher cost of house and land, rising mortgage rates, supply chain and labor shortages, higher stamp duties and agent’s fee are making this option more discouragingly unaffordable. </a:t>
            </a:r>
          </a:p>
          <a:p>
            <a:pPr marL="342900" indent="-342900" algn="l">
              <a:lnSpc>
                <a:spcPct val="110000"/>
              </a:lnSpc>
              <a:buFont typeface="Arial" panose="020B0604020202020204" pitchFamily="34" charset="0"/>
              <a:buChar char="•"/>
            </a:pPr>
            <a:endParaRPr lang="en-US" sz="2400" spc="50" dirty="0">
              <a:solidFill>
                <a:srgbClr val="343434"/>
              </a:solidFill>
              <a:latin typeface="GT Walsheim Pro Light" panose="00000400000000000000" pitchFamily="2" charset="0"/>
              <a:ea typeface="Noto Serif" panose="02020600060500020200" pitchFamily="18" charset="0"/>
              <a:cs typeface="Noto Serif" panose="02020600060500020200" pitchFamily="18" charset="0"/>
            </a:endParaRPr>
          </a:p>
          <a:p>
            <a:endParaRPr lang="en-US" dirty="0"/>
          </a:p>
          <a:p>
            <a:r>
              <a:rPr lang="en-US" dirty="0"/>
              <a:t>mindboggling how consumer goods are cheaper but construction keeps getting more exp</a:t>
            </a:r>
          </a:p>
        </p:txBody>
      </p:sp>
    </p:spTree>
    <p:extLst>
      <p:ext uri="{BB962C8B-B14F-4D97-AF65-F5344CB8AC3E}">
        <p14:creationId xmlns:p14="http://schemas.microsoft.com/office/powerpoint/2010/main" val="80164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1B </a:t>
            </a:r>
            <a:r>
              <a:rPr lang="en-US" dirty="0" err="1"/>
              <a:t>sqf</a:t>
            </a:r>
            <a:r>
              <a:rPr lang="en-US" dirty="0"/>
              <a:t> of buildings demolished and rebuilt. Avg life span is 40 years </a:t>
            </a:r>
          </a:p>
          <a:p>
            <a:r>
              <a:rPr lang="en-US" dirty="0"/>
              <a:t>Half the size of WASHINGTON DC</a:t>
            </a:r>
          </a:p>
          <a:p>
            <a:r>
              <a:rPr lang="en-US" dirty="0"/>
              <a:t>13% of Singapore . In 7 years, you could rebuild surface area of the entire island</a:t>
            </a:r>
          </a:p>
          <a:p>
            <a:endParaRPr lang="en-US" dirty="0"/>
          </a:p>
          <a:p>
            <a:r>
              <a:rPr lang="en-US" dirty="0"/>
              <a:t>Building construction emit 35% CO2 – biggest contribute </a:t>
            </a:r>
          </a:p>
          <a:p>
            <a:endParaRPr lang="en-US" dirty="0"/>
          </a:p>
          <a:p>
            <a:endParaRPr lang="en-US" dirty="0"/>
          </a:p>
        </p:txBody>
      </p:sp>
    </p:spTree>
    <p:extLst>
      <p:ext uri="{BB962C8B-B14F-4D97-AF65-F5344CB8AC3E}">
        <p14:creationId xmlns:p14="http://schemas.microsoft.com/office/powerpoint/2010/main" val="86727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sym typeface="Calibri Light"/>
              </a:rPr>
              <a:t>Re-create your home to fit you each time your lifestyle changes.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sym typeface="Calibri Light"/>
              </a:rPr>
              <a:t>Do it sustainably with zero waste and environmentally friendly materials.</a:t>
            </a:r>
          </a:p>
          <a:p>
            <a:pPr marL="0" marR="0" lvl="0" indent="0" defTabSz="457200" eaLnBrk="1" fontAlgn="auto" latinLnBrk="0" hangingPunct="1">
              <a:lnSpc>
                <a:spcPct val="117999"/>
              </a:lnSpc>
              <a:spcBef>
                <a:spcPts val="0"/>
              </a:spcBef>
              <a:spcAft>
                <a:spcPts val="0"/>
              </a:spcAft>
              <a:buClrTx/>
              <a:buSzTx/>
              <a:buFontTx/>
              <a:buNone/>
              <a:tabLst/>
              <a:defRPr/>
            </a:pPr>
            <a:r>
              <a:rPr lang="en-US" dirty="0">
                <a:sym typeface="Calibri Light"/>
              </a:rPr>
              <a:t>Completed within a day with minimal costs.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sym typeface="Calibri Light"/>
            </a:endParaRPr>
          </a:p>
          <a:p>
            <a:endParaRPr lang="en-US" dirty="0"/>
          </a:p>
        </p:txBody>
      </p:sp>
    </p:spTree>
    <p:extLst>
      <p:ext uri="{BB962C8B-B14F-4D97-AF65-F5344CB8AC3E}">
        <p14:creationId xmlns:p14="http://schemas.microsoft.com/office/powerpoint/2010/main" val="1353088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case study house that we’ve </a:t>
            </a:r>
            <a:r>
              <a:rPr lang="en-US" dirty="0" err="1"/>
              <a:t>deisnged</a:t>
            </a:r>
            <a:r>
              <a:rPr lang="en-US" dirty="0"/>
              <a:t>. </a:t>
            </a:r>
          </a:p>
          <a:p>
            <a:r>
              <a:rPr lang="en-US" dirty="0"/>
              <a:t>It’s an infill housing , mid density zoning that is on the city fringes. </a:t>
            </a:r>
          </a:p>
          <a:p>
            <a:r>
              <a:rPr lang="en-US" dirty="0"/>
              <a:t>site is subdivide into 2 separate townhouse, each about 300sqm of land.</a:t>
            </a:r>
          </a:p>
          <a:p>
            <a:endParaRPr lang="en-US" dirty="0"/>
          </a:p>
          <a:p>
            <a:r>
              <a:rPr lang="en-US" dirty="0"/>
              <a:t>What this shows is that if we can do it for a high density house, we can apply it easily to any home. </a:t>
            </a:r>
          </a:p>
          <a:p>
            <a:endParaRPr lang="en-US" dirty="0"/>
          </a:p>
        </p:txBody>
      </p:sp>
    </p:spTree>
    <p:extLst>
      <p:ext uri="{BB962C8B-B14F-4D97-AF65-F5344CB8AC3E}">
        <p14:creationId xmlns:p14="http://schemas.microsoft.com/office/powerpoint/2010/main" val="397267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features -  better</a:t>
            </a:r>
          </a:p>
        </p:txBody>
      </p:sp>
    </p:spTree>
    <p:extLst>
      <p:ext uri="{BB962C8B-B14F-4D97-AF65-F5344CB8AC3E}">
        <p14:creationId xmlns:p14="http://schemas.microsoft.com/office/powerpoint/2010/main" val="53924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greater potential lies in apartment living. The answer to sustainability is Higher </a:t>
            </a:r>
            <a:r>
              <a:rPr lang="en-US" dirty="0" err="1"/>
              <a:t>desnity</a:t>
            </a:r>
            <a:r>
              <a:rPr lang="en-US" dirty="0"/>
              <a:t> living and to stop urban sprawl.</a:t>
            </a:r>
          </a:p>
          <a:p>
            <a:r>
              <a:rPr lang="en-US" dirty="0"/>
              <a:t>If apartment can adapt to buyers instead of developer’s yields, ppl will be more open to living in apartments. </a:t>
            </a:r>
          </a:p>
          <a:p>
            <a:pPr marL="0" marR="0" lvl="0" indent="0" defTabSz="457200" eaLnBrk="1" fontAlgn="auto" latinLnBrk="0" hangingPunct="1">
              <a:lnSpc>
                <a:spcPct val="117999"/>
              </a:lnSpc>
              <a:spcBef>
                <a:spcPts val="0"/>
              </a:spcBef>
              <a:spcAft>
                <a:spcPts val="0"/>
              </a:spcAft>
              <a:buClrTx/>
              <a:buSzTx/>
              <a:buFontTx/>
              <a:buNone/>
              <a:tabLst/>
              <a:defRPr/>
            </a:pPr>
            <a:r>
              <a:rPr lang="en-US" dirty="0"/>
              <a:t>Increase the value of the house , and having to give subsequent buyers the flexibility to adapt the space tot their needs. </a:t>
            </a:r>
            <a:r>
              <a:rPr lang="en-US" dirty="0" err="1"/>
              <a:t>Wbat</a:t>
            </a:r>
            <a:r>
              <a:rPr lang="en-US" dirty="0"/>
              <a:t> this means? You open up the pool of buyers.  (wouldn’t it be great if </a:t>
            </a:r>
            <a:r>
              <a:rPr lang="en-US" dirty="0" err="1"/>
              <a:t>devlopers</a:t>
            </a:r>
            <a:r>
              <a:rPr lang="en-US" dirty="0"/>
              <a:t> are not compelled to build 200 1bed , 300 2xbeeders but to cater to market demands.</a:t>
            </a:r>
          </a:p>
          <a:p>
            <a:endParaRPr lang="en-US" dirty="0"/>
          </a:p>
          <a:p>
            <a:endParaRPr lang="en-US" dirty="0"/>
          </a:p>
          <a:p>
            <a:endParaRPr lang="en-US" dirty="0"/>
          </a:p>
        </p:txBody>
      </p:sp>
    </p:spTree>
    <p:extLst>
      <p:ext uri="{BB962C8B-B14F-4D97-AF65-F5344CB8AC3E}">
        <p14:creationId xmlns:p14="http://schemas.microsoft.com/office/powerpoint/2010/main" val="279544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Титульный слайд">
    <p:spTree>
      <p:nvGrpSpPr>
        <p:cNvPr id="1" name=""/>
        <p:cNvGrpSpPr/>
        <p:nvPr/>
      </p:nvGrpSpPr>
      <p:grpSpPr>
        <a:xfrm>
          <a:off x="0" y="0"/>
          <a:ext cx="0" cy="0"/>
          <a:chOff x="0" y="0"/>
          <a:chExt cx="0" cy="0"/>
        </a:xfrm>
      </p:grpSpPr>
      <p:sp>
        <p:nvSpPr>
          <p:cNvPr id="18" name="Title Text"/>
          <p:cNvSpPr txBox="1">
            <a:spLocks noGrp="1"/>
          </p:cNvSpPr>
          <p:nvPr>
            <p:ph type="title"/>
          </p:nvPr>
        </p:nvSpPr>
        <p:spPr>
          <a:xfrm>
            <a:off x="3049390" y="2256183"/>
            <a:ext cx="18296340" cy="4766629"/>
          </a:xfrm>
          <a:prstGeom prst="rect">
            <a:avLst/>
          </a:prstGeom>
        </p:spPr>
        <p:txBody>
          <a:bodyPr lIns="45742" tIns="45742" rIns="45742" bIns="45742" anchor="b"/>
          <a:lstStyle>
            <a:lvl1pPr algn="ctr" defTabSz="1829675">
              <a:lnSpc>
                <a:spcPct val="90000"/>
              </a:lnSpc>
              <a:defRPr sz="11800" b="0" spc="0">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3049390" y="7206630"/>
            <a:ext cx="18296340" cy="3305582"/>
          </a:xfrm>
          <a:prstGeom prst="rect">
            <a:avLst/>
          </a:prstGeom>
        </p:spPr>
        <p:txBody>
          <a:bodyPr lIns="45742" tIns="45742" rIns="45742" bIns="45742"/>
          <a:lstStyle>
            <a:lvl1pPr marL="0" indent="0" algn="ctr" defTabSz="1829675">
              <a:spcBef>
                <a:spcPts val="1900"/>
              </a:spcBef>
              <a:buSzTx/>
              <a:buNone/>
              <a:defRPr sz="4600">
                <a:latin typeface="Calibri"/>
                <a:ea typeface="Calibri"/>
                <a:cs typeface="Calibri"/>
                <a:sym typeface="Calibri"/>
              </a:defRPr>
            </a:lvl1pPr>
            <a:lvl2pPr marL="0" indent="0" algn="ctr" defTabSz="1829675">
              <a:spcBef>
                <a:spcPts val="1900"/>
              </a:spcBef>
              <a:buSzTx/>
              <a:buNone/>
              <a:defRPr sz="4600">
                <a:latin typeface="Calibri"/>
                <a:ea typeface="Calibri"/>
                <a:cs typeface="Calibri"/>
                <a:sym typeface="Calibri"/>
              </a:defRPr>
            </a:lvl2pPr>
            <a:lvl3pPr marL="0" indent="0" algn="ctr" defTabSz="1829675">
              <a:spcBef>
                <a:spcPts val="1900"/>
              </a:spcBef>
              <a:buSzTx/>
              <a:buNone/>
              <a:defRPr sz="4600">
                <a:latin typeface="Calibri"/>
                <a:ea typeface="Calibri"/>
                <a:cs typeface="Calibri"/>
                <a:sym typeface="Calibri"/>
              </a:defRPr>
            </a:lvl3pPr>
            <a:lvl4pPr marL="0" indent="0" algn="ctr" defTabSz="1829675">
              <a:spcBef>
                <a:spcPts val="1900"/>
              </a:spcBef>
              <a:buSzTx/>
              <a:buNone/>
              <a:defRPr sz="4600">
                <a:latin typeface="Calibri"/>
                <a:ea typeface="Calibri"/>
                <a:cs typeface="Calibri"/>
                <a:sym typeface="Calibri"/>
              </a:defRPr>
            </a:lvl4pPr>
            <a:lvl5pPr marL="0" indent="0" algn="ctr" defTabSz="1829675">
              <a:spcBef>
                <a:spcPts val="1900"/>
              </a:spcBef>
              <a:buSzTx/>
              <a:buNone/>
              <a:defRPr sz="46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22330548" y="12877127"/>
            <a:ext cx="387407" cy="385422"/>
          </a:xfrm>
          <a:prstGeom prst="rect">
            <a:avLst/>
          </a:prstGeom>
        </p:spPr>
        <p:txBody>
          <a:bodyPr lIns="45742" tIns="45742" rIns="45742" bIns="45742" anchor="ctr"/>
          <a:lstStyle>
            <a:lvl1pPr algn="r" defTabSz="458472">
              <a:defRPr sz="22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7840662" y="-2513012"/>
            <a:ext cx="8702676" cy="21031200"/>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28010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4266862" y="3913188"/>
            <a:ext cx="11623676" cy="5257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3598862" y="-1192212"/>
            <a:ext cx="11623676" cy="15468600"/>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67259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Титульный слайд">
    <p:spTree>
      <p:nvGrpSpPr>
        <p:cNvPr id="1" name=""/>
        <p:cNvGrpSpPr/>
        <p:nvPr/>
      </p:nvGrpSpPr>
      <p:grpSpPr>
        <a:xfrm>
          <a:off x="0" y="0"/>
          <a:ext cx="0" cy="0"/>
          <a:chOff x="0" y="0"/>
          <a:chExt cx="0" cy="0"/>
        </a:xfrm>
      </p:grpSpPr>
      <p:sp>
        <p:nvSpPr>
          <p:cNvPr id="18" name="Title Text"/>
          <p:cNvSpPr txBox="1">
            <a:spLocks noGrp="1"/>
          </p:cNvSpPr>
          <p:nvPr>
            <p:ph type="title"/>
          </p:nvPr>
        </p:nvSpPr>
        <p:spPr>
          <a:xfrm>
            <a:off x="3049390" y="2256183"/>
            <a:ext cx="18296340" cy="4766629"/>
          </a:xfrm>
          <a:prstGeom prst="rect">
            <a:avLst/>
          </a:prstGeom>
        </p:spPr>
        <p:txBody>
          <a:bodyPr lIns="45742" tIns="45742" rIns="45742" bIns="45742" anchor="b"/>
          <a:lstStyle>
            <a:lvl1pPr algn="ctr" defTabSz="1829675">
              <a:lnSpc>
                <a:spcPct val="90000"/>
              </a:lnSpc>
              <a:defRPr sz="11800" b="0" spc="0">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3049390" y="7206630"/>
            <a:ext cx="18296340" cy="3305582"/>
          </a:xfrm>
          <a:prstGeom prst="rect">
            <a:avLst/>
          </a:prstGeom>
        </p:spPr>
        <p:txBody>
          <a:bodyPr lIns="45742" tIns="45742" rIns="45742" bIns="45742"/>
          <a:lstStyle>
            <a:lvl1pPr marL="0" indent="0" algn="ctr" defTabSz="1829675">
              <a:spcBef>
                <a:spcPts val="1900"/>
              </a:spcBef>
              <a:buSzTx/>
              <a:buNone/>
              <a:defRPr sz="4600">
                <a:latin typeface="Calibri"/>
                <a:ea typeface="Calibri"/>
                <a:cs typeface="Calibri"/>
                <a:sym typeface="Calibri"/>
              </a:defRPr>
            </a:lvl1pPr>
            <a:lvl2pPr marL="0" indent="0" algn="ctr" defTabSz="1829675">
              <a:spcBef>
                <a:spcPts val="1900"/>
              </a:spcBef>
              <a:buSzTx/>
              <a:buNone/>
              <a:defRPr sz="4600">
                <a:latin typeface="Calibri"/>
                <a:ea typeface="Calibri"/>
                <a:cs typeface="Calibri"/>
                <a:sym typeface="Calibri"/>
              </a:defRPr>
            </a:lvl2pPr>
            <a:lvl3pPr marL="0" indent="0" algn="ctr" defTabSz="1829675">
              <a:spcBef>
                <a:spcPts val="1900"/>
              </a:spcBef>
              <a:buSzTx/>
              <a:buNone/>
              <a:defRPr sz="4600">
                <a:latin typeface="Calibri"/>
                <a:ea typeface="Calibri"/>
                <a:cs typeface="Calibri"/>
                <a:sym typeface="Calibri"/>
              </a:defRPr>
            </a:lvl3pPr>
            <a:lvl4pPr marL="0" indent="0" algn="ctr" defTabSz="1829675">
              <a:spcBef>
                <a:spcPts val="1900"/>
              </a:spcBef>
              <a:buSzTx/>
              <a:buNone/>
              <a:defRPr sz="4600">
                <a:latin typeface="Calibri"/>
                <a:ea typeface="Calibri"/>
                <a:cs typeface="Calibri"/>
                <a:sym typeface="Calibri"/>
              </a:defRPr>
            </a:lvl4pPr>
            <a:lvl5pPr marL="0" indent="0" algn="ctr" defTabSz="1829675">
              <a:spcBef>
                <a:spcPts val="1900"/>
              </a:spcBef>
              <a:buSzTx/>
              <a:buNone/>
              <a:defRPr sz="46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22330548" y="12877127"/>
            <a:ext cx="387407" cy="385422"/>
          </a:xfrm>
          <a:prstGeom prst="rect">
            <a:avLst/>
          </a:prstGeom>
        </p:spPr>
        <p:txBody>
          <a:bodyPr lIns="45742" tIns="45742" rIns="45742" bIns="45742" anchor="ctr"/>
          <a:lstStyle>
            <a:lvl1pPr algn="r" defTabSz="458472">
              <a:defRPr sz="22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6858884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1676400" y="3651250"/>
            <a:ext cx="21031200" cy="8702676"/>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71231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663700" y="3419477"/>
            <a:ext cx="21031200" cy="57054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1663700" y="9178927"/>
            <a:ext cx="21031200" cy="3000374"/>
          </a:xfrm>
          <a:prstGeom prst="rect">
            <a:avLst/>
          </a:prstGeom>
          <a:noFill/>
          <a:ln>
            <a:noFill/>
          </a:ln>
        </p:spPr>
        <p:txBody>
          <a:bodyPr spcFirstLastPara="1" wrap="square" lIns="91425" tIns="45700" rIns="91425" bIns="45700" anchor="t" anchorCtr="0">
            <a:normAutofit/>
          </a:bodyPr>
          <a:lstStyle>
            <a:lvl1pPr marL="914400" lvl="0" indent="-457200" algn="l">
              <a:lnSpc>
                <a:spcPct val="90000"/>
              </a:lnSpc>
              <a:spcBef>
                <a:spcPts val="2000"/>
              </a:spcBef>
              <a:spcAft>
                <a:spcPts val="0"/>
              </a:spcAft>
              <a:buClr>
                <a:srgbClr val="888888"/>
              </a:buClr>
              <a:buSzPts val="2400"/>
              <a:buNone/>
              <a:defRPr sz="4800">
                <a:solidFill>
                  <a:srgbClr val="888888"/>
                </a:solidFill>
              </a:defRPr>
            </a:lvl1pPr>
            <a:lvl2pPr marL="1828800" lvl="1" indent="-457200" algn="l">
              <a:lnSpc>
                <a:spcPct val="90000"/>
              </a:lnSpc>
              <a:spcBef>
                <a:spcPts val="1000"/>
              </a:spcBef>
              <a:spcAft>
                <a:spcPts val="0"/>
              </a:spcAft>
              <a:buClr>
                <a:srgbClr val="888888"/>
              </a:buClr>
              <a:buSzPts val="2000"/>
              <a:buNone/>
              <a:defRPr sz="4000">
                <a:solidFill>
                  <a:srgbClr val="888888"/>
                </a:solidFill>
              </a:defRPr>
            </a:lvl2pPr>
            <a:lvl3pPr marL="2743200" lvl="2" indent="-457200" algn="l">
              <a:lnSpc>
                <a:spcPct val="90000"/>
              </a:lnSpc>
              <a:spcBef>
                <a:spcPts val="1000"/>
              </a:spcBef>
              <a:spcAft>
                <a:spcPts val="0"/>
              </a:spcAft>
              <a:buClr>
                <a:srgbClr val="888888"/>
              </a:buClr>
              <a:buSzPts val="1800"/>
              <a:buNone/>
              <a:defRPr sz="3600">
                <a:solidFill>
                  <a:srgbClr val="888888"/>
                </a:solidFill>
              </a:defRPr>
            </a:lvl3pPr>
            <a:lvl4pPr marL="3657600" lvl="3" indent="-457200" algn="l">
              <a:lnSpc>
                <a:spcPct val="90000"/>
              </a:lnSpc>
              <a:spcBef>
                <a:spcPts val="1000"/>
              </a:spcBef>
              <a:spcAft>
                <a:spcPts val="0"/>
              </a:spcAft>
              <a:buClr>
                <a:srgbClr val="888888"/>
              </a:buClr>
              <a:buSzPts val="1600"/>
              <a:buNone/>
              <a:defRPr sz="3200">
                <a:solidFill>
                  <a:srgbClr val="888888"/>
                </a:solidFill>
              </a:defRPr>
            </a:lvl4pPr>
            <a:lvl5pPr marL="4572000" lvl="4" indent="-457200" algn="l">
              <a:lnSpc>
                <a:spcPct val="90000"/>
              </a:lnSpc>
              <a:spcBef>
                <a:spcPts val="1000"/>
              </a:spcBef>
              <a:spcAft>
                <a:spcPts val="0"/>
              </a:spcAft>
              <a:buClr>
                <a:srgbClr val="888888"/>
              </a:buClr>
              <a:buSzPts val="1600"/>
              <a:buNone/>
              <a:defRPr sz="3200">
                <a:solidFill>
                  <a:srgbClr val="888888"/>
                </a:solidFill>
              </a:defRPr>
            </a:lvl5pPr>
            <a:lvl6pPr marL="5486400" lvl="5" indent="-457200" algn="l">
              <a:lnSpc>
                <a:spcPct val="90000"/>
              </a:lnSpc>
              <a:spcBef>
                <a:spcPts val="1000"/>
              </a:spcBef>
              <a:spcAft>
                <a:spcPts val="0"/>
              </a:spcAft>
              <a:buClr>
                <a:srgbClr val="888888"/>
              </a:buClr>
              <a:buSzPts val="1600"/>
              <a:buNone/>
              <a:defRPr sz="3200">
                <a:solidFill>
                  <a:srgbClr val="888888"/>
                </a:solidFill>
              </a:defRPr>
            </a:lvl6pPr>
            <a:lvl7pPr marL="6400800" lvl="6" indent="-457200" algn="l">
              <a:lnSpc>
                <a:spcPct val="90000"/>
              </a:lnSpc>
              <a:spcBef>
                <a:spcPts val="1000"/>
              </a:spcBef>
              <a:spcAft>
                <a:spcPts val="0"/>
              </a:spcAft>
              <a:buClr>
                <a:srgbClr val="888888"/>
              </a:buClr>
              <a:buSzPts val="1600"/>
              <a:buNone/>
              <a:defRPr sz="3200">
                <a:solidFill>
                  <a:srgbClr val="888888"/>
                </a:solidFill>
              </a:defRPr>
            </a:lvl7pPr>
            <a:lvl8pPr marL="7315200" lvl="7" indent="-457200" algn="l">
              <a:lnSpc>
                <a:spcPct val="90000"/>
              </a:lnSpc>
              <a:spcBef>
                <a:spcPts val="1000"/>
              </a:spcBef>
              <a:spcAft>
                <a:spcPts val="0"/>
              </a:spcAft>
              <a:buClr>
                <a:srgbClr val="888888"/>
              </a:buClr>
              <a:buSzPts val="1600"/>
              <a:buNone/>
              <a:defRPr sz="3200">
                <a:solidFill>
                  <a:srgbClr val="888888"/>
                </a:solidFill>
              </a:defRPr>
            </a:lvl8pPr>
            <a:lvl9pPr marL="8229600" lvl="8" indent="-457200" algn="l">
              <a:lnSpc>
                <a:spcPct val="90000"/>
              </a:lnSpc>
              <a:spcBef>
                <a:spcPts val="1000"/>
              </a:spcBef>
              <a:spcAft>
                <a:spcPts val="0"/>
              </a:spcAft>
              <a:buClr>
                <a:srgbClr val="888888"/>
              </a:buClr>
              <a:buSzPts val="1600"/>
              <a:buNone/>
              <a:defRPr sz="3200">
                <a:solidFill>
                  <a:srgbClr val="888888"/>
                </a:solidFill>
              </a:defRPr>
            </a:lvl9pPr>
          </a:lstStyle>
          <a:p>
            <a:endParaRPr/>
          </a:p>
        </p:txBody>
      </p:sp>
      <p:sp>
        <p:nvSpPr>
          <p:cNvPr id="26" name="Google Shape;26;p4"/>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09624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1676400" y="3651250"/>
            <a:ext cx="10363200" cy="8702676"/>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12344400" y="3651250"/>
            <a:ext cx="10363200" cy="8702676"/>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73280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679576"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679577" y="3362326"/>
            <a:ext cx="10315574" cy="1647824"/>
          </a:xfrm>
          <a:prstGeom prst="rect">
            <a:avLst/>
          </a:prstGeom>
          <a:noFill/>
          <a:ln>
            <a:noFill/>
          </a:ln>
        </p:spPr>
        <p:txBody>
          <a:bodyPr spcFirstLastPara="1" wrap="square" lIns="91425" tIns="45700" rIns="91425" bIns="45700" anchor="b" anchorCtr="0">
            <a:normAutofit/>
          </a:bodyPr>
          <a:lstStyle>
            <a:lvl1pPr marL="914400" lvl="0" indent="-457200" algn="l">
              <a:lnSpc>
                <a:spcPct val="90000"/>
              </a:lnSpc>
              <a:spcBef>
                <a:spcPts val="2000"/>
              </a:spcBef>
              <a:spcAft>
                <a:spcPts val="0"/>
              </a:spcAft>
              <a:buClr>
                <a:schemeClr val="dk1"/>
              </a:buClr>
              <a:buSzPts val="2400"/>
              <a:buNone/>
              <a:defRPr sz="4800" b="1"/>
            </a:lvl1pPr>
            <a:lvl2pPr marL="1828800" lvl="1" indent="-457200" algn="l">
              <a:lnSpc>
                <a:spcPct val="90000"/>
              </a:lnSpc>
              <a:spcBef>
                <a:spcPts val="1000"/>
              </a:spcBef>
              <a:spcAft>
                <a:spcPts val="0"/>
              </a:spcAft>
              <a:buClr>
                <a:schemeClr val="dk1"/>
              </a:buClr>
              <a:buSzPts val="2000"/>
              <a:buNone/>
              <a:defRPr sz="4000" b="1"/>
            </a:lvl2pPr>
            <a:lvl3pPr marL="2743200" lvl="2" indent="-457200" algn="l">
              <a:lnSpc>
                <a:spcPct val="90000"/>
              </a:lnSpc>
              <a:spcBef>
                <a:spcPts val="1000"/>
              </a:spcBef>
              <a:spcAft>
                <a:spcPts val="0"/>
              </a:spcAft>
              <a:buClr>
                <a:schemeClr val="dk1"/>
              </a:buClr>
              <a:buSzPts val="1800"/>
              <a:buNone/>
              <a:defRPr sz="3600" b="1"/>
            </a:lvl3pPr>
            <a:lvl4pPr marL="3657600" lvl="3" indent="-457200" algn="l">
              <a:lnSpc>
                <a:spcPct val="90000"/>
              </a:lnSpc>
              <a:spcBef>
                <a:spcPts val="1000"/>
              </a:spcBef>
              <a:spcAft>
                <a:spcPts val="0"/>
              </a:spcAft>
              <a:buClr>
                <a:schemeClr val="dk1"/>
              </a:buClr>
              <a:buSzPts val="1600"/>
              <a:buNone/>
              <a:defRPr sz="3200" b="1"/>
            </a:lvl4pPr>
            <a:lvl5pPr marL="4572000" lvl="4" indent="-457200" algn="l">
              <a:lnSpc>
                <a:spcPct val="90000"/>
              </a:lnSpc>
              <a:spcBef>
                <a:spcPts val="1000"/>
              </a:spcBef>
              <a:spcAft>
                <a:spcPts val="0"/>
              </a:spcAft>
              <a:buClr>
                <a:schemeClr val="dk1"/>
              </a:buClr>
              <a:buSzPts val="1600"/>
              <a:buNone/>
              <a:defRPr sz="3200" b="1"/>
            </a:lvl5pPr>
            <a:lvl6pPr marL="5486400" lvl="5" indent="-457200" algn="l">
              <a:lnSpc>
                <a:spcPct val="90000"/>
              </a:lnSpc>
              <a:spcBef>
                <a:spcPts val="1000"/>
              </a:spcBef>
              <a:spcAft>
                <a:spcPts val="0"/>
              </a:spcAft>
              <a:buClr>
                <a:schemeClr val="dk1"/>
              </a:buClr>
              <a:buSzPts val="1600"/>
              <a:buNone/>
              <a:defRPr sz="3200" b="1"/>
            </a:lvl6pPr>
            <a:lvl7pPr marL="6400800" lvl="6" indent="-457200" algn="l">
              <a:lnSpc>
                <a:spcPct val="90000"/>
              </a:lnSpc>
              <a:spcBef>
                <a:spcPts val="1000"/>
              </a:spcBef>
              <a:spcAft>
                <a:spcPts val="0"/>
              </a:spcAft>
              <a:buClr>
                <a:schemeClr val="dk1"/>
              </a:buClr>
              <a:buSzPts val="1600"/>
              <a:buNone/>
              <a:defRPr sz="3200" b="1"/>
            </a:lvl7pPr>
            <a:lvl8pPr marL="7315200" lvl="7" indent="-457200" algn="l">
              <a:lnSpc>
                <a:spcPct val="90000"/>
              </a:lnSpc>
              <a:spcBef>
                <a:spcPts val="1000"/>
              </a:spcBef>
              <a:spcAft>
                <a:spcPts val="0"/>
              </a:spcAft>
              <a:buClr>
                <a:schemeClr val="dk1"/>
              </a:buClr>
              <a:buSzPts val="1600"/>
              <a:buNone/>
              <a:defRPr sz="3200" b="1"/>
            </a:lvl8pPr>
            <a:lvl9pPr marL="8229600" lvl="8" indent="-457200" algn="l">
              <a:lnSpc>
                <a:spcPct val="90000"/>
              </a:lnSpc>
              <a:spcBef>
                <a:spcPts val="1000"/>
              </a:spcBef>
              <a:spcAft>
                <a:spcPts val="0"/>
              </a:spcAft>
              <a:buClr>
                <a:schemeClr val="dk1"/>
              </a:buClr>
              <a:buSzPts val="1600"/>
              <a:buNone/>
              <a:defRPr sz="3200" b="1"/>
            </a:lvl9pPr>
          </a:lstStyle>
          <a:p>
            <a:endParaRPr/>
          </a:p>
        </p:txBody>
      </p:sp>
      <p:sp>
        <p:nvSpPr>
          <p:cNvPr id="39" name="Google Shape;39;p6"/>
          <p:cNvSpPr txBox="1">
            <a:spLocks noGrp="1"/>
          </p:cNvSpPr>
          <p:nvPr>
            <p:ph type="body" idx="2"/>
          </p:nvPr>
        </p:nvSpPr>
        <p:spPr>
          <a:xfrm>
            <a:off x="1679577" y="5010150"/>
            <a:ext cx="10315574" cy="7369176"/>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12344400" y="3362326"/>
            <a:ext cx="10366376" cy="1647824"/>
          </a:xfrm>
          <a:prstGeom prst="rect">
            <a:avLst/>
          </a:prstGeom>
          <a:noFill/>
          <a:ln>
            <a:noFill/>
          </a:ln>
        </p:spPr>
        <p:txBody>
          <a:bodyPr spcFirstLastPara="1" wrap="square" lIns="91425" tIns="45700" rIns="91425" bIns="45700" anchor="b" anchorCtr="0">
            <a:normAutofit/>
          </a:bodyPr>
          <a:lstStyle>
            <a:lvl1pPr marL="914400" lvl="0" indent="-457200" algn="l">
              <a:lnSpc>
                <a:spcPct val="90000"/>
              </a:lnSpc>
              <a:spcBef>
                <a:spcPts val="2000"/>
              </a:spcBef>
              <a:spcAft>
                <a:spcPts val="0"/>
              </a:spcAft>
              <a:buClr>
                <a:schemeClr val="dk1"/>
              </a:buClr>
              <a:buSzPts val="2400"/>
              <a:buNone/>
              <a:defRPr sz="4800" b="1"/>
            </a:lvl1pPr>
            <a:lvl2pPr marL="1828800" lvl="1" indent="-457200" algn="l">
              <a:lnSpc>
                <a:spcPct val="90000"/>
              </a:lnSpc>
              <a:spcBef>
                <a:spcPts val="1000"/>
              </a:spcBef>
              <a:spcAft>
                <a:spcPts val="0"/>
              </a:spcAft>
              <a:buClr>
                <a:schemeClr val="dk1"/>
              </a:buClr>
              <a:buSzPts val="2000"/>
              <a:buNone/>
              <a:defRPr sz="4000" b="1"/>
            </a:lvl2pPr>
            <a:lvl3pPr marL="2743200" lvl="2" indent="-457200" algn="l">
              <a:lnSpc>
                <a:spcPct val="90000"/>
              </a:lnSpc>
              <a:spcBef>
                <a:spcPts val="1000"/>
              </a:spcBef>
              <a:spcAft>
                <a:spcPts val="0"/>
              </a:spcAft>
              <a:buClr>
                <a:schemeClr val="dk1"/>
              </a:buClr>
              <a:buSzPts val="1800"/>
              <a:buNone/>
              <a:defRPr sz="3600" b="1"/>
            </a:lvl3pPr>
            <a:lvl4pPr marL="3657600" lvl="3" indent="-457200" algn="l">
              <a:lnSpc>
                <a:spcPct val="90000"/>
              </a:lnSpc>
              <a:spcBef>
                <a:spcPts val="1000"/>
              </a:spcBef>
              <a:spcAft>
                <a:spcPts val="0"/>
              </a:spcAft>
              <a:buClr>
                <a:schemeClr val="dk1"/>
              </a:buClr>
              <a:buSzPts val="1600"/>
              <a:buNone/>
              <a:defRPr sz="3200" b="1"/>
            </a:lvl4pPr>
            <a:lvl5pPr marL="4572000" lvl="4" indent="-457200" algn="l">
              <a:lnSpc>
                <a:spcPct val="90000"/>
              </a:lnSpc>
              <a:spcBef>
                <a:spcPts val="1000"/>
              </a:spcBef>
              <a:spcAft>
                <a:spcPts val="0"/>
              </a:spcAft>
              <a:buClr>
                <a:schemeClr val="dk1"/>
              </a:buClr>
              <a:buSzPts val="1600"/>
              <a:buNone/>
              <a:defRPr sz="3200" b="1"/>
            </a:lvl5pPr>
            <a:lvl6pPr marL="5486400" lvl="5" indent="-457200" algn="l">
              <a:lnSpc>
                <a:spcPct val="90000"/>
              </a:lnSpc>
              <a:spcBef>
                <a:spcPts val="1000"/>
              </a:spcBef>
              <a:spcAft>
                <a:spcPts val="0"/>
              </a:spcAft>
              <a:buClr>
                <a:schemeClr val="dk1"/>
              </a:buClr>
              <a:buSzPts val="1600"/>
              <a:buNone/>
              <a:defRPr sz="3200" b="1"/>
            </a:lvl6pPr>
            <a:lvl7pPr marL="6400800" lvl="6" indent="-457200" algn="l">
              <a:lnSpc>
                <a:spcPct val="90000"/>
              </a:lnSpc>
              <a:spcBef>
                <a:spcPts val="1000"/>
              </a:spcBef>
              <a:spcAft>
                <a:spcPts val="0"/>
              </a:spcAft>
              <a:buClr>
                <a:schemeClr val="dk1"/>
              </a:buClr>
              <a:buSzPts val="1600"/>
              <a:buNone/>
              <a:defRPr sz="3200" b="1"/>
            </a:lvl7pPr>
            <a:lvl8pPr marL="7315200" lvl="7" indent="-457200" algn="l">
              <a:lnSpc>
                <a:spcPct val="90000"/>
              </a:lnSpc>
              <a:spcBef>
                <a:spcPts val="1000"/>
              </a:spcBef>
              <a:spcAft>
                <a:spcPts val="0"/>
              </a:spcAft>
              <a:buClr>
                <a:schemeClr val="dk1"/>
              </a:buClr>
              <a:buSzPts val="1600"/>
              <a:buNone/>
              <a:defRPr sz="3200" b="1"/>
            </a:lvl8pPr>
            <a:lvl9pPr marL="8229600" lvl="8" indent="-457200" algn="l">
              <a:lnSpc>
                <a:spcPct val="90000"/>
              </a:lnSpc>
              <a:spcBef>
                <a:spcPts val="1000"/>
              </a:spcBef>
              <a:spcAft>
                <a:spcPts val="0"/>
              </a:spcAft>
              <a:buClr>
                <a:schemeClr val="dk1"/>
              </a:buClr>
              <a:buSzPts val="1600"/>
              <a:buNone/>
              <a:defRPr sz="3200" b="1"/>
            </a:lvl9pPr>
          </a:lstStyle>
          <a:p>
            <a:endParaRPr/>
          </a:p>
        </p:txBody>
      </p:sp>
      <p:sp>
        <p:nvSpPr>
          <p:cNvPr id="41" name="Google Shape;41;p6"/>
          <p:cNvSpPr txBox="1">
            <a:spLocks noGrp="1"/>
          </p:cNvSpPr>
          <p:nvPr>
            <p:ph type="body" idx="4"/>
          </p:nvPr>
        </p:nvSpPr>
        <p:spPr>
          <a:xfrm>
            <a:off x="12344400" y="5010150"/>
            <a:ext cx="10366376" cy="7369176"/>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66211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79111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37180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1679577" y="914400"/>
            <a:ext cx="7864474"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10366376" y="1974851"/>
            <a:ext cx="12344400" cy="9747250"/>
          </a:xfrm>
          <a:prstGeom prst="rect">
            <a:avLst/>
          </a:prstGeom>
          <a:noFill/>
          <a:ln>
            <a:noFill/>
          </a:ln>
        </p:spPr>
        <p:txBody>
          <a:bodyPr spcFirstLastPara="1" wrap="square" lIns="91425" tIns="45700" rIns="91425" bIns="45700" anchor="t" anchorCtr="0">
            <a:normAutofit/>
          </a:bodyPr>
          <a:lstStyle>
            <a:lvl1pPr marL="914400" lvl="0" indent="-863600" algn="l">
              <a:lnSpc>
                <a:spcPct val="90000"/>
              </a:lnSpc>
              <a:spcBef>
                <a:spcPts val="2000"/>
              </a:spcBef>
              <a:spcAft>
                <a:spcPts val="0"/>
              </a:spcAft>
              <a:buClr>
                <a:schemeClr val="dk1"/>
              </a:buClr>
              <a:buSzPts val="3200"/>
              <a:buChar char="•"/>
              <a:defRPr sz="6400"/>
            </a:lvl1pPr>
            <a:lvl2pPr marL="1828800" lvl="1" indent="-812800" algn="l">
              <a:lnSpc>
                <a:spcPct val="90000"/>
              </a:lnSpc>
              <a:spcBef>
                <a:spcPts val="1000"/>
              </a:spcBef>
              <a:spcAft>
                <a:spcPts val="0"/>
              </a:spcAft>
              <a:buClr>
                <a:schemeClr val="dk1"/>
              </a:buClr>
              <a:buSzPts val="2800"/>
              <a:buChar char="•"/>
              <a:defRPr sz="5600"/>
            </a:lvl2pPr>
            <a:lvl3pPr marL="2743200" lvl="2" indent="-762000" algn="l">
              <a:lnSpc>
                <a:spcPct val="90000"/>
              </a:lnSpc>
              <a:spcBef>
                <a:spcPts val="1000"/>
              </a:spcBef>
              <a:spcAft>
                <a:spcPts val="0"/>
              </a:spcAft>
              <a:buClr>
                <a:schemeClr val="dk1"/>
              </a:buClr>
              <a:buSzPts val="2400"/>
              <a:buChar char="•"/>
              <a:defRPr sz="4800"/>
            </a:lvl3pPr>
            <a:lvl4pPr marL="3657600" lvl="3" indent="-711200" algn="l">
              <a:lnSpc>
                <a:spcPct val="90000"/>
              </a:lnSpc>
              <a:spcBef>
                <a:spcPts val="1000"/>
              </a:spcBef>
              <a:spcAft>
                <a:spcPts val="0"/>
              </a:spcAft>
              <a:buClr>
                <a:schemeClr val="dk1"/>
              </a:buClr>
              <a:buSzPts val="2000"/>
              <a:buChar char="•"/>
              <a:defRPr sz="4000"/>
            </a:lvl4pPr>
            <a:lvl5pPr marL="4572000" lvl="4" indent="-711200" algn="l">
              <a:lnSpc>
                <a:spcPct val="90000"/>
              </a:lnSpc>
              <a:spcBef>
                <a:spcPts val="1000"/>
              </a:spcBef>
              <a:spcAft>
                <a:spcPts val="0"/>
              </a:spcAft>
              <a:buClr>
                <a:schemeClr val="dk1"/>
              </a:buClr>
              <a:buSzPts val="2000"/>
              <a:buChar char="•"/>
              <a:defRPr sz="4000"/>
            </a:lvl5pPr>
            <a:lvl6pPr marL="5486400" lvl="5" indent="-711200" algn="l">
              <a:lnSpc>
                <a:spcPct val="90000"/>
              </a:lnSpc>
              <a:spcBef>
                <a:spcPts val="1000"/>
              </a:spcBef>
              <a:spcAft>
                <a:spcPts val="0"/>
              </a:spcAft>
              <a:buClr>
                <a:schemeClr val="dk1"/>
              </a:buClr>
              <a:buSzPts val="2000"/>
              <a:buChar char="•"/>
              <a:defRPr sz="4000"/>
            </a:lvl6pPr>
            <a:lvl7pPr marL="6400800" lvl="6" indent="-711200" algn="l">
              <a:lnSpc>
                <a:spcPct val="90000"/>
              </a:lnSpc>
              <a:spcBef>
                <a:spcPts val="1000"/>
              </a:spcBef>
              <a:spcAft>
                <a:spcPts val="0"/>
              </a:spcAft>
              <a:buClr>
                <a:schemeClr val="dk1"/>
              </a:buClr>
              <a:buSzPts val="2000"/>
              <a:buChar char="•"/>
              <a:defRPr sz="4000"/>
            </a:lvl7pPr>
            <a:lvl8pPr marL="7315200" lvl="7" indent="-711200" algn="l">
              <a:lnSpc>
                <a:spcPct val="90000"/>
              </a:lnSpc>
              <a:spcBef>
                <a:spcPts val="1000"/>
              </a:spcBef>
              <a:spcAft>
                <a:spcPts val="0"/>
              </a:spcAft>
              <a:buClr>
                <a:schemeClr val="dk1"/>
              </a:buClr>
              <a:buSzPts val="2000"/>
              <a:buChar char="•"/>
              <a:defRPr sz="4000"/>
            </a:lvl8pPr>
            <a:lvl9pPr marL="8229600" lvl="8" indent="-711200" algn="l">
              <a:lnSpc>
                <a:spcPct val="90000"/>
              </a:lnSpc>
              <a:spcBef>
                <a:spcPts val="1000"/>
              </a:spcBef>
              <a:spcAft>
                <a:spcPts val="0"/>
              </a:spcAft>
              <a:buClr>
                <a:schemeClr val="dk1"/>
              </a:buClr>
              <a:buSzPts val="2000"/>
              <a:buChar char="•"/>
              <a:defRPr sz="4000"/>
            </a:lvl9pPr>
          </a:lstStyle>
          <a:p>
            <a:endParaRPr/>
          </a:p>
        </p:txBody>
      </p:sp>
      <p:sp>
        <p:nvSpPr>
          <p:cNvPr id="57" name="Google Shape;57;p9"/>
          <p:cNvSpPr txBox="1">
            <a:spLocks noGrp="1"/>
          </p:cNvSpPr>
          <p:nvPr>
            <p:ph type="body" idx="2"/>
          </p:nvPr>
        </p:nvSpPr>
        <p:spPr>
          <a:xfrm>
            <a:off x="1679577" y="4114800"/>
            <a:ext cx="7864474" cy="7623176"/>
          </a:xfrm>
          <a:prstGeom prst="rect">
            <a:avLst/>
          </a:prstGeom>
          <a:noFill/>
          <a:ln>
            <a:noFill/>
          </a:ln>
        </p:spPr>
        <p:txBody>
          <a:bodyPr spcFirstLastPara="1" wrap="square" lIns="91425" tIns="45700" rIns="91425" bIns="45700" anchor="t" anchorCtr="0">
            <a:normAutofit/>
          </a:bodyPr>
          <a:lstStyle>
            <a:lvl1pPr marL="914400" lvl="0" indent="-457200" algn="l">
              <a:lnSpc>
                <a:spcPct val="90000"/>
              </a:lnSpc>
              <a:spcBef>
                <a:spcPts val="2000"/>
              </a:spcBef>
              <a:spcAft>
                <a:spcPts val="0"/>
              </a:spcAft>
              <a:buClr>
                <a:schemeClr val="dk1"/>
              </a:buClr>
              <a:buSzPts val="1600"/>
              <a:buNone/>
              <a:defRPr sz="3200"/>
            </a:lvl1pPr>
            <a:lvl2pPr marL="1828800" lvl="1" indent="-457200" algn="l">
              <a:lnSpc>
                <a:spcPct val="90000"/>
              </a:lnSpc>
              <a:spcBef>
                <a:spcPts val="1000"/>
              </a:spcBef>
              <a:spcAft>
                <a:spcPts val="0"/>
              </a:spcAft>
              <a:buClr>
                <a:schemeClr val="dk1"/>
              </a:buClr>
              <a:buSzPts val="1400"/>
              <a:buNone/>
              <a:defRPr sz="2800"/>
            </a:lvl2pPr>
            <a:lvl3pPr marL="2743200" lvl="2" indent="-457200" algn="l">
              <a:lnSpc>
                <a:spcPct val="90000"/>
              </a:lnSpc>
              <a:spcBef>
                <a:spcPts val="1000"/>
              </a:spcBef>
              <a:spcAft>
                <a:spcPts val="0"/>
              </a:spcAft>
              <a:buClr>
                <a:schemeClr val="dk1"/>
              </a:buClr>
              <a:buSzPts val="1200"/>
              <a:buNone/>
              <a:defRPr sz="2400"/>
            </a:lvl3pPr>
            <a:lvl4pPr marL="3657600" lvl="3" indent="-457200" algn="l">
              <a:lnSpc>
                <a:spcPct val="90000"/>
              </a:lnSpc>
              <a:spcBef>
                <a:spcPts val="1000"/>
              </a:spcBef>
              <a:spcAft>
                <a:spcPts val="0"/>
              </a:spcAft>
              <a:buClr>
                <a:schemeClr val="dk1"/>
              </a:buClr>
              <a:buSzPts val="1000"/>
              <a:buNone/>
              <a:defRPr sz="2000"/>
            </a:lvl4pPr>
            <a:lvl5pPr marL="4572000" lvl="4" indent="-457200" algn="l">
              <a:lnSpc>
                <a:spcPct val="90000"/>
              </a:lnSpc>
              <a:spcBef>
                <a:spcPts val="1000"/>
              </a:spcBef>
              <a:spcAft>
                <a:spcPts val="0"/>
              </a:spcAft>
              <a:buClr>
                <a:schemeClr val="dk1"/>
              </a:buClr>
              <a:buSzPts val="1000"/>
              <a:buNone/>
              <a:defRPr sz="2000"/>
            </a:lvl5pPr>
            <a:lvl6pPr marL="5486400" lvl="5" indent="-457200" algn="l">
              <a:lnSpc>
                <a:spcPct val="90000"/>
              </a:lnSpc>
              <a:spcBef>
                <a:spcPts val="1000"/>
              </a:spcBef>
              <a:spcAft>
                <a:spcPts val="0"/>
              </a:spcAft>
              <a:buClr>
                <a:schemeClr val="dk1"/>
              </a:buClr>
              <a:buSzPts val="1000"/>
              <a:buNone/>
              <a:defRPr sz="2000"/>
            </a:lvl6pPr>
            <a:lvl7pPr marL="6400800" lvl="6" indent="-457200" algn="l">
              <a:lnSpc>
                <a:spcPct val="90000"/>
              </a:lnSpc>
              <a:spcBef>
                <a:spcPts val="1000"/>
              </a:spcBef>
              <a:spcAft>
                <a:spcPts val="0"/>
              </a:spcAft>
              <a:buClr>
                <a:schemeClr val="dk1"/>
              </a:buClr>
              <a:buSzPts val="1000"/>
              <a:buNone/>
              <a:defRPr sz="2000"/>
            </a:lvl7pPr>
            <a:lvl8pPr marL="7315200" lvl="7" indent="-457200" algn="l">
              <a:lnSpc>
                <a:spcPct val="90000"/>
              </a:lnSpc>
              <a:spcBef>
                <a:spcPts val="1000"/>
              </a:spcBef>
              <a:spcAft>
                <a:spcPts val="0"/>
              </a:spcAft>
              <a:buClr>
                <a:schemeClr val="dk1"/>
              </a:buClr>
              <a:buSzPts val="1000"/>
              <a:buNone/>
              <a:defRPr sz="2000"/>
            </a:lvl8pPr>
            <a:lvl9pPr marL="8229600" lvl="8" indent="-457200" algn="l">
              <a:lnSpc>
                <a:spcPct val="90000"/>
              </a:lnSpc>
              <a:spcBef>
                <a:spcPts val="1000"/>
              </a:spcBef>
              <a:spcAft>
                <a:spcPts val="0"/>
              </a:spcAft>
              <a:buClr>
                <a:schemeClr val="dk1"/>
              </a:buClr>
              <a:buSzPts val="1000"/>
              <a:buNone/>
              <a:defRPr sz="2000"/>
            </a:lvl9pPr>
          </a:lstStyle>
          <a:p>
            <a:endParaRPr/>
          </a:p>
        </p:txBody>
      </p:sp>
      <p:sp>
        <p:nvSpPr>
          <p:cNvPr id="58" name="Google Shape;58;p9"/>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0084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679577" y="914400"/>
            <a:ext cx="7864474"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0366376" y="1974851"/>
            <a:ext cx="12344400" cy="9747250"/>
          </a:xfrm>
          <a:prstGeom prst="rect">
            <a:avLst/>
          </a:prstGeom>
          <a:noFill/>
          <a:ln>
            <a:noFill/>
          </a:ln>
        </p:spPr>
      </p:sp>
      <p:sp>
        <p:nvSpPr>
          <p:cNvPr id="64" name="Google Shape;64;p10"/>
          <p:cNvSpPr txBox="1">
            <a:spLocks noGrp="1"/>
          </p:cNvSpPr>
          <p:nvPr>
            <p:ph type="body" idx="1"/>
          </p:nvPr>
        </p:nvSpPr>
        <p:spPr>
          <a:xfrm>
            <a:off x="1679577" y="4114800"/>
            <a:ext cx="7864474" cy="7623176"/>
          </a:xfrm>
          <a:prstGeom prst="rect">
            <a:avLst/>
          </a:prstGeom>
          <a:noFill/>
          <a:ln>
            <a:noFill/>
          </a:ln>
        </p:spPr>
        <p:txBody>
          <a:bodyPr spcFirstLastPara="1" wrap="square" lIns="91425" tIns="45700" rIns="91425" bIns="45700" anchor="t" anchorCtr="0">
            <a:normAutofit/>
          </a:bodyPr>
          <a:lstStyle>
            <a:lvl1pPr marL="914400" lvl="0" indent="-457200" algn="l">
              <a:lnSpc>
                <a:spcPct val="90000"/>
              </a:lnSpc>
              <a:spcBef>
                <a:spcPts val="2000"/>
              </a:spcBef>
              <a:spcAft>
                <a:spcPts val="0"/>
              </a:spcAft>
              <a:buClr>
                <a:schemeClr val="dk1"/>
              </a:buClr>
              <a:buSzPts val="1600"/>
              <a:buNone/>
              <a:defRPr sz="3200"/>
            </a:lvl1pPr>
            <a:lvl2pPr marL="1828800" lvl="1" indent="-457200" algn="l">
              <a:lnSpc>
                <a:spcPct val="90000"/>
              </a:lnSpc>
              <a:spcBef>
                <a:spcPts val="1000"/>
              </a:spcBef>
              <a:spcAft>
                <a:spcPts val="0"/>
              </a:spcAft>
              <a:buClr>
                <a:schemeClr val="dk1"/>
              </a:buClr>
              <a:buSzPts val="1400"/>
              <a:buNone/>
              <a:defRPr sz="2800"/>
            </a:lvl2pPr>
            <a:lvl3pPr marL="2743200" lvl="2" indent="-457200" algn="l">
              <a:lnSpc>
                <a:spcPct val="90000"/>
              </a:lnSpc>
              <a:spcBef>
                <a:spcPts val="1000"/>
              </a:spcBef>
              <a:spcAft>
                <a:spcPts val="0"/>
              </a:spcAft>
              <a:buClr>
                <a:schemeClr val="dk1"/>
              </a:buClr>
              <a:buSzPts val="1200"/>
              <a:buNone/>
              <a:defRPr sz="2400"/>
            </a:lvl3pPr>
            <a:lvl4pPr marL="3657600" lvl="3" indent="-457200" algn="l">
              <a:lnSpc>
                <a:spcPct val="90000"/>
              </a:lnSpc>
              <a:spcBef>
                <a:spcPts val="1000"/>
              </a:spcBef>
              <a:spcAft>
                <a:spcPts val="0"/>
              </a:spcAft>
              <a:buClr>
                <a:schemeClr val="dk1"/>
              </a:buClr>
              <a:buSzPts val="1000"/>
              <a:buNone/>
              <a:defRPr sz="2000"/>
            </a:lvl4pPr>
            <a:lvl5pPr marL="4572000" lvl="4" indent="-457200" algn="l">
              <a:lnSpc>
                <a:spcPct val="90000"/>
              </a:lnSpc>
              <a:spcBef>
                <a:spcPts val="1000"/>
              </a:spcBef>
              <a:spcAft>
                <a:spcPts val="0"/>
              </a:spcAft>
              <a:buClr>
                <a:schemeClr val="dk1"/>
              </a:buClr>
              <a:buSzPts val="1000"/>
              <a:buNone/>
              <a:defRPr sz="2000"/>
            </a:lvl5pPr>
            <a:lvl6pPr marL="5486400" lvl="5" indent="-457200" algn="l">
              <a:lnSpc>
                <a:spcPct val="90000"/>
              </a:lnSpc>
              <a:spcBef>
                <a:spcPts val="1000"/>
              </a:spcBef>
              <a:spcAft>
                <a:spcPts val="0"/>
              </a:spcAft>
              <a:buClr>
                <a:schemeClr val="dk1"/>
              </a:buClr>
              <a:buSzPts val="1000"/>
              <a:buNone/>
              <a:defRPr sz="2000"/>
            </a:lvl6pPr>
            <a:lvl7pPr marL="6400800" lvl="6" indent="-457200" algn="l">
              <a:lnSpc>
                <a:spcPct val="90000"/>
              </a:lnSpc>
              <a:spcBef>
                <a:spcPts val="1000"/>
              </a:spcBef>
              <a:spcAft>
                <a:spcPts val="0"/>
              </a:spcAft>
              <a:buClr>
                <a:schemeClr val="dk1"/>
              </a:buClr>
              <a:buSzPts val="1000"/>
              <a:buNone/>
              <a:defRPr sz="2000"/>
            </a:lvl7pPr>
            <a:lvl8pPr marL="7315200" lvl="7" indent="-457200" algn="l">
              <a:lnSpc>
                <a:spcPct val="90000"/>
              </a:lnSpc>
              <a:spcBef>
                <a:spcPts val="1000"/>
              </a:spcBef>
              <a:spcAft>
                <a:spcPts val="0"/>
              </a:spcAft>
              <a:buClr>
                <a:schemeClr val="dk1"/>
              </a:buClr>
              <a:buSzPts val="1000"/>
              <a:buNone/>
              <a:defRPr sz="2000"/>
            </a:lvl8pPr>
            <a:lvl9pPr marL="8229600" lvl="8" indent="-457200" algn="l">
              <a:lnSpc>
                <a:spcPct val="90000"/>
              </a:lnSpc>
              <a:spcBef>
                <a:spcPts val="1000"/>
              </a:spcBef>
              <a:spcAft>
                <a:spcPts val="0"/>
              </a:spcAft>
              <a:buClr>
                <a:schemeClr val="dk1"/>
              </a:buClr>
              <a:buSzPts val="1000"/>
              <a:buNone/>
              <a:defRPr sz="2000"/>
            </a:lvl9pPr>
          </a:lstStyle>
          <a:p>
            <a:endParaRPr/>
          </a:p>
        </p:txBody>
      </p:sp>
      <p:sp>
        <p:nvSpPr>
          <p:cNvPr id="65" name="Google Shape;65;p10"/>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977464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5F0">
            <a:alpha val="10000"/>
          </a:srgbClr>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10477500"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104775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64" r:id="rId2"/>
  </p:sldLayoutIdLst>
  <p:transition spd="med"/>
  <p:hf hdr="0" ftr="0" dt="0"/>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676400" y="3651250"/>
            <a:ext cx="21031200" cy="870267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b="0" i="0" u="none" strike="noStrike" cap="none">
                <a:solidFill>
                  <a:srgbClr val="888888"/>
                </a:solidFill>
                <a:latin typeface="Calibri"/>
                <a:ea typeface="Calibri"/>
                <a:cs typeface="Calibri"/>
                <a:sym typeface="Calibri"/>
              </a:defRPr>
            </a:lvl1pPr>
            <a:lvl2pPr marL="0" marR="0" lvl="1" indent="0" algn="r" rtl="0">
              <a:spcBef>
                <a:spcPts val="0"/>
              </a:spcBef>
              <a:buNone/>
              <a:defRPr sz="2400" b="0" i="0" u="none" strike="noStrike" cap="none">
                <a:solidFill>
                  <a:srgbClr val="888888"/>
                </a:solidFill>
                <a:latin typeface="Calibri"/>
                <a:ea typeface="Calibri"/>
                <a:cs typeface="Calibri"/>
                <a:sym typeface="Calibri"/>
              </a:defRPr>
            </a:lvl2pPr>
            <a:lvl3pPr marL="0" marR="0" lvl="2" indent="0" algn="r" rtl="0">
              <a:spcBef>
                <a:spcPts val="0"/>
              </a:spcBef>
              <a:buNone/>
              <a:defRPr sz="2400" b="0" i="0" u="none" strike="noStrike" cap="none">
                <a:solidFill>
                  <a:srgbClr val="888888"/>
                </a:solidFill>
                <a:latin typeface="Calibri"/>
                <a:ea typeface="Calibri"/>
                <a:cs typeface="Calibri"/>
                <a:sym typeface="Calibri"/>
              </a:defRPr>
            </a:lvl3pPr>
            <a:lvl4pPr marL="0" marR="0" lvl="3" indent="0" algn="r" rtl="0">
              <a:spcBef>
                <a:spcPts val="0"/>
              </a:spcBef>
              <a:buNone/>
              <a:defRPr sz="2400" b="0" i="0" u="none" strike="noStrike" cap="none">
                <a:solidFill>
                  <a:srgbClr val="888888"/>
                </a:solidFill>
                <a:latin typeface="Calibri"/>
                <a:ea typeface="Calibri"/>
                <a:cs typeface="Calibri"/>
                <a:sym typeface="Calibri"/>
              </a:defRPr>
            </a:lvl4pPr>
            <a:lvl5pPr marL="0" marR="0" lvl="4" indent="0" algn="r" rtl="0">
              <a:spcBef>
                <a:spcPts val="0"/>
              </a:spcBef>
              <a:buNone/>
              <a:defRPr sz="2400" b="0" i="0" u="none" strike="noStrike" cap="none">
                <a:solidFill>
                  <a:srgbClr val="888888"/>
                </a:solidFill>
                <a:latin typeface="Calibri"/>
                <a:ea typeface="Calibri"/>
                <a:cs typeface="Calibri"/>
                <a:sym typeface="Calibri"/>
              </a:defRPr>
            </a:lvl5pPr>
            <a:lvl6pPr marL="0" marR="0" lvl="5" indent="0" algn="r" rtl="0">
              <a:spcBef>
                <a:spcPts val="0"/>
              </a:spcBef>
              <a:buNone/>
              <a:defRPr sz="2400" b="0" i="0" u="none" strike="noStrike" cap="none">
                <a:solidFill>
                  <a:srgbClr val="888888"/>
                </a:solidFill>
                <a:latin typeface="Calibri"/>
                <a:ea typeface="Calibri"/>
                <a:cs typeface="Calibri"/>
                <a:sym typeface="Calibri"/>
              </a:defRPr>
            </a:lvl6pPr>
            <a:lvl7pPr marL="0" marR="0" lvl="6" indent="0" algn="r" rtl="0">
              <a:spcBef>
                <a:spcPts val="0"/>
              </a:spcBef>
              <a:buNone/>
              <a:defRPr sz="2400" b="0" i="0" u="none" strike="noStrike" cap="none">
                <a:solidFill>
                  <a:srgbClr val="888888"/>
                </a:solidFill>
                <a:latin typeface="Calibri"/>
                <a:ea typeface="Calibri"/>
                <a:cs typeface="Calibri"/>
                <a:sym typeface="Calibri"/>
              </a:defRPr>
            </a:lvl7pPr>
            <a:lvl8pPr marL="0" marR="0" lvl="7" indent="0" algn="r" rtl="0">
              <a:spcBef>
                <a:spcPts val="0"/>
              </a:spcBef>
              <a:buNone/>
              <a:defRPr sz="2400" b="0" i="0" u="none" strike="noStrike" cap="none">
                <a:solidFill>
                  <a:srgbClr val="888888"/>
                </a:solidFill>
                <a:latin typeface="Calibri"/>
                <a:ea typeface="Calibri"/>
                <a:cs typeface="Calibri"/>
                <a:sym typeface="Calibri"/>
              </a:defRPr>
            </a:lvl8pPr>
            <a:lvl9pPr marL="0" marR="0" lvl="8" indent="0" algn="r" rtl="0">
              <a:spcBef>
                <a:spcPts val="0"/>
              </a:spcBef>
              <a:buNone/>
              <a:defRPr sz="24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6393829"/>
      </p:ext>
    </p:extLst>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6.png"/><Relationship Id="rId21" Type="http://schemas.openxmlformats.org/officeDocument/2006/relationships/image" Target="../media/image62.png"/><Relationship Id="rId7" Type="http://schemas.openxmlformats.org/officeDocument/2006/relationships/image" Target="../media/image9.pn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notesSlide" Target="../notesSlides/notesSlide10.xml"/><Relationship Id="rId16" Type="http://schemas.openxmlformats.org/officeDocument/2006/relationships/image" Target="../media/image55.svg"/><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50.png"/><Relationship Id="rId5" Type="http://schemas.openxmlformats.org/officeDocument/2006/relationships/image" Target="../media/image7.png"/><Relationship Id="rId15" Type="http://schemas.openxmlformats.org/officeDocument/2006/relationships/image" Target="../media/image54.png"/><Relationship Id="rId10" Type="http://schemas.openxmlformats.org/officeDocument/2006/relationships/image" Target="../media/image49.svg"/><Relationship Id="rId19" Type="http://schemas.openxmlformats.org/officeDocument/2006/relationships/image" Target="../media/image58.png"/><Relationship Id="rId4" Type="http://schemas.openxmlformats.org/officeDocument/2006/relationships/image" Target="../media/image47.svg"/><Relationship Id="rId9" Type="http://schemas.openxmlformats.org/officeDocument/2006/relationships/image" Target="../media/image48.png"/><Relationship Id="rId14" Type="http://schemas.openxmlformats.org/officeDocument/2006/relationships/image" Target="../media/image53.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13" Type="http://schemas.openxmlformats.org/officeDocument/2006/relationships/image" Target="../media/image68.svg"/><Relationship Id="rId18" Type="http://schemas.openxmlformats.org/officeDocument/2006/relationships/image" Target="../media/image73.png"/><Relationship Id="rId26" Type="http://schemas.openxmlformats.org/officeDocument/2006/relationships/image" Target="../media/image81.png"/><Relationship Id="rId39" Type="http://schemas.openxmlformats.org/officeDocument/2006/relationships/image" Target="../media/image94.png"/><Relationship Id="rId21" Type="http://schemas.openxmlformats.org/officeDocument/2006/relationships/image" Target="../media/image76.svg"/><Relationship Id="rId34" Type="http://schemas.openxmlformats.org/officeDocument/2006/relationships/image" Target="../media/image89.png"/><Relationship Id="rId7" Type="http://schemas.openxmlformats.org/officeDocument/2006/relationships/image" Target="../media/image66.png"/><Relationship Id="rId12" Type="http://schemas.openxmlformats.org/officeDocument/2006/relationships/image" Target="../media/image67.png"/><Relationship Id="rId17" Type="http://schemas.openxmlformats.org/officeDocument/2006/relationships/image" Target="../media/image72.svg"/><Relationship Id="rId25" Type="http://schemas.openxmlformats.org/officeDocument/2006/relationships/image" Target="../media/image80.svg"/><Relationship Id="rId33" Type="http://schemas.openxmlformats.org/officeDocument/2006/relationships/image" Target="../media/image88.png"/><Relationship Id="rId38" Type="http://schemas.openxmlformats.org/officeDocument/2006/relationships/image" Target="../media/image93.png"/><Relationship Id="rId2" Type="http://schemas.openxmlformats.org/officeDocument/2006/relationships/notesSlide" Target="../notesSlides/notesSlide12.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svg"/><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26.sv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2.gif"/><Relationship Id="rId5" Type="http://schemas.openxmlformats.org/officeDocument/2006/relationships/image" Target="../media/image9.png"/><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3.png"/><Relationship Id="rId36" Type="http://schemas.openxmlformats.org/officeDocument/2006/relationships/image" Target="../media/image91.jpeg"/><Relationship Id="rId10" Type="http://schemas.openxmlformats.org/officeDocument/2006/relationships/image" Target="../media/image25.png"/><Relationship Id="rId19" Type="http://schemas.openxmlformats.org/officeDocument/2006/relationships/image" Target="../media/image74.svg"/><Relationship Id="rId31" Type="http://schemas.openxmlformats.org/officeDocument/2006/relationships/image" Target="../media/image86.svg"/><Relationship Id="rId4" Type="http://schemas.openxmlformats.org/officeDocument/2006/relationships/image" Target="../media/image8.svg"/><Relationship Id="rId9" Type="http://schemas.openxmlformats.org/officeDocument/2006/relationships/image" Target="../media/image2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svg"/><Relationship Id="rId30" Type="http://schemas.openxmlformats.org/officeDocument/2006/relationships/image" Target="../media/image85.png"/><Relationship Id="rId35" Type="http://schemas.openxmlformats.org/officeDocument/2006/relationships/image" Target="../media/image90.svg"/><Relationship Id="rId8" Type="http://schemas.openxmlformats.org/officeDocument/2006/relationships/image" Target="../media/image23.png"/><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101.png"/><Relationship Id="rId26" Type="http://schemas.openxmlformats.org/officeDocument/2006/relationships/image" Target="../media/image107.png"/><Relationship Id="rId3" Type="http://schemas.openxmlformats.org/officeDocument/2006/relationships/image" Target="../media/image7.png"/><Relationship Id="rId21" Type="http://schemas.openxmlformats.org/officeDocument/2006/relationships/image" Target="../media/image104.svg"/><Relationship Id="rId7" Type="http://schemas.openxmlformats.org/officeDocument/2006/relationships/image" Target="../media/image66.png"/><Relationship Id="rId12" Type="http://schemas.openxmlformats.org/officeDocument/2006/relationships/image" Target="../media/image23.png"/><Relationship Id="rId17" Type="http://schemas.openxmlformats.org/officeDocument/2006/relationships/image" Target="../media/image100.svg"/><Relationship Id="rId25" Type="http://schemas.openxmlformats.org/officeDocument/2006/relationships/image" Target="../media/image86.svg"/><Relationship Id="rId33" Type="http://schemas.openxmlformats.org/officeDocument/2006/relationships/image" Target="../media/image114.svg"/><Relationship Id="rId2" Type="http://schemas.openxmlformats.org/officeDocument/2006/relationships/notesSlide" Target="../notesSlides/notesSlide13.xml"/><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0.svg"/><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98.svg"/><Relationship Id="rId24" Type="http://schemas.openxmlformats.org/officeDocument/2006/relationships/image" Target="../media/image85.png"/><Relationship Id="rId32" Type="http://schemas.openxmlformats.org/officeDocument/2006/relationships/image" Target="../media/image113.png"/><Relationship Id="rId5" Type="http://schemas.openxmlformats.org/officeDocument/2006/relationships/image" Target="../media/image9.png"/><Relationship Id="rId15" Type="http://schemas.openxmlformats.org/officeDocument/2006/relationships/image" Target="../media/image26.svg"/><Relationship Id="rId23" Type="http://schemas.openxmlformats.org/officeDocument/2006/relationships/image" Target="../media/image106.svg"/><Relationship Id="rId28" Type="http://schemas.openxmlformats.org/officeDocument/2006/relationships/image" Target="../media/image109.png"/><Relationship Id="rId10" Type="http://schemas.openxmlformats.org/officeDocument/2006/relationships/image" Target="../media/image97.png"/><Relationship Id="rId19" Type="http://schemas.openxmlformats.org/officeDocument/2006/relationships/image" Target="../media/image102.svg"/><Relationship Id="rId31" Type="http://schemas.openxmlformats.org/officeDocument/2006/relationships/image" Target="../media/image112.svg"/><Relationship Id="rId4" Type="http://schemas.openxmlformats.org/officeDocument/2006/relationships/image" Target="../media/image8.svg"/><Relationship Id="rId9" Type="http://schemas.openxmlformats.org/officeDocument/2006/relationships/image" Target="../media/image96.svg"/><Relationship Id="rId14" Type="http://schemas.openxmlformats.org/officeDocument/2006/relationships/image" Target="../media/image25.png"/><Relationship Id="rId22" Type="http://schemas.openxmlformats.org/officeDocument/2006/relationships/image" Target="../media/image105.png"/><Relationship Id="rId27" Type="http://schemas.openxmlformats.org/officeDocument/2006/relationships/image" Target="../media/image108.svg"/><Relationship Id="rId30" Type="http://schemas.openxmlformats.org/officeDocument/2006/relationships/image" Target="../media/image111.png"/><Relationship Id="rId8" Type="http://schemas.openxmlformats.org/officeDocument/2006/relationships/image" Target="../media/image95.png"/></Relationships>
</file>

<file path=ppt/slides/_rels/slide1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5.png"/><Relationship Id="rId7" Type="http://schemas.openxmlformats.org/officeDocument/2006/relationships/image" Target="../media/image10.svg"/><Relationship Id="rId12" Type="http://schemas.openxmlformats.org/officeDocument/2006/relationships/image" Target="../media/image120.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19.png"/><Relationship Id="rId5" Type="http://schemas.openxmlformats.org/officeDocument/2006/relationships/image" Target="../media/image8.svg"/><Relationship Id="rId10" Type="http://schemas.openxmlformats.org/officeDocument/2006/relationships/image" Target="../media/image118.svg"/><Relationship Id="rId4" Type="http://schemas.openxmlformats.org/officeDocument/2006/relationships/image" Target="../media/image7.png"/><Relationship Id="rId9" Type="http://schemas.openxmlformats.org/officeDocument/2006/relationships/image" Target="../media/image117.png"/><Relationship Id="rId14" Type="http://schemas.openxmlformats.org/officeDocument/2006/relationships/image" Target="../media/image122.sv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58.png"/><Relationship Id="rId12"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chart" Target="../charts/chart2.xml"/><Relationship Id="rId5" Type="http://schemas.openxmlformats.org/officeDocument/2006/relationships/image" Target="../media/image9.png"/><Relationship Id="rId10" Type="http://schemas.openxmlformats.org/officeDocument/2006/relationships/image" Target="../media/image124.jpg"/><Relationship Id="rId4" Type="http://schemas.openxmlformats.org/officeDocument/2006/relationships/image" Target="../media/image8.svg"/><Relationship Id="rId9" Type="http://schemas.openxmlformats.org/officeDocument/2006/relationships/image" Target="../media/image123.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chart" Target="../charts/chart6.xml"/><Relationship Id="rId3" Type="http://schemas.openxmlformats.org/officeDocument/2006/relationships/image" Target="../media/image7.png"/><Relationship Id="rId7" Type="http://schemas.openxmlformats.org/officeDocument/2006/relationships/image" Target="../media/image58.png"/><Relationship Id="rId12"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chart" Target="../charts/chart4.xml"/><Relationship Id="rId5" Type="http://schemas.openxmlformats.org/officeDocument/2006/relationships/image" Target="../media/image9.png"/><Relationship Id="rId10" Type="http://schemas.openxmlformats.org/officeDocument/2006/relationships/image" Target="../media/image124.jpg"/><Relationship Id="rId4" Type="http://schemas.openxmlformats.org/officeDocument/2006/relationships/image" Target="../media/image8.svg"/><Relationship Id="rId9" Type="http://schemas.openxmlformats.org/officeDocument/2006/relationships/image" Target="../media/image125.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chart" Target="../charts/chart9.xml"/><Relationship Id="rId3" Type="http://schemas.openxmlformats.org/officeDocument/2006/relationships/image" Target="../media/image7.png"/><Relationship Id="rId7" Type="http://schemas.openxmlformats.org/officeDocument/2006/relationships/image" Target="../media/image58.png"/><Relationship Id="rId12" Type="http://schemas.openxmlformats.org/officeDocument/2006/relationships/chart" Target="../charts/chart8.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chart" Target="../charts/chart7.xml"/><Relationship Id="rId5" Type="http://schemas.openxmlformats.org/officeDocument/2006/relationships/image" Target="../media/image9.png"/><Relationship Id="rId10" Type="http://schemas.openxmlformats.org/officeDocument/2006/relationships/image" Target="../media/image124.jpg"/><Relationship Id="rId4" Type="http://schemas.openxmlformats.org/officeDocument/2006/relationships/image" Target="../media/image8.svg"/><Relationship Id="rId9" Type="http://schemas.openxmlformats.org/officeDocument/2006/relationships/image" Target="../media/image125.png"/></Relationships>
</file>

<file path=ppt/slides/_rels/slide18.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image" Target="../media/image7.png"/><Relationship Id="rId7" Type="http://schemas.openxmlformats.org/officeDocument/2006/relationships/chart" Target="../charts/chart10.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chart" Target="../charts/chart12.xml"/></Relationships>
</file>

<file path=ppt/slides/_rels/slide1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7.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30.png"/><Relationship Id="rId5" Type="http://schemas.openxmlformats.org/officeDocument/2006/relationships/image" Target="../media/image9.png"/><Relationship Id="rId10" Type="http://schemas.openxmlformats.org/officeDocument/2006/relationships/image" Target="../media/image129.png"/><Relationship Id="rId4" Type="http://schemas.openxmlformats.org/officeDocument/2006/relationships/image" Target="../media/image8.svg"/><Relationship Id="rId9" Type="http://schemas.openxmlformats.org/officeDocument/2006/relationships/image" Target="../media/image128.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sv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8.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3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5.png"/><Relationship Id="rId11" Type="http://schemas.openxmlformats.org/officeDocument/2006/relationships/image" Target="../media/image10.svg"/><Relationship Id="rId5" Type="http://schemas.openxmlformats.org/officeDocument/2006/relationships/image" Target="../media/image134.png"/><Relationship Id="rId10" Type="http://schemas.openxmlformats.org/officeDocument/2006/relationships/image" Target="../media/image9.png"/><Relationship Id="rId4" Type="http://schemas.openxmlformats.org/officeDocument/2006/relationships/image" Target="../media/image133.png"/><Relationship Id="rId9" Type="http://schemas.openxmlformats.org/officeDocument/2006/relationships/image" Target="../media/image8.svg"/><Relationship Id="rId14" Type="http://schemas.openxmlformats.org/officeDocument/2006/relationships/image" Target="../media/image139.png"/></Relationships>
</file>

<file path=ppt/slides/_rels/slide2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3" Type="http://schemas.openxmlformats.org/officeDocument/2006/relationships/image" Target="../media/image7.png"/><Relationship Id="rId21" Type="http://schemas.openxmlformats.org/officeDocument/2006/relationships/image" Target="../media/image154.sv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svg"/><Relationship Id="rId2" Type="http://schemas.openxmlformats.org/officeDocument/2006/relationships/notesSlide" Target="../notesSlides/notesSlide21.xml"/><Relationship Id="rId16" Type="http://schemas.openxmlformats.org/officeDocument/2006/relationships/image" Target="../media/image149.png"/><Relationship Id="rId20"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44.png"/><Relationship Id="rId5" Type="http://schemas.openxmlformats.org/officeDocument/2006/relationships/image" Target="../media/image9.png"/><Relationship Id="rId15" Type="http://schemas.openxmlformats.org/officeDocument/2006/relationships/image" Target="../media/image148.png"/><Relationship Id="rId10" Type="http://schemas.openxmlformats.org/officeDocument/2006/relationships/image" Target="../media/image143.png"/><Relationship Id="rId19" Type="http://schemas.openxmlformats.org/officeDocument/2006/relationships/image" Target="../media/image152.svg"/><Relationship Id="rId4" Type="http://schemas.openxmlformats.org/officeDocument/2006/relationships/image" Target="../media/image8.svg"/><Relationship Id="rId9" Type="http://schemas.openxmlformats.org/officeDocument/2006/relationships/image" Target="../media/image142.svg"/><Relationship Id="rId14" Type="http://schemas.openxmlformats.org/officeDocument/2006/relationships/image" Target="../media/image147.png"/></Relationships>
</file>

<file path=ppt/slides/_rels/slide22.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svg"/><Relationship Id="rId18" Type="http://schemas.openxmlformats.org/officeDocument/2006/relationships/chart" Target="../charts/chart13.xml"/><Relationship Id="rId3" Type="http://schemas.openxmlformats.org/officeDocument/2006/relationships/image" Target="../media/image7.pn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5.svg"/><Relationship Id="rId2" Type="http://schemas.openxmlformats.org/officeDocument/2006/relationships/notesSlide" Target="../notesSlides/notesSlide22.xml"/><Relationship Id="rId16" Type="http://schemas.openxmlformats.org/officeDocument/2006/relationships/image" Target="../media/image164.png"/><Relationship Id="rId20" Type="http://schemas.openxmlformats.org/officeDocument/2006/relationships/image" Target="../media/image96.svg"/><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59.svg"/><Relationship Id="rId5" Type="http://schemas.openxmlformats.org/officeDocument/2006/relationships/image" Target="../media/image9.png"/><Relationship Id="rId15" Type="http://schemas.openxmlformats.org/officeDocument/2006/relationships/image" Target="../media/image163.svg"/><Relationship Id="rId10" Type="http://schemas.openxmlformats.org/officeDocument/2006/relationships/image" Target="../media/image158.svg"/><Relationship Id="rId19" Type="http://schemas.openxmlformats.org/officeDocument/2006/relationships/image" Target="../media/image95.png"/><Relationship Id="rId4" Type="http://schemas.openxmlformats.org/officeDocument/2006/relationships/image" Target="../media/image8.svg"/><Relationship Id="rId9" Type="http://schemas.openxmlformats.org/officeDocument/2006/relationships/image" Target="../media/image157.png"/><Relationship Id="rId14" Type="http://schemas.openxmlformats.org/officeDocument/2006/relationships/image" Target="../media/image162.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5.png"/><Relationship Id="rId7" Type="http://schemas.openxmlformats.org/officeDocument/2006/relationships/image" Target="../media/image8.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590.png"/><Relationship Id="rId5" Type="http://schemas.openxmlformats.org/officeDocument/2006/relationships/image" Target="../media/image1580.png"/><Relationship Id="rId10" Type="http://schemas.microsoft.com/office/2014/relationships/chartEx" Target="../charts/chartEx2.xml"/><Relationship Id="rId4" Type="http://schemas.microsoft.com/office/2014/relationships/chartEx" Target="../charts/chartEx1.xml"/><Relationship Id="rId9" Type="http://schemas.openxmlformats.org/officeDocument/2006/relationships/image" Target="../media/image10.svg"/></Relationships>
</file>

<file path=ppt/slides/_rels/slide24.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7.png"/><Relationship Id="rId7" Type="http://schemas.openxmlformats.org/officeDocument/2006/relationships/image" Target="../media/image16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68.png"/><Relationship Id="rId4" Type="http://schemas.openxmlformats.org/officeDocument/2006/relationships/image" Target="../media/image8.svg"/><Relationship Id="rId9" Type="http://schemas.openxmlformats.org/officeDocument/2006/relationships/hyperlink" Target="http://www.linkedin.com/in/aaron-teo-oopenspac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7.png"/><Relationship Id="rId7" Type="http://schemas.openxmlformats.org/officeDocument/2006/relationships/image" Target="../media/image16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72.png"/><Relationship Id="rId4" Type="http://schemas.openxmlformats.org/officeDocument/2006/relationships/image" Target="../media/image8.svg"/><Relationship Id="rId9" Type="http://schemas.openxmlformats.org/officeDocument/2006/relationships/image" Target="../media/image171.png"/></Relationships>
</file>

<file path=ppt/slides/_rels/slide26.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7.png"/><Relationship Id="rId7" Type="http://schemas.openxmlformats.org/officeDocument/2006/relationships/image" Target="../media/image17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chart" Target="../charts/chart14.xml"/><Relationship Id="rId4" Type="http://schemas.openxmlformats.org/officeDocument/2006/relationships/image" Target="../media/image8.svg"/><Relationship Id="rId9" Type="http://schemas.openxmlformats.org/officeDocument/2006/relationships/image" Target="../media/image175.png"/></Relationships>
</file>

<file path=ppt/slides/_rels/slide27.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5.xml"/><Relationship Id="rId7" Type="http://schemas.openxmlformats.org/officeDocument/2006/relationships/image" Target="../media/image10.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7.png"/><Relationship Id="rId7" Type="http://schemas.openxmlformats.org/officeDocument/2006/relationships/image" Target="../media/image17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image" Target="../media/image1.png"/><Relationship Id="rId7" Type="http://schemas.openxmlformats.org/officeDocument/2006/relationships/image" Target="../media/image18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9.svg"/><Relationship Id="rId11" Type="http://schemas.openxmlformats.org/officeDocument/2006/relationships/image" Target="../media/image184.jpeg"/><Relationship Id="rId5" Type="http://schemas.openxmlformats.org/officeDocument/2006/relationships/image" Target="../media/image178.png"/><Relationship Id="rId10" Type="http://schemas.openxmlformats.org/officeDocument/2006/relationships/image" Target="../media/image183.svg"/><Relationship Id="rId4" Type="http://schemas.openxmlformats.org/officeDocument/2006/relationships/image" Target="../media/image2.svg"/><Relationship Id="rId9"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image" Target="../media/image185.jpeg"/><Relationship Id="rId7" Type="http://schemas.openxmlformats.org/officeDocument/2006/relationships/image" Target="../media/image187.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86.png"/><Relationship Id="rId5" Type="http://schemas.openxmlformats.org/officeDocument/2006/relationships/image" Target="../media/image8.sv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7.png"/><Relationship Id="rId7" Type="http://schemas.openxmlformats.org/officeDocument/2006/relationships/image" Target="../media/image188.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90.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docsend.com/view/evu6n7akk9nkyqh8" TargetMode="External"/><Relationship Id="rId7" Type="http://schemas.openxmlformats.org/officeDocument/2006/relationships/image" Target="../media/image8.sv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41.png"/><Relationship Id="rId4" Type="http://schemas.openxmlformats.org/officeDocument/2006/relationships/image" Target="../media/image191.png"/><Relationship Id="rId9" Type="http://schemas.openxmlformats.org/officeDocument/2006/relationships/image" Target="../media/image10.svg"/></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docsend.com/view/xe99qmmhpwf8cpne" TargetMode="External"/><Relationship Id="rId7" Type="http://schemas.openxmlformats.org/officeDocument/2006/relationships/image" Target="../media/image8.sv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41.png"/><Relationship Id="rId4" Type="http://schemas.openxmlformats.org/officeDocument/2006/relationships/image" Target="../media/image192.png"/><Relationship Id="rId9" Type="http://schemas.openxmlformats.org/officeDocument/2006/relationships/image" Target="../media/image10.svg"/></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docsend.com/view/mq9hain6qay8hmch" TargetMode="External"/><Relationship Id="rId7" Type="http://schemas.openxmlformats.org/officeDocument/2006/relationships/image" Target="../media/image8.sv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1.png"/><Relationship Id="rId4" Type="http://schemas.openxmlformats.org/officeDocument/2006/relationships/image" Target="../media/image193.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10.sv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6.svg"/><Relationship Id="rId5" Type="http://schemas.openxmlformats.org/officeDocument/2006/relationships/image" Target="../media/image8.svg"/><Relationship Id="rId10" Type="http://schemas.openxmlformats.org/officeDocument/2006/relationships/image" Target="../media/image25.png"/><Relationship Id="rId4" Type="http://schemas.openxmlformats.org/officeDocument/2006/relationships/image" Target="../media/image7.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9.png"/><Relationship Id="rId12"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chart" Target="../charts/chart1.xml"/><Relationship Id="rId5" Type="http://schemas.openxmlformats.org/officeDocument/2006/relationships/image" Target="../media/image7.png"/><Relationship Id="rId15" Type="http://schemas.openxmlformats.org/officeDocument/2006/relationships/image" Target="../media/image36.svg"/><Relationship Id="rId10" Type="http://schemas.openxmlformats.org/officeDocument/2006/relationships/image" Target="../media/image32.svg"/><Relationship Id="rId4" Type="http://schemas.openxmlformats.org/officeDocument/2006/relationships/image" Target="../media/image30.svg"/><Relationship Id="rId9" Type="http://schemas.openxmlformats.org/officeDocument/2006/relationships/image" Target="../media/image31.png"/><Relationship Id="rId1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hyperlink" Target="https://docsend.com/view/cxt94p3irxjt3f9j"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41.png"/><Relationship Id="rId5" Type="http://schemas.openxmlformats.org/officeDocument/2006/relationships/image" Target="../media/image9.png"/><Relationship Id="rId10" Type="http://schemas.openxmlformats.org/officeDocument/2006/relationships/image" Target="../media/image40.png"/><Relationship Id="rId4" Type="http://schemas.openxmlformats.org/officeDocument/2006/relationships/image" Target="../media/image8.svg"/><Relationship Id="rId9" Type="http://schemas.openxmlformats.org/officeDocument/2006/relationships/image" Target="../media/image39.svg"/></Relationships>
</file>

<file path=ppt/slides/_rels/slide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8.sv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6.png"/><Relationship Id="rId21" Type="http://schemas.openxmlformats.org/officeDocument/2006/relationships/image" Target="../media/image58.png"/><Relationship Id="rId7" Type="http://schemas.openxmlformats.org/officeDocument/2006/relationships/image" Target="../media/image9.pn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notesSlide" Target="../notesSlides/notesSlide8.xml"/><Relationship Id="rId16" Type="http://schemas.openxmlformats.org/officeDocument/2006/relationships/image" Target="../media/image55.svg"/><Relationship Id="rId20" Type="http://schemas.openxmlformats.org/officeDocument/2006/relationships/image" Target="../media/image43.sv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50.png"/><Relationship Id="rId5" Type="http://schemas.openxmlformats.org/officeDocument/2006/relationships/image" Target="../media/image7.png"/><Relationship Id="rId15" Type="http://schemas.openxmlformats.org/officeDocument/2006/relationships/image" Target="../media/image54.png"/><Relationship Id="rId23" Type="http://schemas.openxmlformats.org/officeDocument/2006/relationships/image" Target="../media/image59.png"/><Relationship Id="rId10" Type="http://schemas.openxmlformats.org/officeDocument/2006/relationships/image" Target="../media/image49.svg"/><Relationship Id="rId19" Type="http://schemas.openxmlformats.org/officeDocument/2006/relationships/image" Target="../media/image42.png"/><Relationship Id="rId4" Type="http://schemas.openxmlformats.org/officeDocument/2006/relationships/image" Target="../media/image47.svg"/><Relationship Id="rId9" Type="http://schemas.openxmlformats.org/officeDocument/2006/relationships/image" Target="../media/image48.png"/><Relationship Id="rId14" Type="http://schemas.openxmlformats.org/officeDocument/2006/relationships/image" Target="../media/image53.svg"/><Relationship Id="rId22"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2.png"/><Relationship Id="rId7" Type="http://schemas.openxmlformats.org/officeDocument/2006/relationships/image" Target="../media/image8.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43.sv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Прямоугольник 72">
            <a:extLst>
              <a:ext uri="{FF2B5EF4-FFF2-40B4-BE49-F238E27FC236}">
                <a16:creationId xmlns:a16="http://schemas.microsoft.com/office/drawing/2014/main" id="{AE87918C-4081-4F68-BB99-2A80C9246A04}"/>
              </a:ext>
            </a:extLst>
          </p:cNvPr>
          <p:cNvSpPr/>
          <p:nvPr/>
        </p:nvSpPr>
        <p:spPr>
          <a:xfrm rot="10800000">
            <a:off x="-1" y="5633585"/>
            <a:ext cx="24383999" cy="8100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66" name="Прямая соединительная линия 65">
            <a:extLst>
              <a:ext uri="{FF2B5EF4-FFF2-40B4-BE49-F238E27FC236}">
                <a16:creationId xmlns:a16="http://schemas.microsoft.com/office/drawing/2014/main" id="{F6226DEB-580E-42D5-9E1B-BF3C5C59D184}"/>
              </a:ext>
            </a:extLst>
          </p:cNvPr>
          <p:cNvCxnSpPr/>
          <p:nvPr/>
        </p:nvCxnSpPr>
        <p:spPr>
          <a:xfrm>
            <a:off x="24384000"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76" name="Номер слайда 22">
            <a:extLst>
              <a:ext uri="{FF2B5EF4-FFF2-40B4-BE49-F238E27FC236}">
                <a16:creationId xmlns:a16="http://schemas.microsoft.com/office/drawing/2014/main" id="{0F7DA0CF-0D6C-43D1-98D2-1D723B889B4D}"/>
              </a:ext>
            </a:extLst>
          </p:cNvPr>
          <p:cNvSpPr>
            <a:spLocks noGrp="1"/>
          </p:cNvSpPr>
          <p:nvPr>
            <p:ph type="sldNum" sz="quarter" idx="2"/>
          </p:nvPr>
        </p:nvSpPr>
        <p:spPr>
          <a:xfrm>
            <a:off x="-5273185" y="11269637"/>
            <a:ext cx="238251" cy="400154"/>
          </a:xfrm>
        </p:spPr>
        <p:txBody>
          <a:bodyPr/>
          <a:lstStyle/>
          <a:p>
            <a:fld id="{86CB4B4D-7CA3-9044-876B-883B54F8677D}" type="slidenum">
              <a:rPr lang="en-US" sz="2000" smtClean="0">
                <a:solidFill>
                  <a:srgbClr val="343434">
                    <a:alpha val="50000"/>
                  </a:srgbClr>
                </a:solidFill>
                <a:latin typeface="Open Sans" panose="020B0606030504020204" pitchFamily="34" charset="0"/>
                <a:ea typeface="Open Sans" panose="020B0606030504020204" pitchFamily="34" charset="0"/>
                <a:cs typeface="Open Sans" panose="020B0606030504020204" pitchFamily="34" charset="0"/>
              </a:rPr>
              <a:t>1</a:t>
            </a:fld>
            <a:endParaRPr lang="en-US" sz="2000" dirty="0">
              <a:solidFill>
                <a:srgbClr val="343434">
                  <a:alpha val="50000"/>
                </a:srgb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12" name="Прямая соединительная линия 111">
            <a:extLst>
              <a:ext uri="{FF2B5EF4-FFF2-40B4-BE49-F238E27FC236}">
                <a16:creationId xmlns:a16="http://schemas.microsoft.com/office/drawing/2014/main" id="{0E56D47D-11D1-486B-8783-3FA24894665B}"/>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30C7850E-9427-4842-8812-D3FB5FBF84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9480" y="12366949"/>
            <a:ext cx="4184265" cy="454352"/>
          </a:xfrm>
          <a:prstGeom prst="rect">
            <a:avLst/>
          </a:prstGeom>
        </p:spPr>
      </p:pic>
      <p:sp>
        <p:nvSpPr>
          <p:cNvPr id="115" name="TextBox 114">
            <a:extLst>
              <a:ext uri="{FF2B5EF4-FFF2-40B4-BE49-F238E27FC236}">
                <a16:creationId xmlns:a16="http://schemas.microsoft.com/office/drawing/2014/main" id="{2E1E4F61-13D9-4CB7-8920-9A471577C970}"/>
              </a:ext>
            </a:extLst>
          </p:cNvPr>
          <p:cNvSpPr txBox="1"/>
          <p:nvPr/>
        </p:nvSpPr>
        <p:spPr>
          <a:xfrm>
            <a:off x="1116990" y="5818696"/>
            <a:ext cx="13337239" cy="2123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6000" spc="50" dirty="0">
                <a:solidFill>
                  <a:srgbClr val="454545"/>
                </a:solidFill>
                <a:latin typeface="GT Super Display" pitchFamily="2" charset="77"/>
                <a:ea typeface="Open Sans SemiBold" panose="020B0706030804020204" pitchFamily="34" charset="0"/>
                <a:cs typeface="GT Walsheim Pro" panose="00000500000000000000" pitchFamily="2" charset="-52"/>
              </a:rPr>
              <a:t>EMPOWERING YOU TO CREATE SPACES THAT EVOLVE WITH YOU</a:t>
            </a:r>
          </a:p>
        </p:txBody>
      </p:sp>
      <p:cxnSp>
        <p:nvCxnSpPr>
          <p:cNvPr id="126" name="Прямая соединительная линия 125">
            <a:extLst>
              <a:ext uri="{FF2B5EF4-FFF2-40B4-BE49-F238E27FC236}">
                <a16:creationId xmlns:a16="http://schemas.microsoft.com/office/drawing/2014/main" id="{2E7C9431-F0F8-4A18-B808-564967F2A174}"/>
              </a:ext>
            </a:extLst>
          </p:cNvPr>
          <p:cNvCxnSpPr/>
          <p:nvPr/>
        </p:nvCxnSpPr>
        <p:spPr>
          <a:xfrm>
            <a:off x="23415186"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97" name="Полилиния: фигура 96">
            <a:extLst>
              <a:ext uri="{FF2B5EF4-FFF2-40B4-BE49-F238E27FC236}">
                <a16:creationId xmlns:a16="http://schemas.microsoft.com/office/drawing/2014/main" id="{E9CDE7A4-09BC-46FB-91E1-AAB8CD1B6A3C}"/>
              </a:ext>
            </a:extLst>
          </p:cNvPr>
          <p:cNvSpPr/>
          <p:nvPr/>
        </p:nvSpPr>
        <p:spPr>
          <a:xfrm>
            <a:off x="15867286" y="6858000"/>
            <a:ext cx="8608153" cy="6858000"/>
          </a:xfrm>
          <a:custGeom>
            <a:avLst/>
            <a:gdLst>
              <a:gd name="connsiteX0" fmla="*/ 8404543 w 16809087"/>
              <a:gd name="connsiteY0" fmla="*/ 0 h 6858000"/>
              <a:gd name="connsiteX1" fmla="*/ 16807395 w 16809087"/>
              <a:gd name="connsiteY1" fmla="*/ 6848520 h 6858000"/>
              <a:gd name="connsiteX2" fmla="*/ 16809087 w 16809087"/>
              <a:gd name="connsiteY2" fmla="*/ 6858000 h 6858000"/>
              <a:gd name="connsiteX3" fmla="*/ 0 w 16809087"/>
              <a:gd name="connsiteY3" fmla="*/ 6858000 h 6858000"/>
              <a:gd name="connsiteX4" fmla="*/ 1693 w 16809087"/>
              <a:gd name="connsiteY4" fmla="*/ 6848520 h 6858000"/>
              <a:gd name="connsiteX5" fmla="*/ 8404543 w 16809087"/>
              <a:gd name="connsiteY5" fmla="*/ 0 h 6858000"/>
              <a:gd name="connsiteX0" fmla="*/ 8404543 w 16809087"/>
              <a:gd name="connsiteY0" fmla="*/ 0 h 6858000"/>
              <a:gd name="connsiteX1" fmla="*/ 16807395 w 16809087"/>
              <a:gd name="connsiteY1" fmla="*/ 6848520 h 6858000"/>
              <a:gd name="connsiteX2" fmla="*/ 16809087 w 16809087"/>
              <a:gd name="connsiteY2" fmla="*/ 6858000 h 6858000"/>
              <a:gd name="connsiteX3" fmla="*/ 0 w 16809087"/>
              <a:gd name="connsiteY3" fmla="*/ 6858000 h 6858000"/>
              <a:gd name="connsiteX4" fmla="*/ 1693 w 16809087"/>
              <a:gd name="connsiteY4" fmla="*/ 6848520 h 6858000"/>
              <a:gd name="connsiteX5" fmla="*/ 8495983 w 16809087"/>
              <a:gd name="connsiteY5" fmla="*/ 91440 h 6858000"/>
              <a:gd name="connsiteX0" fmla="*/ 16807395 w 16809087"/>
              <a:gd name="connsiteY0" fmla="*/ 6759156 h 6768636"/>
              <a:gd name="connsiteX1" fmla="*/ 16809087 w 16809087"/>
              <a:gd name="connsiteY1" fmla="*/ 6768636 h 6768636"/>
              <a:gd name="connsiteX2" fmla="*/ 0 w 16809087"/>
              <a:gd name="connsiteY2" fmla="*/ 6768636 h 6768636"/>
              <a:gd name="connsiteX3" fmla="*/ 1693 w 16809087"/>
              <a:gd name="connsiteY3" fmla="*/ 6759156 h 6768636"/>
              <a:gd name="connsiteX4" fmla="*/ 8495983 w 16809087"/>
              <a:gd name="connsiteY4" fmla="*/ 2076 h 6768636"/>
              <a:gd name="connsiteX0" fmla="*/ 16807395 w 16807395"/>
              <a:gd name="connsiteY0" fmla="*/ 6759156 h 6768636"/>
              <a:gd name="connsiteX1" fmla="*/ 8846188 w 16807395"/>
              <a:gd name="connsiteY1" fmla="*/ 6730536 h 6768636"/>
              <a:gd name="connsiteX2" fmla="*/ 0 w 16807395"/>
              <a:gd name="connsiteY2" fmla="*/ 6768636 h 6768636"/>
              <a:gd name="connsiteX3" fmla="*/ 1693 w 16807395"/>
              <a:gd name="connsiteY3" fmla="*/ 6759156 h 6768636"/>
              <a:gd name="connsiteX4" fmla="*/ 8495983 w 16807395"/>
              <a:gd name="connsiteY4" fmla="*/ 2076 h 6768636"/>
              <a:gd name="connsiteX0" fmla="*/ 8846188 w 8846188"/>
              <a:gd name="connsiteY0" fmla="*/ 6730536 h 6768636"/>
              <a:gd name="connsiteX1" fmla="*/ 0 w 8846188"/>
              <a:gd name="connsiteY1" fmla="*/ 6768636 h 6768636"/>
              <a:gd name="connsiteX2" fmla="*/ 1693 w 8846188"/>
              <a:gd name="connsiteY2" fmla="*/ 6759156 h 6768636"/>
              <a:gd name="connsiteX3" fmla="*/ 8495983 w 8846188"/>
              <a:gd name="connsiteY3" fmla="*/ 2076 h 6768636"/>
              <a:gd name="connsiteX0" fmla="*/ 8350888 w 8495983"/>
              <a:gd name="connsiteY0" fmla="*/ 6730536 h 6768636"/>
              <a:gd name="connsiteX1" fmla="*/ 0 w 8495983"/>
              <a:gd name="connsiteY1" fmla="*/ 6768636 h 6768636"/>
              <a:gd name="connsiteX2" fmla="*/ 1693 w 8495983"/>
              <a:gd name="connsiteY2" fmla="*/ 6759156 h 6768636"/>
              <a:gd name="connsiteX3" fmla="*/ 8495983 w 8495983"/>
              <a:gd name="connsiteY3" fmla="*/ 2076 h 6768636"/>
              <a:gd name="connsiteX0" fmla="*/ 0 w 8495983"/>
              <a:gd name="connsiteY0" fmla="*/ 6768636 h 6768636"/>
              <a:gd name="connsiteX1" fmla="*/ 1693 w 8495983"/>
              <a:gd name="connsiteY1" fmla="*/ 6759156 h 6768636"/>
              <a:gd name="connsiteX2" fmla="*/ 8495983 w 8495983"/>
              <a:gd name="connsiteY2" fmla="*/ 2076 h 6768636"/>
            </a:gdLst>
            <a:ahLst/>
            <a:cxnLst>
              <a:cxn ang="0">
                <a:pos x="connsiteX0" y="connsiteY0"/>
              </a:cxn>
              <a:cxn ang="0">
                <a:pos x="connsiteX1" y="connsiteY1"/>
              </a:cxn>
              <a:cxn ang="0">
                <a:pos x="connsiteX2" y="connsiteY2"/>
              </a:cxn>
            </a:cxnLst>
            <a:rect l="l" t="t" r="r" b="b"/>
            <a:pathLst>
              <a:path w="8495983" h="6768636">
                <a:moveTo>
                  <a:pt x="0" y="6768636"/>
                </a:moveTo>
                <a:lnTo>
                  <a:pt x="1693" y="6759156"/>
                </a:lnTo>
                <a:cubicBezTo>
                  <a:pt x="801477" y="2850713"/>
                  <a:pt x="4259665" y="-89364"/>
                  <a:pt x="8495983" y="2076"/>
                </a:cubicBezTo>
              </a:path>
            </a:pathLst>
          </a:custGeom>
          <a:noFill/>
          <a:ln w="31750" cap="flat">
            <a:solidFill>
              <a:srgbClr val="454545">
                <a:alpha val="3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54" name="Прямая соединительная линия 53">
            <a:extLst>
              <a:ext uri="{FF2B5EF4-FFF2-40B4-BE49-F238E27FC236}">
                <a16:creationId xmlns:a16="http://schemas.microsoft.com/office/drawing/2014/main" id="{5FE45E5D-281B-4648-8D53-0856E149B940}"/>
              </a:ext>
            </a:extLst>
          </p:cNvPr>
          <p:cNvCxnSpPr>
            <a:cxnSpLocks/>
          </p:cNvCxnSpPr>
          <p:nvPr/>
        </p:nvCxnSpPr>
        <p:spPr>
          <a:xfrm>
            <a:off x="0" y="5616000"/>
            <a:ext cx="24384000"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14" name="Прямая соединительная линия 113">
            <a:extLst>
              <a:ext uri="{FF2B5EF4-FFF2-40B4-BE49-F238E27FC236}">
                <a16:creationId xmlns:a16="http://schemas.microsoft.com/office/drawing/2014/main" id="{5B7FCA6A-9B1D-459B-AAEA-9839D4A6A8C1}"/>
              </a:ext>
            </a:extLst>
          </p:cNvPr>
          <p:cNvCxnSpPr/>
          <p:nvPr/>
        </p:nvCxnSpPr>
        <p:spPr>
          <a:xfrm>
            <a:off x="14499950"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3" name="Graphic 2">
            <a:extLst>
              <a:ext uri="{FF2B5EF4-FFF2-40B4-BE49-F238E27FC236}">
                <a16:creationId xmlns:a16="http://schemas.microsoft.com/office/drawing/2014/main" id="{EAEDB095-3B68-1025-D4C1-5ED29EC6B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709" y="363707"/>
            <a:ext cx="3065148" cy="3768625"/>
          </a:xfrm>
          <a:prstGeom prst="rect">
            <a:avLst/>
          </a:prstGeom>
        </p:spPr>
      </p:pic>
      <p:sp>
        <p:nvSpPr>
          <p:cNvPr id="2" name="TextBox 1">
            <a:extLst>
              <a:ext uri="{FF2B5EF4-FFF2-40B4-BE49-F238E27FC236}">
                <a16:creationId xmlns:a16="http://schemas.microsoft.com/office/drawing/2014/main" id="{D4B5856A-0C96-58D9-BFDB-7E5730FCF2F9}"/>
              </a:ext>
            </a:extLst>
          </p:cNvPr>
          <p:cNvSpPr txBox="1"/>
          <p:nvPr/>
        </p:nvSpPr>
        <p:spPr>
          <a:xfrm>
            <a:off x="1116990" y="12005693"/>
            <a:ext cx="1105516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6000">
                <a:solidFill>
                  <a:srgbClr val="343434"/>
                </a:solidFill>
                <a:latin typeface="GT Super Display" panose="00000500000000000000" pitchFamily="2" charset="0"/>
                <a:ea typeface="Noto Serif" panose="02020600060500020200" pitchFamily="18" charset="0"/>
                <a:cs typeface="Noto Serif" panose="02020600060500020200" pitchFamily="18" charset="0"/>
              </a:defRPr>
            </a:lvl1pPr>
          </a:lstStyle>
          <a:p>
            <a:r>
              <a:rPr lang="en-US" sz="5000" dirty="0"/>
              <a:t>Raising </a:t>
            </a:r>
            <a:r>
              <a:rPr lang="en-US" sz="5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USD $1.1M in pre-seed</a:t>
            </a:r>
            <a:r>
              <a:rPr lang="en-US" sz="5000" dirty="0"/>
              <a:t> </a:t>
            </a:r>
          </a:p>
          <a:p>
            <a:endParaRPr lang="en-US" sz="5000" dirty="0"/>
          </a:p>
        </p:txBody>
      </p:sp>
    </p:spTree>
    <p:extLst>
      <p:ext uri="{BB962C8B-B14F-4D97-AF65-F5344CB8AC3E}">
        <p14:creationId xmlns:p14="http://schemas.microsoft.com/office/powerpoint/2010/main" val="20817900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Прямоугольник 103">
            <a:extLst>
              <a:ext uri="{FF2B5EF4-FFF2-40B4-BE49-F238E27FC236}">
                <a16:creationId xmlns:a16="http://schemas.microsoft.com/office/drawing/2014/main" id="{FD03B58A-6AAC-4028-8B6F-C595A56EA052}"/>
              </a:ext>
            </a:extLst>
          </p:cNvPr>
          <p:cNvSpPr/>
          <p:nvPr/>
        </p:nvSpPr>
        <p:spPr>
          <a:xfrm rot="10800000">
            <a:off x="976585" y="3387550"/>
            <a:ext cx="21925177" cy="7632332"/>
          </a:xfrm>
          <a:prstGeom prst="rect">
            <a:avLst/>
          </a:prstGeom>
          <a:solidFill>
            <a:srgbClr val="F7F3E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3" name="Прямоугольник 83">
            <a:extLst>
              <a:ext uri="{FF2B5EF4-FFF2-40B4-BE49-F238E27FC236}">
                <a16:creationId xmlns:a16="http://schemas.microsoft.com/office/drawing/2014/main" id="{B68FE7A3-49F0-DA79-4907-1D008D716533}"/>
              </a:ext>
            </a:extLst>
          </p:cNvPr>
          <p:cNvSpPr/>
          <p:nvPr/>
        </p:nvSpPr>
        <p:spPr>
          <a:xfrm>
            <a:off x="1601452" y="4580921"/>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0" name="Graphic 9">
            <a:extLst>
              <a:ext uri="{FF2B5EF4-FFF2-40B4-BE49-F238E27FC236}">
                <a16:creationId xmlns:a16="http://schemas.microsoft.com/office/drawing/2014/main" id="{B4302F71-3B00-00E7-C1F0-3DE2990D81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9882" y="4921394"/>
            <a:ext cx="566656" cy="566656"/>
          </a:xfrm>
          <a:prstGeom prst="rect">
            <a:avLst/>
          </a:prstGeom>
        </p:spPr>
      </p:pic>
      <p:sp>
        <p:nvSpPr>
          <p:cNvPr id="39" name="Прямоугольник 44">
            <a:extLst>
              <a:ext uri="{FF2B5EF4-FFF2-40B4-BE49-F238E27FC236}">
                <a16:creationId xmlns:a16="http://schemas.microsoft.com/office/drawing/2014/main" id="{BDD61A67-C170-EC71-55BF-AE9AEBB7B775}"/>
              </a:ext>
            </a:extLst>
          </p:cNvPr>
          <p:cNvSpPr/>
          <p:nvPr/>
        </p:nvSpPr>
        <p:spPr>
          <a:xfrm>
            <a:off x="979829" y="11036369"/>
            <a:ext cx="21910236" cy="972000"/>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36257"/>
            <a:ext cx="238251" cy="400154"/>
          </a:xfrm>
        </p:spPr>
        <p:txBody>
          <a:bodyPr/>
          <a:lstStyle/>
          <a:p>
            <a:fld id="{86CB4B4D-7CA3-9044-876B-883B54F8677D}" type="slidenum">
              <a:rPr lang="en-US" sz="2000" smtClean="0">
                <a:solidFill>
                  <a:srgbClr val="343434">
                    <a:alpha val="30000"/>
                  </a:srgbClr>
                </a:solidFill>
                <a:latin typeface="GT Walsheim Pro" panose="00000500000000000000" pitchFamily="2" charset="-52"/>
                <a:ea typeface="Open Sans" panose="020B0606030504020204" pitchFamily="34" charset="0"/>
                <a:cs typeface="GT Walsheim Pro" panose="00000500000000000000" pitchFamily="2" charset="-52"/>
              </a:rPr>
              <a:t>10</a:t>
            </a:fld>
            <a:endParaRPr lang="en-US" sz="2000" dirty="0">
              <a:solidFill>
                <a:srgbClr val="343434">
                  <a:alpha val="3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DA4B29E1-5482-4CE1-B837-1F394DD3ABDE}"/>
              </a:ext>
            </a:extLst>
          </p:cNvPr>
          <p:cNvSpPr txBox="1"/>
          <p:nvPr/>
        </p:nvSpPr>
        <p:spPr>
          <a:xfrm>
            <a:off x="883156" y="1523159"/>
            <a:ext cx="18937079" cy="94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l">
              <a:lnSpc>
                <a:spcPct val="110000"/>
              </a:lnSpc>
              <a:defRPr/>
            </a:pPr>
            <a:r>
              <a:rPr lang="en-US" sz="54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Revolutionary housing system made of kit-of-parts</a:t>
            </a:r>
          </a:p>
        </p:txBody>
      </p:sp>
      <p:sp>
        <p:nvSpPr>
          <p:cNvPr id="49" name="TextBox 48">
            <a:extLst>
              <a:ext uri="{FF2B5EF4-FFF2-40B4-BE49-F238E27FC236}">
                <a16:creationId xmlns:a16="http://schemas.microsoft.com/office/drawing/2014/main" id="{01C2AAB4-F093-459B-A3AD-596085B605C8}"/>
              </a:ext>
            </a:extLst>
          </p:cNvPr>
          <p:cNvSpPr txBox="1"/>
          <p:nvPr/>
        </p:nvSpPr>
        <p:spPr>
          <a:xfrm>
            <a:off x="907439" y="876548"/>
            <a:ext cx="11516461"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l">
              <a:defRPr/>
            </a:pPr>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OUR PRODUCT</a:t>
            </a:r>
          </a:p>
          <a:p>
            <a:pPr algn="l"/>
            <a:endPar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endParaRPr>
          </a:p>
        </p:txBody>
      </p:sp>
      <p:pic>
        <p:nvPicPr>
          <p:cNvPr id="51" name="Рисунок 50">
            <a:extLst>
              <a:ext uri="{FF2B5EF4-FFF2-40B4-BE49-F238E27FC236}">
                <a16:creationId xmlns:a16="http://schemas.microsoft.com/office/drawing/2014/main" id="{ACD2FDB4-E898-4FA0-A300-A96E0B85CDC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6587" y="12567943"/>
            <a:ext cx="2320747" cy="252000"/>
          </a:xfrm>
          <a:prstGeom prst="rect">
            <a:avLst/>
          </a:prstGeom>
        </p:spPr>
      </p:pic>
      <p:cxnSp>
        <p:nvCxnSpPr>
          <p:cNvPr id="50" name="Прямая соединительная линия 49">
            <a:extLst>
              <a:ext uri="{FF2B5EF4-FFF2-40B4-BE49-F238E27FC236}">
                <a16:creationId xmlns:a16="http://schemas.microsoft.com/office/drawing/2014/main" id="{0EF0C481-A022-4DE5-9011-ED837B0303D7}"/>
              </a:ext>
            </a:extLst>
          </p:cNvPr>
          <p:cNvCxnSpPr/>
          <p:nvPr/>
        </p:nvCxnSpPr>
        <p:spPr>
          <a:xfrm>
            <a:off x="22895931"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71" name="Прямая соединительная линия 170">
            <a:extLst>
              <a:ext uri="{FF2B5EF4-FFF2-40B4-BE49-F238E27FC236}">
                <a16:creationId xmlns:a16="http://schemas.microsoft.com/office/drawing/2014/main" id="{C65577D7-DC3F-4280-B148-EF549D80CD2C}"/>
              </a:ext>
            </a:extLst>
          </p:cNvPr>
          <p:cNvCxnSpPr>
            <a:cxnSpLocks/>
          </p:cNvCxnSpPr>
          <p:nvPr/>
        </p:nvCxnSpPr>
        <p:spPr>
          <a:xfrm flipH="1">
            <a:off x="-265471" y="11032963"/>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78" name="Прямая соединительная линия 177">
            <a:extLst>
              <a:ext uri="{FF2B5EF4-FFF2-40B4-BE49-F238E27FC236}">
                <a16:creationId xmlns:a16="http://schemas.microsoft.com/office/drawing/2014/main" id="{2F83E2D7-7632-417D-B4AC-1C0B2B2CDDAE}"/>
              </a:ext>
            </a:extLst>
          </p:cNvPr>
          <p:cNvCxnSpPr>
            <a:cxnSpLocks/>
          </p:cNvCxnSpPr>
          <p:nvPr/>
        </p:nvCxnSpPr>
        <p:spPr>
          <a:xfrm flipH="1">
            <a:off x="-132736" y="3372012"/>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45" name="Прямая соединительная линия 391">
            <a:extLst>
              <a:ext uri="{FF2B5EF4-FFF2-40B4-BE49-F238E27FC236}">
                <a16:creationId xmlns:a16="http://schemas.microsoft.com/office/drawing/2014/main" id="{6A26271F-7C61-8EC3-CFB3-A68E533C93C6}"/>
              </a:ext>
            </a:extLst>
          </p:cNvPr>
          <p:cNvCxnSpPr>
            <a:cxnSpLocks/>
          </p:cNvCxnSpPr>
          <p:nvPr/>
        </p:nvCxnSpPr>
        <p:spPr>
          <a:xfrm flipH="1">
            <a:off x="6995367" y="3372012"/>
            <a:ext cx="0" cy="7110454"/>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52" name="Прямая соединительная линия 391">
            <a:extLst>
              <a:ext uri="{FF2B5EF4-FFF2-40B4-BE49-F238E27FC236}">
                <a16:creationId xmlns:a16="http://schemas.microsoft.com/office/drawing/2014/main" id="{97BBBCFC-5B3C-83D3-C64C-85E6A6B95DFA}"/>
              </a:ext>
            </a:extLst>
          </p:cNvPr>
          <p:cNvCxnSpPr>
            <a:cxnSpLocks/>
          </p:cNvCxnSpPr>
          <p:nvPr/>
        </p:nvCxnSpPr>
        <p:spPr>
          <a:xfrm>
            <a:off x="17063337" y="3387549"/>
            <a:ext cx="0" cy="7110454"/>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57" name="Rectangle 56">
            <a:extLst>
              <a:ext uri="{FF2B5EF4-FFF2-40B4-BE49-F238E27FC236}">
                <a16:creationId xmlns:a16="http://schemas.microsoft.com/office/drawing/2014/main" id="{9BF84998-C68E-9DE1-92CC-49B63697E304}"/>
              </a:ext>
            </a:extLst>
          </p:cNvPr>
          <p:cNvSpPr/>
          <p:nvPr/>
        </p:nvSpPr>
        <p:spPr>
          <a:xfrm>
            <a:off x="7009539" y="7720964"/>
            <a:ext cx="10053798" cy="3311999"/>
          </a:xfrm>
          <a:prstGeom prst="rect">
            <a:avLst/>
          </a:prstGeom>
          <a:solidFill>
            <a:srgbClr val="4F4F4F">
              <a:alpha val="2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4" name="TextBox 63">
            <a:extLst>
              <a:ext uri="{FF2B5EF4-FFF2-40B4-BE49-F238E27FC236}">
                <a16:creationId xmlns:a16="http://schemas.microsoft.com/office/drawing/2014/main" id="{F2E3F656-6B9B-5249-8D7E-9C1F8F8EB690}"/>
              </a:ext>
            </a:extLst>
          </p:cNvPr>
          <p:cNvSpPr txBox="1"/>
          <p:nvPr/>
        </p:nvSpPr>
        <p:spPr>
          <a:xfrm>
            <a:off x="1868483" y="4948372"/>
            <a:ext cx="331469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Modular, dynamic wall pieces</a:t>
            </a:r>
          </a:p>
        </p:txBody>
      </p:sp>
      <p:sp>
        <p:nvSpPr>
          <p:cNvPr id="66" name="Прямоугольник 83">
            <a:extLst>
              <a:ext uri="{FF2B5EF4-FFF2-40B4-BE49-F238E27FC236}">
                <a16:creationId xmlns:a16="http://schemas.microsoft.com/office/drawing/2014/main" id="{869F8743-2F9F-BFD3-F1D1-E6DDE23F8824}"/>
              </a:ext>
            </a:extLst>
          </p:cNvPr>
          <p:cNvSpPr/>
          <p:nvPr/>
        </p:nvSpPr>
        <p:spPr>
          <a:xfrm>
            <a:off x="1601653" y="6656133"/>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67" name="TextBox 66">
            <a:extLst>
              <a:ext uri="{FF2B5EF4-FFF2-40B4-BE49-F238E27FC236}">
                <a16:creationId xmlns:a16="http://schemas.microsoft.com/office/drawing/2014/main" id="{CED39C59-D011-C395-6970-4C979471C79C}"/>
              </a:ext>
            </a:extLst>
          </p:cNvPr>
          <p:cNvSpPr txBox="1"/>
          <p:nvPr/>
        </p:nvSpPr>
        <p:spPr>
          <a:xfrm>
            <a:off x="1868684" y="7023584"/>
            <a:ext cx="331469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Anyone can easily assemble it</a:t>
            </a:r>
          </a:p>
        </p:txBody>
      </p:sp>
      <p:sp>
        <p:nvSpPr>
          <p:cNvPr id="69" name="Прямоугольник 83">
            <a:extLst>
              <a:ext uri="{FF2B5EF4-FFF2-40B4-BE49-F238E27FC236}">
                <a16:creationId xmlns:a16="http://schemas.microsoft.com/office/drawing/2014/main" id="{9AD6EB34-E8F9-919C-B23D-EBAF73C98903}"/>
              </a:ext>
            </a:extLst>
          </p:cNvPr>
          <p:cNvSpPr/>
          <p:nvPr/>
        </p:nvSpPr>
        <p:spPr>
          <a:xfrm>
            <a:off x="1601452" y="8729086"/>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0" name="TextBox 69">
            <a:extLst>
              <a:ext uri="{FF2B5EF4-FFF2-40B4-BE49-F238E27FC236}">
                <a16:creationId xmlns:a16="http://schemas.microsoft.com/office/drawing/2014/main" id="{9DE2EB84-EAF3-8419-4987-BC424288E1A9}"/>
              </a:ext>
            </a:extLst>
          </p:cNvPr>
          <p:cNvSpPr txBox="1"/>
          <p:nvPr/>
        </p:nvSpPr>
        <p:spPr>
          <a:xfrm>
            <a:off x="1868483" y="9096537"/>
            <a:ext cx="350612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Numerous styling options with </a:t>
            </a:r>
            <a:r>
              <a:rPr lang="en-US" sz="2800" dirty="0" err="1">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Ö.Skins</a:t>
            </a:r>
            <a:endParaRPr lang="en-US" sz="28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endParaRPr>
          </a:p>
        </p:txBody>
      </p:sp>
      <p:sp>
        <p:nvSpPr>
          <p:cNvPr id="72" name="Прямоугольник 83">
            <a:extLst>
              <a:ext uri="{FF2B5EF4-FFF2-40B4-BE49-F238E27FC236}">
                <a16:creationId xmlns:a16="http://schemas.microsoft.com/office/drawing/2014/main" id="{2E6EFA16-A733-5F73-9FB3-D47B1CFFF41E}"/>
              </a:ext>
            </a:extLst>
          </p:cNvPr>
          <p:cNvSpPr/>
          <p:nvPr/>
        </p:nvSpPr>
        <p:spPr>
          <a:xfrm>
            <a:off x="17421460" y="4574816"/>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3" name="TextBox 72">
            <a:extLst>
              <a:ext uri="{FF2B5EF4-FFF2-40B4-BE49-F238E27FC236}">
                <a16:creationId xmlns:a16="http://schemas.microsoft.com/office/drawing/2014/main" id="{3726E917-E4A0-305F-A83F-721E13F92F0C}"/>
              </a:ext>
            </a:extLst>
          </p:cNvPr>
          <p:cNvSpPr txBox="1"/>
          <p:nvPr/>
        </p:nvSpPr>
        <p:spPr>
          <a:xfrm>
            <a:off x="17688491" y="4942267"/>
            <a:ext cx="266222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Fit for any house</a:t>
            </a:r>
          </a:p>
        </p:txBody>
      </p:sp>
      <p:sp>
        <p:nvSpPr>
          <p:cNvPr id="75" name="Прямоугольник 83">
            <a:extLst>
              <a:ext uri="{FF2B5EF4-FFF2-40B4-BE49-F238E27FC236}">
                <a16:creationId xmlns:a16="http://schemas.microsoft.com/office/drawing/2014/main" id="{4644FB98-602B-AE6A-CA58-90556B398FDA}"/>
              </a:ext>
            </a:extLst>
          </p:cNvPr>
          <p:cNvSpPr/>
          <p:nvPr/>
        </p:nvSpPr>
        <p:spPr>
          <a:xfrm>
            <a:off x="17421460" y="6656133"/>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6" name="TextBox 75">
            <a:extLst>
              <a:ext uri="{FF2B5EF4-FFF2-40B4-BE49-F238E27FC236}">
                <a16:creationId xmlns:a16="http://schemas.microsoft.com/office/drawing/2014/main" id="{B640AD1B-6D83-1F72-5992-F41D458D55C0}"/>
              </a:ext>
            </a:extLst>
          </p:cNvPr>
          <p:cNvSpPr txBox="1"/>
          <p:nvPr/>
        </p:nvSpPr>
        <p:spPr>
          <a:xfrm>
            <a:off x="17688491" y="7023584"/>
            <a:ext cx="331469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Changeable skirtings &amp; cornices</a:t>
            </a:r>
          </a:p>
        </p:txBody>
      </p:sp>
      <p:sp>
        <p:nvSpPr>
          <p:cNvPr id="78" name="Прямоугольник 83">
            <a:extLst>
              <a:ext uri="{FF2B5EF4-FFF2-40B4-BE49-F238E27FC236}">
                <a16:creationId xmlns:a16="http://schemas.microsoft.com/office/drawing/2014/main" id="{77A89177-1F50-B5CA-95C9-DE259E24FE2A}"/>
              </a:ext>
            </a:extLst>
          </p:cNvPr>
          <p:cNvSpPr/>
          <p:nvPr/>
        </p:nvSpPr>
        <p:spPr>
          <a:xfrm>
            <a:off x="17421460" y="8725136"/>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9" name="TextBox 78">
            <a:extLst>
              <a:ext uri="{FF2B5EF4-FFF2-40B4-BE49-F238E27FC236}">
                <a16:creationId xmlns:a16="http://schemas.microsoft.com/office/drawing/2014/main" id="{D2E29817-BD2D-2279-BD16-6904379E2912}"/>
              </a:ext>
            </a:extLst>
          </p:cNvPr>
          <p:cNvSpPr txBox="1"/>
          <p:nvPr/>
        </p:nvSpPr>
        <p:spPr>
          <a:xfrm>
            <a:off x="17688491" y="9092587"/>
            <a:ext cx="266222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Plug &amp; play lights &amp; sockets</a:t>
            </a:r>
          </a:p>
        </p:txBody>
      </p:sp>
      <p:cxnSp>
        <p:nvCxnSpPr>
          <p:cNvPr id="36" name="Прямая соединительная линия 170">
            <a:extLst>
              <a:ext uri="{FF2B5EF4-FFF2-40B4-BE49-F238E27FC236}">
                <a16:creationId xmlns:a16="http://schemas.microsoft.com/office/drawing/2014/main" id="{4B214D6D-569E-9889-3539-C65629704D03}"/>
              </a:ext>
            </a:extLst>
          </p:cNvPr>
          <p:cNvCxnSpPr>
            <a:cxnSpLocks/>
          </p:cNvCxnSpPr>
          <p:nvPr/>
        </p:nvCxnSpPr>
        <p:spPr>
          <a:xfrm flipH="1">
            <a:off x="-132736" y="12013419"/>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63B0C965-D8A1-9F59-BD5A-E73491B273D0}"/>
              </a:ext>
            </a:extLst>
          </p:cNvPr>
          <p:cNvSpPr txBox="1"/>
          <p:nvPr/>
        </p:nvSpPr>
        <p:spPr>
          <a:xfrm>
            <a:off x="1601452" y="11313780"/>
            <a:ext cx="20920605" cy="44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2200" spc="50" dirty="0">
                <a:solidFill>
                  <a:srgbClr val="FFFFFF"/>
                </a:solidFill>
                <a:latin typeface="GT Walsheim Pro" panose="00000500000000000000" pitchFamily="2" charset="-52"/>
                <a:ea typeface="Open Sans" panose="020B0606030504020204" pitchFamily="34" charset="0"/>
                <a:cs typeface="GT Walsheim Pro" panose="00000500000000000000" pitchFamily="2" charset="-52"/>
              </a:rPr>
              <a:t>INNOVATIVE, PATENT PENDING SYSTEM THAT TURNS WALLS INTO PIECES OF FURNITURE</a:t>
            </a:r>
          </a:p>
        </p:txBody>
      </p:sp>
      <p:pic>
        <p:nvPicPr>
          <p:cNvPr id="12" name="Graphic 11">
            <a:extLst>
              <a:ext uri="{FF2B5EF4-FFF2-40B4-BE49-F238E27FC236}">
                <a16:creationId xmlns:a16="http://schemas.microsoft.com/office/drawing/2014/main" id="{F23047A2-F0F1-6A86-A253-BF483A3AF1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7666" y="7041390"/>
            <a:ext cx="510969" cy="510969"/>
          </a:xfrm>
          <a:prstGeom prst="rect">
            <a:avLst/>
          </a:prstGeom>
        </p:spPr>
      </p:pic>
      <p:pic>
        <p:nvPicPr>
          <p:cNvPr id="14" name="Graphic 13">
            <a:extLst>
              <a:ext uri="{FF2B5EF4-FFF2-40B4-BE49-F238E27FC236}">
                <a16:creationId xmlns:a16="http://schemas.microsoft.com/office/drawing/2014/main" id="{7304810F-CAE9-8464-2925-F60D74133F0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57666" y="9070741"/>
            <a:ext cx="516938" cy="516938"/>
          </a:xfrm>
          <a:prstGeom prst="rect">
            <a:avLst/>
          </a:prstGeom>
        </p:spPr>
      </p:pic>
      <p:pic>
        <p:nvPicPr>
          <p:cNvPr id="16" name="Graphic 15">
            <a:extLst>
              <a:ext uri="{FF2B5EF4-FFF2-40B4-BE49-F238E27FC236}">
                <a16:creationId xmlns:a16="http://schemas.microsoft.com/office/drawing/2014/main" id="{E880341C-0A7B-E85D-654E-4152A7EBB3E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284610" y="4942267"/>
            <a:ext cx="581731" cy="581731"/>
          </a:xfrm>
          <a:prstGeom prst="rect">
            <a:avLst/>
          </a:prstGeom>
        </p:spPr>
      </p:pic>
      <p:pic>
        <p:nvPicPr>
          <p:cNvPr id="20" name="Graphic 19">
            <a:extLst>
              <a:ext uri="{FF2B5EF4-FFF2-40B4-BE49-F238E27FC236}">
                <a16:creationId xmlns:a16="http://schemas.microsoft.com/office/drawing/2014/main" id="{8592CFB2-8E0A-C05E-BB9F-E948D98051AD}"/>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332213" y="7018926"/>
            <a:ext cx="548398" cy="548398"/>
          </a:xfrm>
          <a:prstGeom prst="rect">
            <a:avLst/>
          </a:prstGeom>
        </p:spPr>
      </p:pic>
      <p:pic>
        <p:nvPicPr>
          <p:cNvPr id="22" name="Graphic 21">
            <a:extLst>
              <a:ext uri="{FF2B5EF4-FFF2-40B4-BE49-F238E27FC236}">
                <a16:creationId xmlns:a16="http://schemas.microsoft.com/office/drawing/2014/main" id="{894A1576-0653-6417-4852-5528923BBC4B}"/>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285651" y="9050403"/>
            <a:ext cx="583943" cy="583943"/>
          </a:xfrm>
          <a:prstGeom prst="rect">
            <a:avLst/>
          </a:prstGeom>
        </p:spPr>
      </p:pic>
      <p:cxnSp>
        <p:nvCxnSpPr>
          <p:cNvPr id="59" name="Прямая соединительная линия 36">
            <a:extLst>
              <a:ext uri="{FF2B5EF4-FFF2-40B4-BE49-F238E27FC236}">
                <a16:creationId xmlns:a16="http://schemas.microsoft.com/office/drawing/2014/main" id="{614E4C8B-9AD4-5C70-99D9-FB32A645538F}"/>
              </a:ext>
            </a:extLst>
          </p:cNvPr>
          <p:cNvCxnSpPr>
            <a:cxnSpLocks/>
          </p:cNvCxnSpPr>
          <p:nvPr/>
        </p:nvCxnSpPr>
        <p:spPr>
          <a:xfrm>
            <a:off x="6443123" y="5390921"/>
            <a:ext cx="3830430"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61" name="Прямая соединительная линия 36">
            <a:extLst>
              <a:ext uri="{FF2B5EF4-FFF2-40B4-BE49-F238E27FC236}">
                <a16:creationId xmlns:a16="http://schemas.microsoft.com/office/drawing/2014/main" id="{9D44FC55-A80F-1E50-3934-F2F797745F9B}"/>
              </a:ext>
            </a:extLst>
          </p:cNvPr>
          <p:cNvCxnSpPr>
            <a:cxnSpLocks/>
          </p:cNvCxnSpPr>
          <p:nvPr/>
        </p:nvCxnSpPr>
        <p:spPr>
          <a:xfrm>
            <a:off x="6443123" y="7466133"/>
            <a:ext cx="3830430"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1" name="Прямая соединительная линия 36">
            <a:extLst>
              <a:ext uri="{FF2B5EF4-FFF2-40B4-BE49-F238E27FC236}">
                <a16:creationId xmlns:a16="http://schemas.microsoft.com/office/drawing/2014/main" id="{FE4EBB36-6CDE-4592-CD61-E6D2377F812D}"/>
              </a:ext>
            </a:extLst>
          </p:cNvPr>
          <p:cNvCxnSpPr>
            <a:cxnSpLocks/>
          </p:cNvCxnSpPr>
          <p:nvPr/>
        </p:nvCxnSpPr>
        <p:spPr>
          <a:xfrm>
            <a:off x="6443123" y="9539086"/>
            <a:ext cx="3908572" cy="2458"/>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15" name="Прямая соединительная линия 36">
            <a:extLst>
              <a:ext uri="{FF2B5EF4-FFF2-40B4-BE49-F238E27FC236}">
                <a16:creationId xmlns:a16="http://schemas.microsoft.com/office/drawing/2014/main" id="{AFA26082-6713-9141-D345-AC90AAEFDBDC}"/>
              </a:ext>
            </a:extLst>
          </p:cNvPr>
          <p:cNvCxnSpPr>
            <a:cxnSpLocks/>
          </p:cNvCxnSpPr>
          <p:nvPr/>
        </p:nvCxnSpPr>
        <p:spPr>
          <a:xfrm>
            <a:off x="10273553" y="5384816"/>
            <a:ext cx="0" cy="139182"/>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8" name="Picture 57">
            <a:extLst>
              <a:ext uri="{FF2B5EF4-FFF2-40B4-BE49-F238E27FC236}">
                <a16:creationId xmlns:a16="http://schemas.microsoft.com/office/drawing/2014/main" id="{BA863D92-22F2-C60A-FDC2-726137DA1066}"/>
              </a:ext>
            </a:extLst>
          </p:cNvPr>
          <p:cNvPicPr>
            <a:picLocks noChangeAspect="1"/>
          </p:cNvPicPr>
          <p:nvPr/>
        </p:nvPicPr>
        <p:blipFill rotWithShape="1">
          <a:blip r:embed="rId19" cstate="screen">
            <a:alphaModFix amt="30000"/>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a:ext>
            </a:extLst>
          </a:blip>
          <a:srcRect l="16934" t="46617" r="36497" b="24903"/>
          <a:stretch/>
        </p:blipFill>
        <p:spPr>
          <a:xfrm>
            <a:off x="6976712" y="7715914"/>
            <a:ext cx="10059767" cy="3396796"/>
          </a:xfrm>
          <a:custGeom>
            <a:avLst/>
            <a:gdLst>
              <a:gd name="connsiteX0" fmla="*/ 0 w 10316024"/>
              <a:gd name="connsiteY0" fmla="*/ 0 h 5210772"/>
              <a:gd name="connsiteX1" fmla="*/ 10316024 w 10316024"/>
              <a:gd name="connsiteY1" fmla="*/ 0 h 5210772"/>
              <a:gd name="connsiteX2" fmla="*/ 10316024 w 10316024"/>
              <a:gd name="connsiteY2" fmla="*/ 5210772 h 5210772"/>
              <a:gd name="connsiteX3" fmla="*/ 0 w 10316024"/>
              <a:gd name="connsiteY3" fmla="*/ 5210772 h 5210772"/>
            </a:gdLst>
            <a:ahLst/>
            <a:cxnLst>
              <a:cxn ang="0">
                <a:pos x="connsiteX0" y="connsiteY0"/>
              </a:cxn>
              <a:cxn ang="0">
                <a:pos x="connsiteX1" y="connsiteY1"/>
              </a:cxn>
              <a:cxn ang="0">
                <a:pos x="connsiteX2" y="connsiteY2"/>
              </a:cxn>
              <a:cxn ang="0">
                <a:pos x="connsiteX3" y="connsiteY3"/>
              </a:cxn>
            </a:cxnLst>
            <a:rect l="l" t="t" r="r" b="b"/>
            <a:pathLst>
              <a:path w="10316024" h="5210772">
                <a:moveTo>
                  <a:pt x="0" y="0"/>
                </a:moveTo>
                <a:lnTo>
                  <a:pt x="10316024" y="0"/>
                </a:lnTo>
                <a:lnTo>
                  <a:pt x="10316024" y="5210772"/>
                </a:lnTo>
                <a:lnTo>
                  <a:pt x="0" y="5210772"/>
                </a:lnTo>
                <a:close/>
              </a:path>
            </a:pathLst>
          </a:custGeom>
        </p:spPr>
      </p:pic>
      <p:pic>
        <p:nvPicPr>
          <p:cNvPr id="2" name="Picture 1">
            <a:extLst>
              <a:ext uri="{FF2B5EF4-FFF2-40B4-BE49-F238E27FC236}">
                <a16:creationId xmlns:a16="http://schemas.microsoft.com/office/drawing/2014/main" id="{5A425A33-16BE-680D-5B43-6912BBD183B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686429" y="3827041"/>
            <a:ext cx="12318595" cy="7692706"/>
          </a:xfrm>
          <a:prstGeom prst="rect">
            <a:avLst/>
          </a:prstGeom>
        </p:spPr>
      </p:pic>
      <p:cxnSp>
        <p:nvCxnSpPr>
          <p:cNvPr id="83" name="Прямая соединительная линия 36">
            <a:extLst>
              <a:ext uri="{FF2B5EF4-FFF2-40B4-BE49-F238E27FC236}">
                <a16:creationId xmlns:a16="http://schemas.microsoft.com/office/drawing/2014/main" id="{EB60D170-7CC5-F1C5-A175-DC6A992334F7}"/>
              </a:ext>
            </a:extLst>
          </p:cNvPr>
          <p:cNvCxnSpPr>
            <a:cxnSpLocks/>
          </p:cNvCxnSpPr>
          <p:nvPr/>
        </p:nvCxnSpPr>
        <p:spPr>
          <a:xfrm>
            <a:off x="15953362" y="5384816"/>
            <a:ext cx="1468098"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4" name="Прямая соединительная линия 36">
            <a:extLst>
              <a:ext uri="{FF2B5EF4-FFF2-40B4-BE49-F238E27FC236}">
                <a16:creationId xmlns:a16="http://schemas.microsoft.com/office/drawing/2014/main" id="{614E1730-DABF-361F-43F4-1CA9C2C6F8EE}"/>
              </a:ext>
            </a:extLst>
          </p:cNvPr>
          <p:cNvCxnSpPr>
            <a:cxnSpLocks/>
          </p:cNvCxnSpPr>
          <p:nvPr/>
        </p:nvCxnSpPr>
        <p:spPr>
          <a:xfrm>
            <a:off x="15953362" y="7466133"/>
            <a:ext cx="1462893"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5" name="Прямая соединительная линия 36">
            <a:extLst>
              <a:ext uri="{FF2B5EF4-FFF2-40B4-BE49-F238E27FC236}">
                <a16:creationId xmlns:a16="http://schemas.microsoft.com/office/drawing/2014/main" id="{CDCC73AF-3FE1-675D-C758-9E7AE53A171E}"/>
              </a:ext>
            </a:extLst>
          </p:cNvPr>
          <p:cNvCxnSpPr>
            <a:cxnSpLocks/>
          </p:cNvCxnSpPr>
          <p:nvPr/>
        </p:nvCxnSpPr>
        <p:spPr>
          <a:xfrm flipV="1">
            <a:off x="16414955" y="9535136"/>
            <a:ext cx="1001300" cy="6407"/>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4" name="Прямая соединительная линия 170">
            <a:extLst>
              <a:ext uri="{FF2B5EF4-FFF2-40B4-BE49-F238E27FC236}">
                <a16:creationId xmlns:a16="http://schemas.microsoft.com/office/drawing/2014/main" id="{0121ED6E-237D-F8A2-EF6F-58905B5F88B4}"/>
              </a:ext>
            </a:extLst>
          </p:cNvPr>
          <p:cNvCxnSpPr>
            <a:cxnSpLocks/>
          </p:cNvCxnSpPr>
          <p:nvPr/>
        </p:nvCxnSpPr>
        <p:spPr>
          <a:xfrm flipH="1">
            <a:off x="-132736" y="12009789"/>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 name="Прямая соединительная линия 36">
            <a:extLst>
              <a:ext uri="{FF2B5EF4-FFF2-40B4-BE49-F238E27FC236}">
                <a16:creationId xmlns:a16="http://schemas.microsoft.com/office/drawing/2014/main" id="{454AED0F-205E-1A52-DB23-BA5E4C5EB200}"/>
              </a:ext>
            </a:extLst>
          </p:cNvPr>
          <p:cNvCxnSpPr>
            <a:cxnSpLocks/>
          </p:cNvCxnSpPr>
          <p:nvPr/>
        </p:nvCxnSpPr>
        <p:spPr>
          <a:xfrm flipV="1">
            <a:off x="15707032" y="9541544"/>
            <a:ext cx="707923" cy="59071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3" name="Прямая соединительная линия 189">
            <a:extLst>
              <a:ext uri="{FF2B5EF4-FFF2-40B4-BE49-F238E27FC236}">
                <a16:creationId xmlns:a16="http://schemas.microsoft.com/office/drawing/2014/main" id="{252984A1-18A1-A93C-8BA9-346AD5888DD8}"/>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522731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54">
            <a:extLst>
              <a:ext uri="{FF2B5EF4-FFF2-40B4-BE49-F238E27FC236}">
                <a16:creationId xmlns:a16="http://schemas.microsoft.com/office/drawing/2014/main" id="{A613202B-2B6D-B956-F178-0A9421F254F8}"/>
              </a:ext>
            </a:extLst>
          </p:cNvPr>
          <p:cNvSpPr/>
          <p:nvPr/>
        </p:nvSpPr>
        <p:spPr>
          <a:xfrm rot="10800000">
            <a:off x="-1" y="0"/>
            <a:ext cx="24384000"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F687BBE-93FD-04A2-564C-B8E2F404E836}"/>
              </a:ext>
            </a:extLst>
          </p:cNvPr>
          <p:cNvSpPr/>
          <p:nvPr/>
        </p:nvSpPr>
        <p:spPr>
          <a:xfrm>
            <a:off x="-25675" y="-1"/>
            <a:ext cx="11929816" cy="2442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lang="en-UA" sz="24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cxnSp>
        <p:nvCxnSpPr>
          <p:cNvPr id="10" name="Прямая соединительная линия 391">
            <a:extLst>
              <a:ext uri="{FF2B5EF4-FFF2-40B4-BE49-F238E27FC236}">
                <a16:creationId xmlns:a16="http://schemas.microsoft.com/office/drawing/2014/main" id="{76AEF12C-CFED-B381-E274-18FFC553A8C6}"/>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1" name="Прямая соединительная линия 158">
            <a:extLst>
              <a:ext uri="{FF2B5EF4-FFF2-40B4-BE49-F238E27FC236}">
                <a16:creationId xmlns:a16="http://schemas.microsoft.com/office/drawing/2014/main" id="{FCFB5B82-7975-7A55-9AAC-42A224CC4A2B}"/>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8" name="Прямая соединительная линия 177">
            <a:extLst>
              <a:ext uri="{FF2B5EF4-FFF2-40B4-BE49-F238E27FC236}">
                <a16:creationId xmlns:a16="http://schemas.microsoft.com/office/drawing/2014/main" id="{1C40873F-B9A9-18DA-EF87-7F08C8B106DC}"/>
              </a:ext>
            </a:extLst>
          </p:cNvPr>
          <p:cNvCxnSpPr>
            <a:cxnSpLocks/>
          </p:cNvCxnSpPr>
          <p:nvPr/>
        </p:nvCxnSpPr>
        <p:spPr>
          <a:xfrm flipH="1">
            <a:off x="-25675" y="12005093"/>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9" name="Прямая соединительная линия 177">
            <a:extLst>
              <a:ext uri="{FF2B5EF4-FFF2-40B4-BE49-F238E27FC236}">
                <a16:creationId xmlns:a16="http://schemas.microsoft.com/office/drawing/2014/main" id="{47A5B219-79E7-FEA8-6EA7-CF1D684EE110}"/>
              </a:ext>
            </a:extLst>
          </p:cNvPr>
          <p:cNvCxnSpPr>
            <a:cxnSpLocks/>
          </p:cNvCxnSpPr>
          <p:nvPr/>
        </p:nvCxnSpPr>
        <p:spPr>
          <a:xfrm flipH="1">
            <a:off x="-132736" y="2442965"/>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2" name="Рисунок 4">
            <a:extLst>
              <a:ext uri="{FF2B5EF4-FFF2-40B4-BE49-F238E27FC236}">
                <a16:creationId xmlns:a16="http://schemas.microsoft.com/office/drawing/2014/main" id="{D956B365-AB38-F686-8682-34BF25BF7F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15" name="TextBox 14">
            <a:extLst>
              <a:ext uri="{FF2B5EF4-FFF2-40B4-BE49-F238E27FC236}">
                <a16:creationId xmlns:a16="http://schemas.microsoft.com/office/drawing/2014/main" id="{DBF40587-8FDC-5BD8-F9B3-80C51EF063FD}"/>
              </a:ext>
            </a:extLst>
          </p:cNvPr>
          <p:cNvSpPr txBox="1"/>
          <p:nvPr/>
        </p:nvSpPr>
        <p:spPr>
          <a:xfrm>
            <a:off x="1315528" y="2643122"/>
            <a:ext cx="21600186"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6000">
                <a:solidFill>
                  <a:srgbClr val="343434"/>
                </a:solidFill>
                <a:latin typeface="GT Super Display" panose="00000500000000000000" pitchFamily="2" charset="0"/>
                <a:ea typeface="Noto Serif" panose="02020600060500020200" pitchFamily="18" charset="0"/>
                <a:cs typeface="Noto Serif" panose="02020600060500020200" pitchFamily="18" charset="0"/>
              </a:defRPr>
            </a:lvl1pPr>
          </a:lstStyle>
          <a:p>
            <a:r>
              <a:rPr lang="en-US" dirty="0"/>
              <a:t>What Canva did for graphic design, </a:t>
            </a:r>
            <a:r>
              <a:rPr lang="en-US" dirty="0" err="1"/>
              <a:t>Öopenspace</a:t>
            </a:r>
            <a:r>
              <a:rPr lang="en-US" dirty="0"/>
              <a:t> will do for interior design &amp; </a:t>
            </a:r>
            <a:r>
              <a:rPr lang="en-US" dirty="0" err="1"/>
              <a:t>building+renovation</a:t>
            </a:r>
            <a:r>
              <a:rPr lang="en-US" dirty="0"/>
              <a:t>.</a:t>
            </a:r>
          </a:p>
        </p:txBody>
      </p:sp>
      <p:pic>
        <p:nvPicPr>
          <p:cNvPr id="1026" name="Picture 2">
            <a:extLst>
              <a:ext uri="{FF2B5EF4-FFF2-40B4-BE49-F238E27FC236}">
                <a16:creationId xmlns:a16="http://schemas.microsoft.com/office/drawing/2014/main" id="{702D89D0-097E-D50D-802A-8044AFC7EB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4201" y="5388830"/>
            <a:ext cx="3747458" cy="1201060"/>
          </a:xfrm>
          <a:prstGeom prst="rect">
            <a:avLst/>
          </a:prstGeom>
          <a:noFill/>
          <a:extLst>
            <a:ext uri="{909E8E84-426E-40DD-AFC4-6F175D3DCCD1}">
              <a14:hiddenFill xmlns:a14="http://schemas.microsoft.com/office/drawing/2010/main">
                <a:solidFill>
                  <a:srgbClr val="FFFFFF"/>
                </a:solidFill>
              </a14:hiddenFill>
            </a:ext>
          </a:extLst>
        </p:spPr>
      </p:pic>
      <p:pic>
        <p:nvPicPr>
          <p:cNvPr id="17" name="Рисунок 49">
            <a:extLst>
              <a:ext uri="{FF2B5EF4-FFF2-40B4-BE49-F238E27FC236}">
                <a16:creationId xmlns:a16="http://schemas.microsoft.com/office/drawing/2014/main" id="{1BEB746C-81E7-3579-0541-B157072436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04147" y="5593183"/>
            <a:ext cx="8556966" cy="929165"/>
          </a:xfrm>
          <a:prstGeom prst="rect">
            <a:avLst/>
          </a:prstGeom>
        </p:spPr>
      </p:pic>
      <p:sp>
        <p:nvSpPr>
          <p:cNvPr id="6" name="TextBox 5">
            <a:extLst>
              <a:ext uri="{FF2B5EF4-FFF2-40B4-BE49-F238E27FC236}">
                <a16:creationId xmlns:a16="http://schemas.microsoft.com/office/drawing/2014/main" id="{845BFC52-8C8B-E052-93B3-203EA8F30285}"/>
              </a:ext>
            </a:extLst>
          </p:cNvPr>
          <p:cNvSpPr txBox="1"/>
          <p:nvPr/>
        </p:nvSpPr>
        <p:spPr>
          <a:xfrm>
            <a:off x="978065" y="861160"/>
            <a:ext cx="393226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VISION</a:t>
            </a:r>
          </a:p>
        </p:txBody>
      </p:sp>
      <p:sp>
        <p:nvSpPr>
          <p:cNvPr id="7" name="TextBox 6">
            <a:extLst>
              <a:ext uri="{FF2B5EF4-FFF2-40B4-BE49-F238E27FC236}">
                <a16:creationId xmlns:a16="http://schemas.microsoft.com/office/drawing/2014/main" id="{346056DE-B747-2B27-9E0A-5075E3657607}"/>
              </a:ext>
            </a:extLst>
          </p:cNvPr>
          <p:cNvSpPr txBox="1"/>
          <p:nvPr/>
        </p:nvSpPr>
        <p:spPr>
          <a:xfrm>
            <a:off x="2284201" y="7227382"/>
            <a:ext cx="6159552"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212B36"/>
                </a:solidFill>
                <a:latin typeface="montserrat-semiBold" panose="00000700000000000000" pitchFamily="50" charset="0"/>
              </a:rPr>
              <a:t>Easy to use for non-designers and professional digital designers </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dirty="0">
              <a:solidFill>
                <a:srgbClr val="212B36"/>
              </a:solidFill>
              <a:latin typeface="montserrat-semiBold" panose="00000700000000000000" pitchFamily="50" charset="0"/>
            </a:endParaRP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212B36"/>
                </a:solidFill>
                <a:latin typeface="montserrat-semiBold" panose="00000700000000000000" pitchFamily="50" charset="0"/>
              </a:rPr>
              <a:t>Alternative for a set of professional editing tools </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212B36"/>
              </a:solidFill>
              <a:effectLst/>
              <a:uFillTx/>
              <a:latin typeface="montserrat-semiBold" panose="00000700000000000000" pitchFamily="50" charset="0"/>
              <a:ea typeface="+mn-ea"/>
              <a:cs typeface="+mn-cs"/>
              <a:sym typeface="Helvetica Neue"/>
            </a:endParaRPr>
          </a:p>
          <a:p>
            <a:pPr marL="342900" indent="-342900" algn="l">
              <a:buFont typeface="Arial" panose="020B0604020202020204" pitchFamily="34" charset="0"/>
              <a:buChar char="•"/>
            </a:pPr>
            <a:r>
              <a:rPr lang="en-US" dirty="0">
                <a:solidFill>
                  <a:srgbClr val="212B36"/>
                </a:solidFill>
                <a:latin typeface="montserrat-semiBold" panose="00000700000000000000" pitchFamily="50" charset="0"/>
              </a:rPr>
              <a:t>S</a:t>
            </a:r>
            <a:r>
              <a:rPr lang="en-US" b="0" i="0" dirty="0">
                <a:solidFill>
                  <a:srgbClr val="212B36"/>
                </a:solidFill>
                <a:effectLst/>
                <a:latin typeface="montserrat-semiBold" panose="00000700000000000000" pitchFamily="50" charset="0"/>
              </a:rPr>
              <a:t>aves time</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dirty="0">
              <a:solidFill>
                <a:srgbClr val="212B36"/>
              </a:solidFill>
              <a:latin typeface="montserrat-semiBold" panose="00000700000000000000" pitchFamily="50" charset="0"/>
            </a:endParaRP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212B36"/>
                </a:solidFill>
                <a:latin typeface="montserrat-semiBold" panose="00000700000000000000" pitchFamily="50" charset="0"/>
              </a:rPr>
              <a:t>Cuts costs</a:t>
            </a:r>
            <a:endParaRPr kumimoji="0" lang="en-PH"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8" name="TextBox 7">
            <a:extLst>
              <a:ext uri="{FF2B5EF4-FFF2-40B4-BE49-F238E27FC236}">
                <a16:creationId xmlns:a16="http://schemas.microsoft.com/office/drawing/2014/main" id="{CB654754-79F9-3848-47A6-D65028F2E5C6}"/>
              </a:ext>
            </a:extLst>
          </p:cNvPr>
          <p:cNvSpPr txBox="1"/>
          <p:nvPr/>
        </p:nvSpPr>
        <p:spPr>
          <a:xfrm>
            <a:off x="11916001" y="7231772"/>
            <a:ext cx="9768338"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212B36"/>
                </a:solidFill>
                <a:latin typeface="montserrat-semiBold" panose="00000700000000000000" pitchFamily="50" charset="0"/>
              </a:rPr>
              <a:t>Easy to use for homeowners, occupants, design professionals and builders</a:t>
            </a:r>
          </a:p>
          <a:p>
            <a:pPr marR="0" algn="l" defTabSz="2438338" rtl="0" fontAlgn="auto" latinLnBrk="0" hangingPunct="0">
              <a:lnSpc>
                <a:spcPct val="100000"/>
              </a:lnSpc>
              <a:spcBef>
                <a:spcPts val="0"/>
              </a:spcBef>
              <a:spcAft>
                <a:spcPts val="0"/>
              </a:spcAft>
              <a:buClrTx/>
              <a:buSzTx/>
              <a:tabLst/>
            </a:pPr>
            <a:endParaRPr lang="en-US" dirty="0">
              <a:solidFill>
                <a:srgbClr val="212B36"/>
              </a:solidFill>
              <a:latin typeface="montserrat-semiBold" panose="00000700000000000000" pitchFamily="50" charset="0"/>
            </a:endParaRP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212B36"/>
                </a:solidFill>
                <a:latin typeface="montserrat-semiBold" panose="00000700000000000000" pitchFamily="50" charset="0"/>
              </a:rPr>
              <a:t>Alternative to (or removes the need for) hiring a team of professionals from designers to builders</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212B36"/>
              </a:solidFill>
              <a:effectLst/>
              <a:uFillTx/>
              <a:latin typeface="montserrat-semiBold" panose="00000700000000000000" pitchFamily="50" charset="0"/>
              <a:ea typeface="+mn-ea"/>
              <a:cs typeface="+mn-cs"/>
              <a:sym typeface="Helvetica Neue"/>
            </a:endParaRPr>
          </a:p>
          <a:p>
            <a:pPr marL="342900" indent="-342900" algn="l">
              <a:buFont typeface="Arial" panose="020B0604020202020204" pitchFamily="34" charset="0"/>
              <a:buChar char="•"/>
            </a:pPr>
            <a:r>
              <a:rPr lang="en-US" dirty="0">
                <a:solidFill>
                  <a:srgbClr val="212B36"/>
                </a:solidFill>
                <a:latin typeface="montserrat-semiBold" panose="00000700000000000000" pitchFamily="50" charset="0"/>
              </a:rPr>
              <a:t>S</a:t>
            </a:r>
            <a:r>
              <a:rPr lang="en-US" b="0" i="0" dirty="0">
                <a:solidFill>
                  <a:srgbClr val="212B36"/>
                </a:solidFill>
                <a:effectLst/>
                <a:latin typeface="montserrat-semiBold" panose="00000700000000000000" pitchFamily="50" charset="0"/>
              </a:rPr>
              <a:t>aves time</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dirty="0">
              <a:solidFill>
                <a:srgbClr val="212B36"/>
              </a:solidFill>
              <a:latin typeface="montserrat-semiBold" panose="00000700000000000000" pitchFamily="50" charset="0"/>
            </a:endParaRP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212B36"/>
                </a:solidFill>
                <a:latin typeface="montserrat-semiBold" panose="00000700000000000000" pitchFamily="50" charset="0"/>
              </a:rPr>
              <a:t>Cuts costs</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212B36"/>
              </a:solidFill>
              <a:effectLst/>
              <a:uFillTx/>
              <a:latin typeface="montserrat-semiBold" panose="00000700000000000000" pitchFamily="50" charset="0"/>
              <a:ea typeface="+mn-ea"/>
              <a:cs typeface="+mn-cs"/>
              <a:sym typeface="Helvetica Neue"/>
            </a:endParaRP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b="1" dirty="0">
                <a:solidFill>
                  <a:srgbClr val="212B36"/>
                </a:solidFill>
                <a:latin typeface="montserrat-semiBold" panose="00000700000000000000" pitchFamily="50" charset="0"/>
              </a:rPr>
              <a:t>Cuts waste &amp; emissions from our environment, conserving our natural resources</a:t>
            </a:r>
            <a:endParaRPr kumimoji="0" lang="en-PH" sz="2400" b="1" i="0" u="none" strike="noStrike" cap="none" spc="0" normalizeH="0" baseline="0" dirty="0">
              <a:ln>
                <a:noFill/>
              </a:ln>
              <a:solidFill>
                <a:srgbClr val="5E5E5E"/>
              </a:solidFill>
              <a:effectLst/>
              <a:uFillTx/>
              <a:latin typeface="+mn-lt"/>
              <a:ea typeface="+mn-ea"/>
              <a:cs typeface="+mn-cs"/>
              <a:sym typeface="Helvetica Neue"/>
            </a:endParaRPr>
          </a:p>
        </p:txBody>
      </p:sp>
      <p:cxnSp>
        <p:nvCxnSpPr>
          <p:cNvPr id="3" name="Прямая соединительная линия 189">
            <a:extLst>
              <a:ext uri="{FF2B5EF4-FFF2-40B4-BE49-F238E27FC236}">
                <a16:creationId xmlns:a16="http://schemas.microsoft.com/office/drawing/2014/main" id="{32E3BCA6-0D76-212D-E064-ACE486892334}"/>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8249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Прямоугольник 83">
            <a:extLst>
              <a:ext uri="{FF2B5EF4-FFF2-40B4-BE49-F238E27FC236}">
                <a16:creationId xmlns:a16="http://schemas.microsoft.com/office/drawing/2014/main" id="{6128E8AC-8FB6-446D-83EC-5B82512A2B17}"/>
              </a:ext>
            </a:extLst>
          </p:cNvPr>
          <p:cNvSpPr/>
          <p:nvPr/>
        </p:nvSpPr>
        <p:spPr>
          <a:xfrm>
            <a:off x="1290197" y="6112316"/>
            <a:ext cx="9295268" cy="5832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37" name="Прямоугольник 54">
            <a:extLst>
              <a:ext uri="{FF2B5EF4-FFF2-40B4-BE49-F238E27FC236}">
                <a16:creationId xmlns:a16="http://schemas.microsoft.com/office/drawing/2014/main" id="{29BEF154-24F3-AF9A-0F30-59540019C4C8}"/>
              </a:ext>
            </a:extLst>
          </p:cNvPr>
          <p:cNvSpPr/>
          <p:nvPr/>
        </p:nvSpPr>
        <p:spPr>
          <a:xfrm rot="10800000">
            <a:off x="11956481" y="10731"/>
            <a:ext cx="10959234"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81" name="Прямая соединительная линия 368">
            <a:extLst>
              <a:ext uri="{FF2B5EF4-FFF2-40B4-BE49-F238E27FC236}">
                <a16:creationId xmlns:a16="http://schemas.microsoft.com/office/drawing/2014/main" id="{E1479DE4-9ABA-C41A-2E4D-CEF47E2EC2DE}"/>
              </a:ext>
            </a:extLst>
          </p:cNvPr>
          <p:cNvCxnSpPr>
            <a:cxnSpLocks/>
          </p:cNvCxnSpPr>
          <p:nvPr/>
        </p:nvCxnSpPr>
        <p:spPr>
          <a:xfrm>
            <a:off x="11947771"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8" name="TextBox 7">
            <a:extLst>
              <a:ext uri="{FF2B5EF4-FFF2-40B4-BE49-F238E27FC236}">
                <a16:creationId xmlns:a16="http://schemas.microsoft.com/office/drawing/2014/main" id="{CCFFC23D-8179-42E3-9C39-DAF2EC1FF3B6}"/>
              </a:ext>
            </a:extLst>
          </p:cNvPr>
          <p:cNvSpPr txBox="1"/>
          <p:nvPr/>
        </p:nvSpPr>
        <p:spPr>
          <a:xfrm>
            <a:off x="864106" y="1523159"/>
            <a:ext cx="19740371"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1. Empowering you to design your own interior space</a:t>
            </a:r>
          </a:p>
        </p:txBody>
      </p:sp>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fld id="{86CB4B4D-7CA3-9044-876B-883B54F8677D}" type="slidenum">
              <a:rPr lang="en-US" sz="2000" smtClean="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rPr>
              <a:t>12</a:t>
            </a:fld>
            <a:endParaRPr lang="en-US" sz="2000" dirty="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5B7DBBD4-5D89-4AEF-B95A-120A19C1F938}"/>
              </a:ext>
            </a:extLst>
          </p:cNvPr>
          <p:cNvSpPr txBox="1"/>
          <p:nvPr/>
        </p:nvSpPr>
        <p:spPr>
          <a:xfrm>
            <a:off x="895333" y="876548"/>
            <a:ext cx="598552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OUR 3 KEY DISRUPTIVE PROPOSITIONS</a:t>
            </a:r>
          </a:p>
        </p:txBody>
      </p: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grpSp>
        <p:nvGrpSpPr>
          <p:cNvPr id="28" name="Группа 27">
            <a:extLst>
              <a:ext uri="{FF2B5EF4-FFF2-40B4-BE49-F238E27FC236}">
                <a16:creationId xmlns:a16="http://schemas.microsoft.com/office/drawing/2014/main" id="{8AFBE67A-A154-43E6-90D6-CBAE5D1DC6C9}"/>
              </a:ext>
            </a:extLst>
          </p:cNvPr>
          <p:cNvGrpSpPr/>
          <p:nvPr/>
        </p:nvGrpSpPr>
        <p:grpSpPr>
          <a:xfrm>
            <a:off x="14663928" y="5395620"/>
            <a:ext cx="5440060" cy="3480012"/>
            <a:chOff x="14419266" y="5924718"/>
            <a:chExt cx="5440060" cy="303541"/>
          </a:xfrm>
        </p:grpSpPr>
        <p:cxnSp>
          <p:nvCxnSpPr>
            <p:cNvPr id="98" name="Прямая соединительная линия 36">
              <a:extLst>
                <a:ext uri="{FF2B5EF4-FFF2-40B4-BE49-F238E27FC236}">
                  <a16:creationId xmlns:a16="http://schemas.microsoft.com/office/drawing/2014/main" id="{ED208190-EC16-400E-9551-EBAC3A23D427}"/>
                </a:ext>
              </a:extLst>
            </p:cNvPr>
            <p:cNvCxnSpPr>
              <a:cxnSpLocks/>
            </p:cNvCxnSpPr>
            <p:nvPr/>
          </p:nvCxnSpPr>
          <p:spPr>
            <a:xfrm>
              <a:off x="14419266" y="5924718"/>
              <a:ext cx="0" cy="303541"/>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33" name="Прямая соединительная линия 36">
              <a:extLst>
                <a:ext uri="{FF2B5EF4-FFF2-40B4-BE49-F238E27FC236}">
                  <a16:creationId xmlns:a16="http://schemas.microsoft.com/office/drawing/2014/main" id="{306FD7D1-FEF2-41E9-B629-EA74704B9E86}"/>
                </a:ext>
              </a:extLst>
            </p:cNvPr>
            <p:cNvCxnSpPr>
              <a:cxnSpLocks/>
            </p:cNvCxnSpPr>
            <p:nvPr/>
          </p:nvCxnSpPr>
          <p:spPr>
            <a:xfrm>
              <a:off x="19859326" y="5924718"/>
              <a:ext cx="0" cy="303541"/>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sp>
        <p:nvSpPr>
          <p:cNvPr id="126" name="Прямоугольник 84">
            <a:extLst>
              <a:ext uri="{FF2B5EF4-FFF2-40B4-BE49-F238E27FC236}">
                <a16:creationId xmlns:a16="http://schemas.microsoft.com/office/drawing/2014/main" id="{27084149-3592-4F94-BC9D-01C7F4194B54}"/>
              </a:ext>
            </a:extLst>
          </p:cNvPr>
          <p:cNvSpPr/>
          <p:nvPr/>
        </p:nvSpPr>
        <p:spPr>
          <a:xfrm>
            <a:off x="12700423" y="3934658"/>
            <a:ext cx="4055514" cy="5986001"/>
          </a:xfrm>
          <a:prstGeom prst="rect">
            <a:avLst/>
          </a:prstGeom>
          <a:solidFill>
            <a:schemeClr val="bg1"/>
          </a:solidFill>
          <a:ln w="12700" cap="flat">
            <a:solidFill>
              <a:srgbClr val="343434">
                <a:alpha val="50196"/>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4" name="TextBox 83">
            <a:extLst>
              <a:ext uri="{FF2B5EF4-FFF2-40B4-BE49-F238E27FC236}">
                <a16:creationId xmlns:a16="http://schemas.microsoft.com/office/drawing/2014/main" id="{0281DA84-3EDE-67B9-83D2-8C4B261100C6}"/>
              </a:ext>
            </a:extLst>
          </p:cNvPr>
          <p:cNvSpPr txBox="1"/>
          <p:nvPr/>
        </p:nvSpPr>
        <p:spPr>
          <a:xfrm>
            <a:off x="894122" y="2724857"/>
            <a:ext cx="10455493" cy="654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55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Before</a:t>
            </a:r>
          </a:p>
        </p:txBody>
      </p:sp>
      <p:cxnSp>
        <p:nvCxnSpPr>
          <p:cNvPr id="85" name="Прямая соединительная линия 189">
            <a:extLst>
              <a:ext uri="{FF2B5EF4-FFF2-40B4-BE49-F238E27FC236}">
                <a16:creationId xmlns:a16="http://schemas.microsoft.com/office/drawing/2014/main" id="{35971883-5475-6BCB-2AB9-0A6A704B9C07}"/>
              </a:ext>
            </a:extLst>
          </p:cNvPr>
          <p:cNvCxnSpPr>
            <a:cxnSpLocks/>
          </p:cNvCxnSpPr>
          <p:nvPr/>
        </p:nvCxnSpPr>
        <p:spPr>
          <a:xfrm>
            <a:off x="979828" y="3586686"/>
            <a:ext cx="1232557" cy="0"/>
          </a:xfrm>
          <a:prstGeom prst="line">
            <a:avLst/>
          </a:prstGeom>
          <a:noFill/>
          <a:ln w="76200" cap="flat">
            <a:solidFill>
              <a:srgbClr val="E8DED5"/>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22" name="TextBox 121">
            <a:extLst>
              <a:ext uri="{FF2B5EF4-FFF2-40B4-BE49-F238E27FC236}">
                <a16:creationId xmlns:a16="http://schemas.microsoft.com/office/drawing/2014/main" id="{861AFC1F-143C-8F91-D8E5-EE406A37004F}"/>
              </a:ext>
            </a:extLst>
          </p:cNvPr>
          <p:cNvSpPr txBox="1"/>
          <p:nvPr/>
        </p:nvSpPr>
        <p:spPr>
          <a:xfrm>
            <a:off x="11852156" y="2724857"/>
            <a:ext cx="4125073" cy="654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55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Now</a:t>
            </a:r>
          </a:p>
        </p:txBody>
      </p:sp>
      <p:cxnSp>
        <p:nvCxnSpPr>
          <p:cNvPr id="123" name="Прямая соединительная линия 189">
            <a:extLst>
              <a:ext uri="{FF2B5EF4-FFF2-40B4-BE49-F238E27FC236}">
                <a16:creationId xmlns:a16="http://schemas.microsoft.com/office/drawing/2014/main" id="{07F79076-8950-5212-9BBB-7B167F949E59}"/>
              </a:ext>
            </a:extLst>
          </p:cNvPr>
          <p:cNvCxnSpPr>
            <a:cxnSpLocks/>
          </p:cNvCxnSpPr>
          <p:nvPr/>
        </p:nvCxnSpPr>
        <p:spPr>
          <a:xfrm>
            <a:off x="11937862" y="3586686"/>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86" name="Прямоугольник 60">
            <a:extLst>
              <a:ext uri="{FF2B5EF4-FFF2-40B4-BE49-F238E27FC236}">
                <a16:creationId xmlns:a16="http://schemas.microsoft.com/office/drawing/2014/main" id="{F7B009D4-2940-F2C2-9737-56C1E7869AA2}"/>
              </a:ext>
            </a:extLst>
          </p:cNvPr>
          <p:cNvSpPr/>
          <p:nvPr/>
        </p:nvSpPr>
        <p:spPr>
          <a:xfrm>
            <a:off x="983070" y="4010976"/>
            <a:ext cx="9919247" cy="8244000"/>
          </a:xfrm>
          <a:prstGeom prst="rect">
            <a:avLst/>
          </a:prstGeom>
          <a:no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5" name="Прямоугольник 54">
            <a:extLst>
              <a:ext uri="{FF2B5EF4-FFF2-40B4-BE49-F238E27FC236}">
                <a16:creationId xmlns:a16="http://schemas.microsoft.com/office/drawing/2014/main" id="{8E6EB212-5F10-C1E3-464F-29FCF9E39336}"/>
              </a:ext>
            </a:extLst>
          </p:cNvPr>
          <p:cNvSpPr/>
          <p:nvPr/>
        </p:nvSpPr>
        <p:spPr>
          <a:xfrm rot="10800000">
            <a:off x="1286956" y="4316960"/>
            <a:ext cx="9298509" cy="1475999"/>
          </a:xfrm>
          <a:prstGeom prst="rect">
            <a:avLst/>
          </a:prstGeom>
          <a:solidFill>
            <a:srgbClr val="E2DF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6" name="Прямоугольник 83">
            <a:extLst>
              <a:ext uri="{FF2B5EF4-FFF2-40B4-BE49-F238E27FC236}">
                <a16:creationId xmlns:a16="http://schemas.microsoft.com/office/drawing/2014/main" id="{B1AF302C-4513-0CAE-FDE8-C9ED9898883C}"/>
              </a:ext>
            </a:extLst>
          </p:cNvPr>
          <p:cNvSpPr/>
          <p:nvPr/>
        </p:nvSpPr>
        <p:spPr>
          <a:xfrm>
            <a:off x="1290197" y="4312114"/>
            <a:ext cx="9295268" cy="1475999"/>
          </a:xfrm>
          <a:prstGeom prst="rect">
            <a:avLst/>
          </a:prstGeom>
          <a:no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a:extLst>
              <a:ext uri="{FF2B5EF4-FFF2-40B4-BE49-F238E27FC236}">
                <a16:creationId xmlns:a16="http://schemas.microsoft.com/office/drawing/2014/main" id="{BACB4803-F355-F7F4-3DAD-E1C44BC0BE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9912" y="4316960"/>
            <a:ext cx="1463890" cy="1463890"/>
          </a:xfrm>
          <a:prstGeom prst="rect">
            <a:avLst/>
          </a:prstGeom>
        </p:spPr>
      </p:pic>
      <p:cxnSp>
        <p:nvCxnSpPr>
          <p:cNvPr id="97" name="Прямая соединительная линия 36">
            <a:extLst>
              <a:ext uri="{FF2B5EF4-FFF2-40B4-BE49-F238E27FC236}">
                <a16:creationId xmlns:a16="http://schemas.microsoft.com/office/drawing/2014/main" id="{F2ABAC71-14C0-A061-2F8E-672C7BAACB8C}"/>
              </a:ext>
            </a:extLst>
          </p:cNvPr>
          <p:cNvCxnSpPr>
            <a:cxnSpLocks/>
          </p:cNvCxnSpPr>
          <p:nvPr/>
        </p:nvCxnSpPr>
        <p:spPr>
          <a:xfrm>
            <a:off x="3797926" y="4316960"/>
            <a:ext cx="0" cy="1471153"/>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01" name="Прямая соединительная линия 36">
            <a:extLst>
              <a:ext uri="{FF2B5EF4-FFF2-40B4-BE49-F238E27FC236}">
                <a16:creationId xmlns:a16="http://schemas.microsoft.com/office/drawing/2014/main" id="{57911344-29ED-CFC1-E484-1B70F6348DEF}"/>
              </a:ext>
            </a:extLst>
          </p:cNvPr>
          <p:cNvCxnSpPr>
            <a:cxnSpLocks/>
            <a:endCxn id="96" idx="3"/>
          </p:cNvCxnSpPr>
          <p:nvPr/>
        </p:nvCxnSpPr>
        <p:spPr>
          <a:xfrm>
            <a:off x="3797926" y="5050114"/>
            <a:ext cx="6787539"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02" name="TextBox 101">
            <a:extLst>
              <a:ext uri="{FF2B5EF4-FFF2-40B4-BE49-F238E27FC236}">
                <a16:creationId xmlns:a16="http://schemas.microsoft.com/office/drawing/2014/main" id="{F98CDAF9-7113-3E1E-4153-24D324ACB705}"/>
              </a:ext>
            </a:extLst>
          </p:cNvPr>
          <p:cNvSpPr txBox="1"/>
          <p:nvPr/>
        </p:nvSpPr>
        <p:spPr>
          <a:xfrm>
            <a:off x="5171493" y="5184877"/>
            <a:ext cx="2611922"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2200" spc="5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2-6 MONTHS</a:t>
            </a:r>
          </a:p>
        </p:txBody>
      </p:sp>
      <p:pic>
        <p:nvPicPr>
          <p:cNvPr id="218" name="Graphic 217">
            <a:extLst>
              <a:ext uri="{FF2B5EF4-FFF2-40B4-BE49-F238E27FC236}">
                <a16:creationId xmlns:a16="http://schemas.microsoft.com/office/drawing/2014/main" id="{64365A23-6C6D-73BD-DF71-E6C81CEB6E3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55590" y="4507377"/>
            <a:ext cx="349969" cy="349969"/>
          </a:xfrm>
          <a:prstGeom prst="rect">
            <a:avLst/>
          </a:prstGeom>
        </p:spPr>
      </p:pic>
      <p:pic>
        <p:nvPicPr>
          <p:cNvPr id="219" name="Graphic 218">
            <a:extLst>
              <a:ext uri="{FF2B5EF4-FFF2-40B4-BE49-F238E27FC236}">
                <a16:creationId xmlns:a16="http://schemas.microsoft.com/office/drawing/2014/main" id="{8D418D2F-DF65-C083-346D-E08A2A7CD4A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19082" y="5253499"/>
            <a:ext cx="308637" cy="308637"/>
          </a:xfrm>
          <a:prstGeom prst="rect">
            <a:avLst/>
          </a:prstGeom>
        </p:spPr>
      </p:pic>
      <p:sp>
        <p:nvSpPr>
          <p:cNvPr id="177" name="Прямоугольник 84">
            <a:extLst>
              <a:ext uri="{FF2B5EF4-FFF2-40B4-BE49-F238E27FC236}">
                <a16:creationId xmlns:a16="http://schemas.microsoft.com/office/drawing/2014/main" id="{B7BCB84B-D92F-4F2B-A51F-07D238FDD83B}"/>
              </a:ext>
            </a:extLst>
          </p:cNvPr>
          <p:cNvSpPr/>
          <p:nvPr/>
        </p:nvSpPr>
        <p:spPr>
          <a:xfrm>
            <a:off x="12700423" y="10409872"/>
            <a:ext cx="9705942" cy="1845104"/>
          </a:xfrm>
          <a:prstGeom prst="rect">
            <a:avLst/>
          </a:prstGeom>
          <a:solidFill>
            <a:schemeClr val="bg1"/>
          </a:solidFill>
          <a:ln w="12700" cap="flat">
            <a:solidFill>
              <a:srgbClr val="343434">
                <a:alpha val="50196"/>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187" name="Прямая соединительная линия 36">
            <a:extLst>
              <a:ext uri="{FF2B5EF4-FFF2-40B4-BE49-F238E27FC236}">
                <a16:creationId xmlns:a16="http://schemas.microsoft.com/office/drawing/2014/main" id="{9E47D42C-84A3-4F98-8252-984EF4B76D69}"/>
              </a:ext>
            </a:extLst>
          </p:cNvPr>
          <p:cNvCxnSpPr>
            <a:cxnSpLocks/>
          </p:cNvCxnSpPr>
          <p:nvPr/>
        </p:nvCxnSpPr>
        <p:spPr>
          <a:xfrm>
            <a:off x="16770625" y="6976913"/>
            <a:ext cx="1566896"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10" name="TextBox 209">
            <a:extLst>
              <a:ext uri="{FF2B5EF4-FFF2-40B4-BE49-F238E27FC236}">
                <a16:creationId xmlns:a16="http://schemas.microsoft.com/office/drawing/2014/main" id="{4A31C9D1-E70F-37D2-07B2-E7A0C3300C47}"/>
              </a:ext>
            </a:extLst>
          </p:cNvPr>
          <p:cNvSpPr txBox="1"/>
          <p:nvPr/>
        </p:nvSpPr>
        <p:spPr>
          <a:xfrm>
            <a:off x="13584518" y="4266246"/>
            <a:ext cx="510217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Aided-design with AI.</a:t>
            </a:r>
            <a:endParaRPr lang="en-US" sz="2200" dirty="0">
              <a:solidFill>
                <a:srgbClr val="343434"/>
              </a:solidFill>
              <a:latin typeface="GT Walsheim Pro Light" pitchFamily="2" charset="77"/>
              <a:ea typeface="Open Sans" panose="020B0606030504020204" pitchFamily="34" charset="0"/>
              <a:cs typeface="GT Walsheim Pro Light" pitchFamily="2" charset="77"/>
            </a:endParaRPr>
          </a:p>
        </p:txBody>
      </p:sp>
      <p:sp>
        <p:nvSpPr>
          <p:cNvPr id="198" name="TextBox 197">
            <a:extLst>
              <a:ext uri="{FF2B5EF4-FFF2-40B4-BE49-F238E27FC236}">
                <a16:creationId xmlns:a16="http://schemas.microsoft.com/office/drawing/2014/main" id="{9374BE61-7DDE-4624-8668-B216C76956A5}"/>
              </a:ext>
            </a:extLst>
          </p:cNvPr>
          <p:cNvSpPr txBox="1"/>
          <p:nvPr/>
        </p:nvSpPr>
        <p:spPr>
          <a:xfrm>
            <a:off x="13491993" y="10798158"/>
            <a:ext cx="3158994" cy="1138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Get immediate pricing</a:t>
            </a:r>
            <a:endParaRPr lang="en-US" sz="2200" dirty="0">
              <a:solidFill>
                <a:srgbClr val="343434"/>
              </a:solidFill>
              <a:latin typeface="GT Walsheim Pro Light" pitchFamily="2" charset="77"/>
              <a:ea typeface="Open Sans" panose="020B0606030504020204" pitchFamily="34" charset="0"/>
              <a:cs typeface="GT Walsheim Pro Light" pitchFamily="2" charset="77"/>
            </a:endParaRPr>
          </a:p>
          <a:p>
            <a:pPr algn="l"/>
            <a:r>
              <a:rPr lang="en-US" sz="1800" dirty="0">
                <a:solidFill>
                  <a:srgbClr val="343434"/>
                </a:solidFill>
                <a:latin typeface="GT Walsheim Pro Light" pitchFamily="2" charset="77"/>
                <a:ea typeface="Open Sans" panose="020B0606030504020204" pitchFamily="34" charset="0"/>
                <a:cs typeface="GT Walsheim Pro Light" pitchFamily="2" charset="77"/>
              </a:rPr>
              <a:t>Just add to cart and you will know how much it all costs</a:t>
            </a:r>
          </a:p>
        </p:txBody>
      </p:sp>
      <p:sp>
        <p:nvSpPr>
          <p:cNvPr id="199" name="TextBox 198">
            <a:extLst>
              <a:ext uri="{FF2B5EF4-FFF2-40B4-BE49-F238E27FC236}">
                <a16:creationId xmlns:a16="http://schemas.microsoft.com/office/drawing/2014/main" id="{7DC10809-268B-4541-9BC6-78F943CEDF6C}"/>
              </a:ext>
            </a:extLst>
          </p:cNvPr>
          <p:cNvSpPr txBox="1"/>
          <p:nvPr/>
        </p:nvSpPr>
        <p:spPr>
          <a:xfrm>
            <a:off x="17613982" y="10838133"/>
            <a:ext cx="4521071" cy="1138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Have it delivered to your doorstep</a:t>
            </a:r>
            <a:endParaRPr lang="en-US" sz="2200" dirty="0">
              <a:solidFill>
                <a:srgbClr val="343434"/>
              </a:solidFill>
              <a:latin typeface="GT Walsheim Pro Light" pitchFamily="2" charset="77"/>
              <a:ea typeface="Open Sans" panose="020B0606030504020204" pitchFamily="34" charset="0"/>
              <a:cs typeface="GT Walsheim Pro Light" pitchFamily="2" charset="77"/>
            </a:endParaRPr>
          </a:p>
          <a:p>
            <a:pPr algn="l"/>
            <a:r>
              <a:rPr lang="en-US" sz="1800" dirty="0">
                <a:solidFill>
                  <a:srgbClr val="343434"/>
                </a:solidFill>
                <a:latin typeface="GT Walsheim Pro Light" pitchFamily="2" charset="77"/>
                <a:ea typeface="Open Sans" panose="020B0606030504020204" pitchFamily="34" charset="0"/>
                <a:cs typeface="GT Walsheim Pro Light" pitchFamily="2" charset="77"/>
              </a:rPr>
              <a:t>Simply click buy and your new interior will be on its way, ready to be assembled.</a:t>
            </a:r>
          </a:p>
        </p:txBody>
      </p:sp>
      <p:pic>
        <p:nvPicPr>
          <p:cNvPr id="14" name="Рисунок 13">
            <a:extLst>
              <a:ext uri="{FF2B5EF4-FFF2-40B4-BE49-F238E27FC236}">
                <a16:creationId xmlns:a16="http://schemas.microsoft.com/office/drawing/2014/main" id="{4B7FB2A7-B015-4AA2-83EE-53A2FAC8516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058288" y="4204328"/>
            <a:ext cx="501442" cy="501442"/>
          </a:xfrm>
          <a:prstGeom prst="rect">
            <a:avLst/>
          </a:prstGeom>
        </p:spPr>
      </p:pic>
      <p:pic>
        <p:nvPicPr>
          <p:cNvPr id="27" name="Рисунок 26">
            <a:extLst>
              <a:ext uri="{FF2B5EF4-FFF2-40B4-BE49-F238E27FC236}">
                <a16:creationId xmlns:a16="http://schemas.microsoft.com/office/drawing/2014/main" id="{93055468-9A5F-4012-B42D-A73D716A481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042680" y="10819745"/>
            <a:ext cx="432000" cy="432000"/>
          </a:xfrm>
          <a:prstGeom prst="rect">
            <a:avLst/>
          </a:prstGeom>
        </p:spPr>
      </p:pic>
      <p:pic>
        <p:nvPicPr>
          <p:cNvPr id="30" name="Рисунок 29">
            <a:extLst>
              <a:ext uri="{FF2B5EF4-FFF2-40B4-BE49-F238E27FC236}">
                <a16:creationId xmlns:a16="http://schemas.microsoft.com/office/drawing/2014/main" id="{05FD9A40-B703-4892-8FFB-AC26B356628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039025" y="10771732"/>
            <a:ext cx="504000" cy="504000"/>
          </a:xfrm>
          <a:prstGeom prst="rect">
            <a:avLst/>
          </a:prstGeom>
        </p:spPr>
      </p:pic>
      <p:grpSp>
        <p:nvGrpSpPr>
          <p:cNvPr id="235" name="Группа 234">
            <a:extLst>
              <a:ext uri="{FF2B5EF4-FFF2-40B4-BE49-F238E27FC236}">
                <a16:creationId xmlns:a16="http://schemas.microsoft.com/office/drawing/2014/main" id="{9A6E5123-A547-4AAB-BBC4-4B5319C0A34F}"/>
              </a:ext>
            </a:extLst>
          </p:cNvPr>
          <p:cNvGrpSpPr/>
          <p:nvPr/>
        </p:nvGrpSpPr>
        <p:grpSpPr>
          <a:xfrm>
            <a:off x="8572501" y="6817266"/>
            <a:ext cx="1689898" cy="1444575"/>
            <a:chOff x="8040840" y="6674282"/>
            <a:chExt cx="2539654" cy="866293"/>
          </a:xfrm>
        </p:grpSpPr>
        <p:cxnSp>
          <p:nvCxnSpPr>
            <p:cNvPr id="106" name="Прямая соединительная линия 36">
              <a:extLst>
                <a:ext uri="{FF2B5EF4-FFF2-40B4-BE49-F238E27FC236}">
                  <a16:creationId xmlns:a16="http://schemas.microsoft.com/office/drawing/2014/main" id="{A1C5D63B-8CFC-4DC2-AA18-9F351DF2F35B}"/>
                </a:ext>
              </a:extLst>
            </p:cNvPr>
            <p:cNvCxnSpPr>
              <a:cxnSpLocks/>
            </p:cNvCxnSpPr>
            <p:nvPr/>
          </p:nvCxnSpPr>
          <p:spPr>
            <a:xfrm flipV="1">
              <a:off x="10580494" y="6674282"/>
              <a:ext cx="0" cy="860574"/>
            </a:xfrm>
            <a:prstGeom prst="line">
              <a:avLst/>
            </a:prstGeom>
            <a:noFill/>
            <a:ln w="15875" cap="rnd">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103" name="Прямая соединительная линия 36">
              <a:extLst>
                <a:ext uri="{FF2B5EF4-FFF2-40B4-BE49-F238E27FC236}">
                  <a16:creationId xmlns:a16="http://schemas.microsoft.com/office/drawing/2014/main" id="{7D35AC71-5527-5FA3-3A09-513F74CFD89F}"/>
                </a:ext>
              </a:extLst>
            </p:cNvPr>
            <p:cNvCxnSpPr>
              <a:cxnSpLocks/>
            </p:cNvCxnSpPr>
            <p:nvPr/>
          </p:nvCxnSpPr>
          <p:spPr>
            <a:xfrm>
              <a:off x="8040840" y="6674282"/>
              <a:ext cx="2530323" cy="0"/>
            </a:xfrm>
            <a:prstGeom prst="line">
              <a:avLst/>
            </a:prstGeom>
            <a:noFill/>
            <a:ln w="15875" cap="rnd">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120" name="Прямая соединительная линия 36">
              <a:extLst>
                <a:ext uri="{FF2B5EF4-FFF2-40B4-BE49-F238E27FC236}">
                  <a16:creationId xmlns:a16="http://schemas.microsoft.com/office/drawing/2014/main" id="{4957EF66-C5AC-585A-F6A9-D00419C02D48}"/>
                </a:ext>
              </a:extLst>
            </p:cNvPr>
            <p:cNvCxnSpPr>
              <a:cxnSpLocks/>
            </p:cNvCxnSpPr>
            <p:nvPr/>
          </p:nvCxnSpPr>
          <p:spPr>
            <a:xfrm>
              <a:off x="9772650" y="7540575"/>
              <a:ext cx="807844" cy="0"/>
            </a:xfrm>
            <a:prstGeom prst="line">
              <a:avLst/>
            </a:prstGeom>
            <a:noFill/>
            <a:ln w="15875" cap="rnd">
              <a:solidFill>
                <a:srgbClr val="4F4F4F">
                  <a:alpha val="40000"/>
                </a:srgbClr>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grpSp>
      <p:grpSp>
        <p:nvGrpSpPr>
          <p:cNvPr id="203" name="Группа 202">
            <a:extLst>
              <a:ext uri="{FF2B5EF4-FFF2-40B4-BE49-F238E27FC236}">
                <a16:creationId xmlns:a16="http://schemas.microsoft.com/office/drawing/2014/main" id="{388E901D-F1E4-4F41-ABAD-51F26702A701}"/>
              </a:ext>
            </a:extLst>
          </p:cNvPr>
          <p:cNvGrpSpPr/>
          <p:nvPr/>
        </p:nvGrpSpPr>
        <p:grpSpPr>
          <a:xfrm>
            <a:off x="1596107" y="6534873"/>
            <a:ext cx="8259283" cy="576000"/>
            <a:chOff x="1596107" y="6459229"/>
            <a:chExt cx="8259283" cy="576000"/>
          </a:xfrm>
        </p:grpSpPr>
        <p:grpSp>
          <p:nvGrpSpPr>
            <p:cNvPr id="246" name="Группа 245">
              <a:extLst>
                <a:ext uri="{FF2B5EF4-FFF2-40B4-BE49-F238E27FC236}">
                  <a16:creationId xmlns:a16="http://schemas.microsoft.com/office/drawing/2014/main" id="{AF9B7A6F-1ACD-4025-814E-B68A9A60BA57}"/>
                </a:ext>
              </a:extLst>
            </p:cNvPr>
            <p:cNvGrpSpPr/>
            <p:nvPr/>
          </p:nvGrpSpPr>
          <p:grpSpPr>
            <a:xfrm>
              <a:off x="1596107" y="6557368"/>
              <a:ext cx="8259283" cy="430887"/>
              <a:chOff x="1282700" y="6490028"/>
              <a:chExt cx="8259283" cy="430887"/>
            </a:xfrm>
          </p:grpSpPr>
          <p:sp>
            <p:nvSpPr>
              <p:cNvPr id="77" name="TextBox 76">
                <a:extLst>
                  <a:ext uri="{FF2B5EF4-FFF2-40B4-BE49-F238E27FC236}">
                    <a16:creationId xmlns:a16="http://schemas.microsoft.com/office/drawing/2014/main" id="{1C24282D-73B2-E156-04CA-AB22F4DE395F}"/>
                  </a:ext>
                </a:extLst>
              </p:cNvPr>
              <p:cNvSpPr txBox="1"/>
              <p:nvPr/>
            </p:nvSpPr>
            <p:spPr>
              <a:xfrm>
                <a:off x="2994973" y="6490028"/>
                <a:ext cx="3015547"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Architects &amp; ID</a:t>
                </a:r>
              </a:p>
            </p:txBody>
          </p:sp>
          <p:sp>
            <p:nvSpPr>
              <p:cNvPr id="80" name="TextBox 79">
                <a:extLst>
                  <a:ext uri="{FF2B5EF4-FFF2-40B4-BE49-F238E27FC236}">
                    <a16:creationId xmlns:a16="http://schemas.microsoft.com/office/drawing/2014/main" id="{7DD8800D-8431-E771-5627-88DF03413D4A}"/>
                  </a:ext>
                </a:extLst>
              </p:cNvPr>
              <p:cNvSpPr txBox="1"/>
              <p:nvPr/>
            </p:nvSpPr>
            <p:spPr>
              <a:xfrm>
                <a:off x="7036415" y="6490028"/>
                <a:ext cx="250556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Tender</a:t>
                </a:r>
              </a:p>
            </p:txBody>
          </p:sp>
          <p:cxnSp>
            <p:nvCxnSpPr>
              <p:cNvPr id="108" name="Прямая соединительная линия 36">
                <a:extLst>
                  <a:ext uri="{FF2B5EF4-FFF2-40B4-BE49-F238E27FC236}">
                    <a16:creationId xmlns:a16="http://schemas.microsoft.com/office/drawing/2014/main" id="{CBCEB6E3-F6F5-9A6A-9FB6-3EC6A63A250D}"/>
                  </a:ext>
                </a:extLst>
              </p:cNvPr>
              <p:cNvCxnSpPr>
                <a:cxnSpLocks/>
              </p:cNvCxnSpPr>
              <p:nvPr/>
            </p:nvCxnSpPr>
            <p:spPr>
              <a:xfrm>
                <a:off x="1282700" y="6674282"/>
                <a:ext cx="672473" cy="0"/>
              </a:xfrm>
              <a:prstGeom prst="line">
                <a:avLst/>
              </a:prstGeom>
              <a:noFill/>
              <a:ln w="15875" cap="flat">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grpSp>
        <p:pic>
          <p:nvPicPr>
            <p:cNvPr id="32" name="Рисунок 31">
              <a:extLst>
                <a:ext uri="{FF2B5EF4-FFF2-40B4-BE49-F238E27FC236}">
                  <a16:creationId xmlns:a16="http://schemas.microsoft.com/office/drawing/2014/main" id="{86A1D983-108A-457C-8A88-A3545F7D53CC}"/>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85975" y="6459229"/>
              <a:ext cx="576000" cy="576000"/>
            </a:xfrm>
            <a:prstGeom prst="rect">
              <a:avLst/>
            </a:prstGeom>
          </p:spPr>
        </p:pic>
        <p:pic>
          <p:nvPicPr>
            <p:cNvPr id="34" name="Рисунок 33">
              <a:extLst>
                <a:ext uri="{FF2B5EF4-FFF2-40B4-BE49-F238E27FC236}">
                  <a16:creationId xmlns:a16="http://schemas.microsoft.com/office/drawing/2014/main" id="{B3C9C959-5FFD-46E0-9A01-5281890D12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577757" y="6459229"/>
              <a:ext cx="576000" cy="576000"/>
            </a:xfrm>
            <a:prstGeom prst="rect">
              <a:avLst/>
            </a:prstGeom>
          </p:spPr>
        </p:pic>
      </p:grpSp>
      <p:grpSp>
        <p:nvGrpSpPr>
          <p:cNvPr id="214" name="Группа 213">
            <a:extLst>
              <a:ext uri="{FF2B5EF4-FFF2-40B4-BE49-F238E27FC236}">
                <a16:creationId xmlns:a16="http://schemas.microsoft.com/office/drawing/2014/main" id="{18793D73-DBFF-4EAC-B04E-B4562988EFE3}"/>
              </a:ext>
            </a:extLst>
          </p:cNvPr>
          <p:cNvGrpSpPr/>
          <p:nvPr/>
        </p:nvGrpSpPr>
        <p:grpSpPr>
          <a:xfrm>
            <a:off x="6871063" y="9739169"/>
            <a:ext cx="3391335" cy="1476000"/>
            <a:chOff x="6496797" y="6674282"/>
            <a:chExt cx="4083697" cy="866293"/>
          </a:xfrm>
        </p:grpSpPr>
        <p:cxnSp>
          <p:nvCxnSpPr>
            <p:cNvPr id="215" name="Прямая соединительная линия 36">
              <a:extLst>
                <a:ext uri="{FF2B5EF4-FFF2-40B4-BE49-F238E27FC236}">
                  <a16:creationId xmlns:a16="http://schemas.microsoft.com/office/drawing/2014/main" id="{735CB673-AD12-45CF-9AB3-55AF3B0D7819}"/>
                </a:ext>
              </a:extLst>
            </p:cNvPr>
            <p:cNvCxnSpPr>
              <a:cxnSpLocks/>
            </p:cNvCxnSpPr>
            <p:nvPr/>
          </p:nvCxnSpPr>
          <p:spPr>
            <a:xfrm flipV="1">
              <a:off x="10580494" y="6674282"/>
              <a:ext cx="0" cy="860574"/>
            </a:xfrm>
            <a:prstGeom prst="line">
              <a:avLst/>
            </a:prstGeom>
            <a:noFill/>
            <a:ln w="15875" cap="rnd">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216" name="Прямая соединительная линия 36">
              <a:extLst>
                <a:ext uri="{FF2B5EF4-FFF2-40B4-BE49-F238E27FC236}">
                  <a16:creationId xmlns:a16="http://schemas.microsoft.com/office/drawing/2014/main" id="{B018519E-4D32-4DBC-AE5D-C25E2D7B766A}"/>
                </a:ext>
              </a:extLst>
            </p:cNvPr>
            <p:cNvCxnSpPr>
              <a:cxnSpLocks/>
            </p:cNvCxnSpPr>
            <p:nvPr/>
          </p:nvCxnSpPr>
          <p:spPr>
            <a:xfrm>
              <a:off x="8940800" y="6674282"/>
              <a:ext cx="1630363" cy="0"/>
            </a:xfrm>
            <a:prstGeom prst="line">
              <a:avLst/>
            </a:prstGeom>
            <a:noFill/>
            <a:ln w="15875" cap="rnd">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217" name="Прямая соединительная линия 36">
              <a:extLst>
                <a:ext uri="{FF2B5EF4-FFF2-40B4-BE49-F238E27FC236}">
                  <a16:creationId xmlns:a16="http://schemas.microsoft.com/office/drawing/2014/main" id="{E3576E6A-569A-466F-A25F-610F40B9B5D2}"/>
                </a:ext>
              </a:extLst>
            </p:cNvPr>
            <p:cNvCxnSpPr>
              <a:cxnSpLocks/>
            </p:cNvCxnSpPr>
            <p:nvPr/>
          </p:nvCxnSpPr>
          <p:spPr>
            <a:xfrm>
              <a:off x="6496797" y="7540575"/>
              <a:ext cx="4083697" cy="0"/>
            </a:xfrm>
            <a:prstGeom prst="line">
              <a:avLst/>
            </a:prstGeom>
            <a:noFill/>
            <a:ln w="15875" cap="rnd">
              <a:solidFill>
                <a:srgbClr val="4F4F4F">
                  <a:alpha val="40000"/>
                </a:srgbClr>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grpSp>
      <p:grpSp>
        <p:nvGrpSpPr>
          <p:cNvPr id="223" name="Группа 222">
            <a:extLst>
              <a:ext uri="{FF2B5EF4-FFF2-40B4-BE49-F238E27FC236}">
                <a16:creationId xmlns:a16="http://schemas.microsoft.com/office/drawing/2014/main" id="{3B529B78-C0CC-441C-92C9-C5104F2FC88E}"/>
              </a:ext>
            </a:extLst>
          </p:cNvPr>
          <p:cNvGrpSpPr/>
          <p:nvPr/>
        </p:nvGrpSpPr>
        <p:grpSpPr>
          <a:xfrm flipH="1">
            <a:off x="1596106" y="8282966"/>
            <a:ext cx="672473" cy="1490068"/>
            <a:chOff x="9908021" y="6674282"/>
            <a:chExt cx="672473" cy="866293"/>
          </a:xfrm>
        </p:grpSpPr>
        <p:cxnSp>
          <p:nvCxnSpPr>
            <p:cNvPr id="224" name="Прямая соединительная линия 36">
              <a:extLst>
                <a:ext uri="{FF2B5EF4-FFF2-40B4-BE49-F238E27FC236}">
                  <a16:creationId xmlns:a16="http://schemas.microsoft.com/office/drawing/2014/main" id="{29948C05-2916-4009-8A14-156F24891857}"/>
                </a:ext>
              </a:extLst>
            </p:cNvPr>
            <p:cNvCxnSpPr>
              <a:cxnSpLocks/>
            </p:cNvCxnSpPr>
            <p:nvPr/>
          </p:nvCxnSpPr>
          <p:spPr>
            <a:xfrm flipV="1">
              <a:off x="10580494" y="6674282"/>
              <a:ext cx="0" cy="860574"/>
            </a:xfrm>
            <a:prstGeom prst="line">
              <a:avLst/>
            </a:prstGeom>
            <a:noFill/>
            <a:ln w="15875" cap="rnd">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226" name="Прямая соединительная линия 36">
              <a:extLst>
                <a:ext uri="{FF2B5EF4-FFF2-40B4-BE49-F238E27FC236}">
                  <a16:creationId xmlns:a16="http://schemas.microsoft.com/office/drawing/2014/main" id="{83EC3956-CF99-4B68-A146-1B9F9118C4AD}"/>
                </a:ext>
              </a:extLst>
            </p:cNvPr>
            <p:cNvCxnSpPr>
              <a:cxnSpLocks/>
            </p:cNvCxnSpPr>
            <p:nvPr/>
          </p:nvCxnSpPr>
          <p:spPr>
            <a:xfrm>
              <a:off x="9908021" y="6674282"/>
              <a:ext cx="663141" cy="0"/>
            </a:xfrm>
            <a:prstGeom prst="line">
              <a:avLst/>
            </a:prstGeom>
            <a:noFill/>
            <a:ln w="15875" cap="rnd">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228" name="Прямая соединительная линия 36">
              <a:extLst>
                <a:ext uri="{FF2B5EF4-FFF2-40B4-BE49-F238E27FC236}">
                  <a16:creationId xmlns:a16="http://schemas.microsoft.com/office/drawing/2014/main" id="{CFAE94F4-5A63-4B11-AD19-03729989090D}"/>
                </a:ext>
              </a:extLst>
            </p:cNvPr>
            <p:cNvCxnSpPr>
              <a:cxnSpLocks/>
            </p:cNvCxnSpPr>
            <p:nvPr/>
          </p:nvCxnSpPr>
          <p:spPr>
            <a:xfrm>
              <a:off x="9908021" y="7540575"/>
              <a:ext cx="672473" cy="0"/>
            </a:xfrm>
            <a:prstGeom prst="line">
              <a:avLst/>
            </a:prstGeom>
            <a:noFill/>
            <a:ln w="15875" cap="rnd">
              <a:solidFill>
                <a:srgbClr val="4F4F4F">
                  <a:alpha val="40000"/>
                </a:srgbClr>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grpSp>
      <p:grpSp>
        <p:nvGrpSpPr>
          <p:cNvPr id="229" name="Группа 228">
            <a:extLst>
              <a:ext uri="{FF2B5EF4-FFF2-40B4-BE49-F238E27FC236}">
                <a16:creationId xmlns:a16="http://schemas.microsoft.com/office/drawing/2014/main" id="{DBDBD2E4-81A7-463E-BDC2-47D89DF4CE5F}"/>
              </a:ext>
            </a:extLst>
          </p:cNvPr>
          <p:cNvGrpSpPr/>
          <p:nvPr/>
        </p:nvGrpSpPr>
        <p:grpSpPr>
          <a:xfrm>
            <a:off x="2511172" y="7915075"/>
            <a:ext cx="7436389" cy="686257"/>
            <a:chOff x="2511172" y="7893905"/>
            <a:chExt cx="7436389" cy="686257"/>
          </a:xfrm>
        </p:grpSpPr>
        <p:grpSp>
          <p:nvGrpSpPr>
            <p:cNvPr id="245" name="Группа 244">
              <a:extLst>
                <a:ext uri="{FF2B5EF4-FFF2-40B4-BE49-F238E27FC236}">
                  <a16:creationId xmlns:a16="http://schemas.microsoft.com/office/drawing/2014/main" id="{A021825F-418A-4742-B514-4A7DB1AE9FE3}"/>
                </a:ext>
              </a:extLst>
            </p:cNvPr>
            <p:cNvGrpSpPr/>
            <p:nvPr/>
          </p:nvGrpSpPr>
          <p:grpSpPr>
            <a:xfrm>
              <a:off x="3303306" y="8057137"/>
              <a:ext cx="6644255" cy="431042"/>
              <a:chOff x="2994155" y="7347258"/>
              <a:chExt cx="6644255" cy="431042"/>
            </a:xfrm>
          </p:grpSpPr>
          <p:sp>
            <p:nvSpPr>
              <p:cNvPr id="88" name="TextBox 87">
                <a:extLst>
                  <a:ext uri="{FF2B5EF4-FFF2-40B4-BE49-F238E27FC236}">
                    <a16:creationId xmlns:a16="http://schemas.microsoft.com/office/drawing/2014/main" id="{AAEFBCD6-FE72-2DAB-C9E6-8DF6C3B42B6B}"/>
                  </a:ext>
                </a:extLst>
              </p:cNvPr>
              <p:cNvSpPr txBox="1"/>
              <p:nvPr/>
            </p:nvSpPr>
            <p:spPr>
              <a:xfrm>
                <a:off x="7039751" y="7347258"/>
                <a:ext cx="259865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Shortlist builder</a:t>
                </a:r>
              </a:p>
            </p:txBody>
          </p:sp>
          <p:sp>
            <p:nvSpPr>
              <p:cNvPr id="111" name="TextBox 110">
                <a:extLst>
                  <a:ext uri="{FF2B5EF4-FFF2-40B4-BE49-F238E27FC236}">
                    <a16:creationId xmlns:a16="http://schemas.microsoft.com/office/drawing/2014/main" id="{B4C1CEF9-F168-787E-9E80-CBE8167B8B4C}"/>
                  </a:ext>
                </a:extLst>
              </p:cNvPr>
              <p:cNvSpPr txBox="1"/>
              <p:nvPr/>
            </p:nvSpPr>
            <p:spPr>
              <a:xfrm>
                <a:off x="2994155" y="7347413"/>
                <a:ext cx="301555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Re-negotiate</a:t>
                </a:r>
              </a:p>
            </p:txBody>
          </p:sp>
        </p:grpSp>
        <p:pic>
          <p:nvPicPr>
            <p:cNvPr id="36" name="Рисунок 35">
              <a:extLst>
                <a:ext uri="{FF2B5EF4-FFF2-40B4-BE49-F238E27FC236}">
                  <a16:creationId xmlns:a16="http://schemas.microsoft.com/office/drawing/2014/main" id="{54B5956B-12C6-4099-A46D-3D1AA403C6B4}"/>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511172" y="7968162"/>
              <a:ext cx="612000" cy="612000"/>
            </a:xfrm>
            <a:prstGeom prst="rect">
              <a:avLst/>
            </a:prstGeom>
          </p:spPr>
        </p:pic>
        <p:pic>
          <p:nvPicPr>
            <p:cNvPr id="89" name="Рисунок 88">
              <a:extLst>
                <a:ext uri="{FF2B5EF4-FFF2-40B4-BE49-F238E27FC236}">
                  <a16:creationId xmlns:a16="http://schemas.microsoft.com/office/drawing/2014/main" id="{975616C8-294D-4D29-88F9-D2939DE5ED0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583063" y="7893905"/>
              <a:ext cx="576000" cy="576000"/>
            </a:xfrm>
            <a:prstGeom prst="rect">
              <a:avLst/>
            </a:prstGeom>
          </p:spPr>
        </p:pic>
      </p:grpSp>
      <p:grpSp>
        <p:nvGrpSpPr>
          <p:cNvPr id="230" name="Группа 229">
            <a:extLst>
              <a:ext uri="{FF2B5EF4-FFF2-40B4-BE49-F238E27FC236}">
                <a16:creationId xmlns:a16="http://schemas.microsoft.com/office/drawing/2014/main" id="{3FC62720-53E3-417C-A7E5-72FB7433705C}"/>
              </a:ext>
            </a:extLst>
          </p:cNvPr>
          <p:cNvGrpSpPr/>
          <p:nvPr/>
        </p:nvGrpSpPr>
        <p:grpSpPr>
          <a:xfrm>
            <a:off x="2537530" y="9405534"/>
            <a:ext cx="7362252" cy="659273"/>
            <a:chOff x="2537530" y="9407323"/>
            <a:chExt cx="7362252" cy="659273"/>
          </a:xfrm>
        </p:grpSpPr>
        <p:grpSp>
          <p:nvGrpSpPr>
            <p:cNvPr id="244" name="Группа 243">
              <a:extLst>
                <a:ext uri="{FF2B5EF4-FFF2-40B4-BE49-F238E27FC236}">
                  <a16:creationId xmlns:a16="http://schemas.microsoft.com/office/drawing/2014/main" id="{69360C38-237C-415E-81E5-74060355AB7C}"/>
                </a:ext>
              </a:extLst>
            </p:cNvPr>
            <p:cNvGrpSpPr/>
            <p:nvPr/>
          </p:nvGrpSpPr>
          <p:grpSpPr>
            <a:xfrm>
              <a:off x="3303306" y="9548617"/>
              <a:ext cx="6596476" cy="434706"/>
              <a:chOff x="2994155" y="8850974"/>
              <a:chExt cx="6596476" cy="434706"/>
            </a:xfrm>
          </p:grpSpPr>
          <p:sp>
            <p:nvSpPr>
              <p:cNvPr id="94" name="TextBox 93">
                <a:extLst>
                  <a:ext uri="{FF2B5EF4-FFF2-40B4-BE49-F238E27FC236}">
                    <a16:creationId xmlns:a16="http://schemas.microsoft.com/office/drawing/2014/main" id="{D2DF2515-673C-1E2A-22B4-E018FF77C3BE}"/>
                  </a:ext>
                </a:extLst>
              </p:cNvPr>
              <p:cNvSpPr txBox="1"/>
              <p:nvPr/>
            </p:nvSpPr>
            <p:spPr>
              <a:xfrm>
                <a:off x="7040853" y="8854793"/>
                <a:ext cx="254977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Approval</a:t>
                </a:r>
              </a:p>
            </p:txBody>
          </p:sp>
          <p:sp>
            <p:nvSpPr>
              <p:cNvPr id="128" name="TextBox 127">
                <a:extLst>
                  <a:ext uri="{FF2B5EF4-FFF2-40B4-BE49-F238E27FC236}">
                    <a16:creationId xmlns:a16="http://schemas.microsoft.com/office/drawing/2014/main" id="{7EFDCD2B-71B1-4003-F315-BAB3C7D2DBDA}"/>
                  </a:ext>
                </a:extLst>
              </p:cNvPr>
              <p:cNvSpPr txBox="1"/>
              <p:nvPr/>
            </p:nvSpPr>
            <p:spPr>
              <a:xfrm>
                <a:off x="2994155" y="8850974"/>
                <a:ext cx="30406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Re-design</a:t>
                </a:r>
              </a:p>
            </p:txBody>
          </p:sp>
        </p:grpSp>
        <p:pic>
          <p:nvPicPr>
            <p:cNvPr id="105" name="Рисунок 104">
              <a:extLst>
                <a:ext uri="{FF2B5EF4-FFF2-40B4-BE49-F238E27FC236}">
                  <a16:creationId xmlns:a16="http://schemas.microsoft.com/office/drawing/2014/main" id="{C5FAE820-2EE5-4EE7-9F25-0C5CA9ECFA3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37530" y="9407323"/>
              <a:ext cx="576000" cy="576000"/>
            </a:xfrm>
            <a:prstGeom prst="rect">
              <a:avLst/>
            </a:prstGeom>
          </p:spPr>
        </p:pic>
        <p:pic>
          <p:nvPicPr>
            <p:cNvPr id="113" name="Рисунок 112">
              <a:extLst>
                <a:ext uri="{FF2B5EF4-FFF2-40B4-BE49-F238E27FC236}">
                  <a16:creationId xmlns:a16="http://schemas.microsoft.com/office/drawing/2014/main" id="{671ADE22-E399-4233-AF80-201E9E20BB11}"/>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586893" y="9490596"/>
              <a:ext cx="576000" cy="576000"/>
            </a:xfrm>
            <a:prstGeom prst="rect">
              <a:avLst/>
            </a:prstGeom>
          </p:spPr>
        </p:pic>
      </p:grpSp>
      <p:grpSp>
        <p:nvGrpSpPr>
          <p:cNvPr id="132" name="Группа 131">
            <a:extLst>
              <a:ext uri="{FF2B5EF4-FFF2-40B4-BE49-F238E27FC236}">
                <a16:creationId xmlns:a16="http://schemas.microsoft.com/office/drawing/2014/main" id="{84500FE3-BF14-4C19-A11B-0C344466DFFD}"/>
              </a:ext>
            </a:extLst>
          </p:cNvPr>
          <p:cNvGrpSpPr/>
          <p:nvPr/>
        </p:nvGrpSpPr>
        <p:grpSpPr>
          <a:xfrm>
            <a:off x="5137598" y="10661031"/>
            <a:ext cx="1678746" cy="1107996"/>
            <a:chOff x="4977211" y="10620936"/>
            <a:chExt cx="1678746" cy="1107996"/>
          </a:xfrm>
        </p:grpSpPr>
        <p:sp>
          <p:nvSpPr>
            <p:cNvPr id="116" name="TextBox 115">
              <a:extLst>
                <a:ext uri="{FF2B5EF4-FFF2-40B4-BE49-F238E27FC236}">
                  <a16:creationId xmlns:a16="http://schemas.microsoft.com/office/drawing/2014/main" id="{DFCAE760-A0F0-1EF5-8C78-DEEEC918D735}"/>
                </a:ext>
              </a:extLst>
            </p:cNvPr>
            <p:cNvSpPr txBox="1"/>
            <p:nvPr/>
          </p:nvSpPr>
          <p:spPr>
            <a:xfrm>
              <a:off x="5775823" y="10620936"/>
              <a:ext cx="880134"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Start to Build</a:t>
              </a:r>
            </a:p>
          </p:txBody>
        </p:sp>
        <p:pic>
          <p:nvPicPr>
            <p:cNvPr id="125" name="Рисунок 124">
              <a:extLst>
                <a:ext uri="{FF2B5EF4-FFF2-40B4-BE49-F238E27FC236}">
                  <a16:creationId xmlns:a16="http://schemas.microsoft.com/office/drawing/2014/main" id="{80EA74F9-FD07-47EE-815B-6780DBFC8E03}"/>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977211" y="10828914"/>
              <a:ext cx="576000" cy="576000"/>
            </a:xfrm>
            <a:prstGeom prst="rect">
              <a:avLst/>
            </a:prstGeom>
          </p:spPr>
        </p:pic>
      </p:grpSp>
      <p:cxnSp>
        <p:nvCxnSpPr>
          <p:cNvPr id="243" name="Прямая соединительная линия 36">
            <a:extLst>
              <a:ext uri="{FF2B5EF4-FFF2-40B4-BE49-F238E27FC236}">
                <a16:creationId xmlns:a16="http://schemas.microsoft.com/office/drawing/2014/main" id="{45B14578-6815-403D-855C-EDB32D3E222E}"/>
              </a:ext>
            </a:extLst>
          </p:cNvPr>
          <p:cNvCxnSpPr>
            <a:cxnSpLocks/>
          </p:cNvCxnSpPr>
          <p:nvPr/>
        </p:nvCxnSpPr>
        <p:spPr>
          <a:xfrm>
            <a:off x="5480644" y="6822873"/>
            <a:ext cx="838214" cy="0"/>
          </a:xfrm>
          <a:prstGeom prst="line">
            <a:avLst/>
          </a:prstGeom>
          <a:noFill/>
          <a:ln w="15875" cap="flat">
            <a:solidFill>
              <a:srgbClr val="4F4F4F">
                <a:alpha val="40000"/>
              </a:srgbClr>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cxnSp>
        <p:nvCxnSpPr>
          <p:cNvPr id="247" name="Прямая соединительная линия 36">
            <a:extLst>
              <a:ext uri="{FF2B5EF4-FFF2-40B4-BE49-F238E27FC236}">
                <a16:creationId xmlns:a16="http://schemas.microsoft.com/office/drawing/2014/main" id="{7E826E0E-C427-46AD-B6AB-F2F2CDCF8AE1}"/>
              </a:ext>
            </a:extLst>
          </p:cNvPr>
          <p:cNvCxnSpPr>
            <a:cxnSpLocks/>
          </p:cNvCxnSpPr>
          <p:nvPr/>
        </p:nvCxnSpPr>
        <p:spPr>
          <a:xfrm flipH="1">
            <a:off x="5336870" y="8258203"/>
            <a:ext cx="987057" cy="0"/>
          </a:xfrm>
          <a:prstGeom prst="line">
            <a:avLst/>
          </a:prstGeom>
          <a:noFill/>
          <a:ln w="15875" cap="flat">
            <a:solidFill>
              <a:srgbClr val="4F4F4F">
                <a:alpha val="40000"/>
              </a:srgbClr>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cxnSp>
        <p:nvCxnSpPr>
          <p:cNvPr id="248" name="Прямая соединительная линия 36">
            <a:extLst>
              <a:ext uri="{FF2B5EF4-FFF2-40B4-BE49-F238E27FC236}">
                <a16:creationId xmlns:a16="http://schemas.microsoft.com/office/drawing/2014/main" id="{A5852E2D-27B1-4250-AA6A-8C6F35CA9790}"/>
              </a:ext>
            </a:extLst>
          </p:cNvPr>
          <p:cNvCxnSpPr>
            <a:cxnSpLocks/>
          </p:cNvCxnSpPr>
          <p:nvPr/>
        </p:nvCxnSpPr>
        <p:spPr>
          <a:xfrm>
            <a:off x="4949003" y="9735170"/>
            <a:ext cx="1394905" cy="0"/>
          </a:xfrm>
          <a:prstGeom prst="line">
            <a:avLst/>
          </a:prstGeom>
          <a:noFill/>
          <a:ln w="15875" cap="flat">
            <a:solidFill>
              <a:srgbClr val="4F4F4F">
                <a:alpha val="40000"/>
              </a:srgbClr>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sp>
        <p:nvSpPr>
          <p:cNvPr id="18" name="Прямоугольник 84">
            <a:extLst>
              <a:ext uri="{FF2B5EF4-FFF2-40B4-BE49-F238E27FC236}">
                <a16:creationId xmlns:a16="http://schemas.microsoft.com/office/drawing/2014/main" id="{223CD432-378B-BD37-C59D-3D7A38FD33D4}"/>
              </a:ext>
            </a:extLst>
          </p:cNvPr>
          <p:cNvSpPr/>
          <p:nvPr/>
        </p:nvSpPr>
        <p:spPr>
          <a:xfrm>
            <a:off x="18341563" y="3934658"/>
            <a:ext cx="4070202" cy="5966309"/>
          </a:xfrm>
          <a:prstGeom prst="rect">
            <a:avLst/>
          </a:prstGeom>
          <a:solidFill>
            <a:schemeClr val="bg1"/>
          </a:solidFill>
          <a:ln w="12700" cap="flat">
            <a:solidFill>
              <a:srgbClr val="343434">
                <a:alpha val="50196"/>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7" name="Полилиния: фигура 68">
            <a:extLst>
              <a:ext uri="{FF2B5EF4-FFF2-40B4-BE49-F238E27FC236}">
                <a16:creationId xmlns:a16="http://schemas.microsoft.com/office/drawing/2014/main" id="{671A28E0-45FA-1991-A83A-BDDF54F8356A}"/>
              </a:ext>
            </a:extLst>
          </p:cNvPr>
          <p:cNvSpPr/>
          <p:nvPr/>
        </p:nvSpPr>
        <p:spPr>
          <a:xfrm>
            <a:off x="19418629" y="5853256"/>
            <a:ext cx="2274438" cy="1079700"/>
          </a:xfrm>
          <a:custGeom>
            <a:avLst/>
            <a:gdLst>
              <a:gd name="connsiteX0" fmla="*/ 5263571 w 5263571"/>
              <a:gd name="connsiteY0" fmla="*/ 0 h 1431207"/>
              <a:gd name="connsiteX1" fmla="*/ 5263571 w 5263571"/>
              <a:gd name="connsiteY1" fmla="*/ 714901 h 1431207"/>
              <a:gd name="connsiteX2" fmla="*/ 3864181 w 5263571"/>
              <a:gd name="connsiteY2" fmla="*/ 1402238 h 1431207"/>
              <a:gd name="connsiteX3" fmla="*/ 1429095 w 5263571"/>
              <a:gd name="connsiteY3" fmla="*/ 1431207 h 1431207"/>
              <a:gd name="connsiteX4" fmla="*/ 0 w 5263571"/>
              <a:gd name="connsiteY4" fmla="*/ 940268 h 1431207"/>
              <a:gd name="connsiteX5" fmla="*/ 0 w 5263571"/>
              <a:gd name="connsiteY5" fmla="*/ 33265 h 143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3571" h="1431207">
                <a:moveTo>
                  <a:pt x="5263571" y="0"/>
                </a:moveTo>
                <a:lnTo>
                  <a:pt x="5263571" y="714901"/>
                </a:lnTo>
                <a:lnTo>
                  <a:pt x="3864181" y="1402238"/>
                </a:lnTo>
                <a:lnTo>
                  <a:pt x="1429095" y="1431207"/>
                </a:lnTo>
                <a:lnTo>
                  <a:pt x="0" y="940268"/>
                </a:lnTo>
                <a:lnTo>
                  <a:pt x="0" y="33265"/>
                </a:lnTo>
                <a:close/>
              </a:path>
            </a:pathLst>
          </a:custGeom>
          <a:solidFill>
            <a:srgbClr val="F7F5F0">
              <a:alpha val="6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1" name="Рисунок 79">
            <a:extLst>
              <a:ext uri="{FF2B5EF4-FFF2-40B4-BE49-F238E27FC236}">
                <a16:creationId xmlns:a16="http://schemas.microsoft.com/office/drawing/2014/main" id="{E1F65485-29F6-C453-0997-8A2BBAF85B9C}"/>
              </a:ext>
            </a:extLst>
          </p:cNvPr>
          <p:cNvPicPr>
            <a:picLocks noChangeAspect="1"/>
          </p:cNvPicPr>
          <p:nvPr/>
        </p:nvPicPr>
        <p:blipFill rotWithShape="1">
          <a:blip r:embed="rId32" cstate="print">
            <a:alphaModFix/>
            <a:extLst>
              <a:ext uri="{28A0092B-C50C-407E-A947-70E740481C1C}">
                <a14:useLocalDpi xmlns:a14="http://schemas.microsoft.com/office/drawing/2010/main" val="0"/>
              </a:ext>
            </a:extLst>
          </a:blip>
          <a:srcRect l="6173" r="24853" b="12463"/>
          <a:stretch/>
        </p:blipFill>
        <p:spPr>
          <a:xfrm>
            <a:off x="18599612" y="4273727"/>
            <a:ext cx="3482959" cy="2751785"/>
          </a:xfrm>
          <a:prstGeom prst="rect">
            <a:avLst/>
          </a:prstGeom>
        </p:spPr>
      </p:pic>
      <p:pic>
        <p:nvPicPr>
          <p:cNvPr id="12" name="Рисунок 56">
            <a:extLst>
              <a:ext uri="{FF2B5EF4-FFF2-40B4-BE49-F238E27FC236}">
                <a16:creationId xmlns:a16="http://schemas.microsoft.com/office/drawing/2014/main" id="{23CE4196-D9F9-453E-2306-8947950B0178}"/>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20037" t="10351" r="19297" b="52473"/>
          <a:stretch/>
        </p:blipFill>
        <p:spPr>
          <a:xfrm>
            <a:off x="18599612" y="6848049"/>
            <a:ext cx="3472701" cy="1531397"/>
          </a:xfrm>
          <a:prstGeom prst="rect">
            <a:avLst/>
          </a:prstGeom>
        </p:spPr>
      </p:pic>
      <p:sp>
        <p:nvSpPr>
          <p:cNvPr id="19" name="TextBox 18">
            <a:extLst>
              <a:ext uri="{FF2B5EF4-FFF2-40B4-BE49-F238E27FC236}">
                <a16:creationId xmlns:a16="http://schemas.microsoft.com/office/drawing/2014/main" id="{20C2986D-BB6E-FDE2-DA04-AB3B6D31C2CA}"/>
              </a:ext>
            </a:extLst>
          </p:cNvPr>
          <p:cNvSpPr txBox="1"/>
          <p:nvPr/>
        </p:nvSpPr>
        <p:spPr>
          <a:xfrm>
            <a:off x="12918880" y="8536467"/>
            <a:ext cx="3549250"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900" dirty="0">
                <a:solidFill>
                  <a:srgbClr val="343434"/>
                </a:solidFill>
                <a:latin typeface="GT Walsheim Pro Light" pitchFamily="2" charset="77"/>
                <a:ea typeface="Open Sans" panose="020B0606030504020204" pitchFamily="34" charset="0"/>
                <a:cs typeface="GT Walsheim Pro Light" pitchFamily="2" charset="77"/>
              </a:rPr>
              <a:t>Upload your floor plan and the parametric app will show you different layout options.</a:t>
            </a:r>
          </a:p>
        </p:txBody>
      </p:sp>
      <p:sp>
        <p:nvSpPr>
          <p:cNvPr id="20" name="TextBox 19">
            <a:extLst>
              <a:ext uri="{FF2B5EF4-FFF2-40B4-BE49-F238E27FC236}">
                <a16:creationId xmlns:a16="http://schemas.microsoft.com/office/drawing/2014/main" id="{19B6230B-365C-1760-5FC4-75EF24076597}"/>
              </a:ext>
            </a:extLst>
          </p:cNvPr>
          <p:cNvSpPr txBox="1"/>
          <p:nvPr/>
        </p:nvSpPr>
        <p:spPr>
          <a:xfrm>
            <a:off x="18541072" y="8531758"/>
            <a:ext cx="3698580"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900" dirty="0">
                <a:solidFill>
                  <a:srgbClr val="343434"/>
                </a:solidFill>
                <a:latin typeface="GT Walsheim Pro Light" pitchFamily="2" charset="77"/>
                <a:ea typeface="Open Sans" panose="020B0606030504020204" pitchFamily="34" charset="0"/>
                <a:cs typeface="GT Walsheim Pro Light" pitchFamily="2" charset="77"/>
              </a:rPr>
              <a:t>Visualize your layout with AR/VR with an immersive tactile experience in the showroom.</a:t>
            </a:r>
          </a:p>
        </p:txBody>
      </p:sp>
      <p:sp>
        <p:nvSpPr>
          <p:cNvPr id="29" name="TextBox 28">
            <a:extLst>
              <a:ext uri="{FF2B5EF4-FFF2-40B4-BE49-F238E27FC236}">
                <a16:creationId xmlns:a16="http://schemas.microsoft.com/office/drawing/2014/main" id="{B7E5D1E1-923C-F095-B6F4-4EE2C429E944}"/>
              </a:ext>
            </a:extLst>
          </p:cNvPr>
          <p:cNvSpPr txBox="1"/>
          <p:nvPr/>
        </p:nvSpPr>
        <p:spPr>
          <a:xfrm>
            <a:off x="19212507" y="4304515"/>
            <a:ext cx="439560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Visualize in real-time</a:t>
            </a:r>
            <a:endParaRPr lang="en-US" sz="2200" dirty="0">
              <a:solidFill>
                <a:srgbClr val="343434"/>
              </a:solidFill>
              <a:latin typeface="GT Walsheim Pro Light" pitchFamily="2" charset="77"/>
              <a:ea typeface="Open Sans" panose="020B0606030504020204" pitchFamily="34" charset="0"/>
              <a:cs typeface="GT Walsheim Pro Light" pitchFamily="2" charset="77"/>
            </a:endParaRPr>
          </a:p>
        </p:txBody>
      </p:sp>
      <p:pic>
        <p:nvPicPr>
          <p:cNvPr id="31" name="Рисунок 15">
            <a:extLst>
              <a:ext uri="{FF2B5EF4-FFF2-40B4-BE49-F238E27FC236}">
                <a16:creationId xmlns:a16="http://schemas.microsoft.com/office/drawing/2014/main" id="{78DD9C43-B144-8BD2-FC1D-CECE63AB3E92}"/>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698968" y="4229690"/>
            <a:ext cx="504000" cy="504000"/>
          </a:xfrm>
          <a:prstGeom prst="rect">
            <a:avLst/>
          </a:prstGeom>
        </p:spPr>
      </p:pic>
      <p:cxnSp>
        <p:nvCxnSpPr>
          <p:cNvPr id="38" name="Прямая соединительная линия 36">
            <a:extLst>
              <a:ext uri="{FF2B5EF4-FFF2-40B4-BE49-F238E27FC236}">
                <a16:creationId xmlns:a16="http://schemas.microsoft.com/office/drawing/2014/main" id="{FB6C0452-6AC7-225F-7B63-8B9E6F827B3E}"/>
              </a:ext>
            </a:extLst>
          </p:cNvPr>
          <p:cNvCxnSpPr>
            <a:cxnSpLocks/>
          </p:cNvCxnSpPr>
          <p:nvPr/>
        </p:nvCxnSpPr>
        <p:spPr>
          <a:xfrm>
            <a:off x="17540031" y="6987645"/>
            <a:ext cx="26286" cy="3422227"/>
          </a:xfrm>
          <a:prstGeom prst="line">
            <a:avLst/>
          </a:prstGeom>
          <a:noFill/>
          <a:ln w="15875" cap="flat">
            <a:solidFill>
              <a:srgbClr val="4F4F4F">
                <a:alpha val="40000"/>
              </a:srgbClr>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pic>
        <p:nvPicPr>
          <p:cNvPr id="3" name="Picture 2" descr="A picture containing text, indoor&#10;&#10;Description automatically generated">
            <a:extLst>
              <a:ext uri="{FF2B5EF4-FFF2-40B4-BE49-F238E27FC236}">
                <a16:creationId xmlns:a16="http://schemas.microsoft.com/office/drawing/2014/main" id="{7A8F2325-B6E9-4A87-844A-4567D737AB36}"/>
              </a:ext>
            </a:extLst>
          </p:cNvPr>
          <p:cNvPicPr>
            <a:picLocks noChangeAspect="1"/>
          </p:cNvPicPr>
          <p:nvPr/>
        </p:nvPicPr>
        <p:blipFill rotWithShape="1">
          <a:blip r:embed="rId36">
            <a:extLst>
              <a:ext uri="{28A0092B-C50C-407E-A947-70E740481C1C}">
                <a14:useLocalDpi xmlns:a14="http://schemas.microsoft.com/office/drawing/2010/main" val="0"/>
              </a:ext>
            </a:extLst>
          </a:blip>
          <a:srcRect l="7394" t="12110" r="7035" b="11902"/>
          <a:stretch/>
        </p:blipFill>
        <p:spPr>
          <a:xfrm rot="5400000">
            <a:off x="13004785" y="5352471"/>
            <a:ext cx="3425494" cy="2433528"/>
          </a:xfrm>
          <a:prstGeom prst="rect">
            <a:avLst/>
          </a:prstGeom>
        </p:spPr>
      </p:pic>
      <p:pic>
        <p:nvPicPr>
          <p:cNvPr id="6" name="Picture 8">
            <a:extLst>
              <a:ext uri="{FF2B5EF4-FFF2-40B4-BE49-F238E27FC236}">
                <a16:creationId xmlns:a16="http://schemas.microsoft.com/office/drawing/2014/main" id="{88D1AD8D-7B19-B1E3-D29E-F1A38B277E74}"/>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3596692" y="5962434"/>
            <a:ext cx="2234749" cy="2202929"/>
          </a:xfrm>
          <a:prstGeom prst="rect">
            <a:avLst/>
          </a:prstGeom>
        </p:spPr>
      </p:pic>
      <p:pic>
        <p:nvPicPr>
          <p:cNvPr id="7" name="Picture 6">
            <a:extLst>
              <a:ext uri="{FF2B5EF4-FFF2-40B4-BE49-F238E27FC236}">
                <a16:creationId xmlns:a16="http://schemas.microsoft.com/office/drawing/2014/main" id="{EB953A86-7654-5C74-E6C5-910B7B396A6F}"/>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3591356" y="4985907"/>
            <a:ext cx="2249782" cy="224194"/>
          </a:xfrm>
          <a:prstGeom prst="rect">
            <a:avLst/>
          </a:prstGeom>
        </p:spPr>
      </p:pic>
      <p:pic>
        <p:nvPicPr>
          <p:cNvPr id="22" name="Picture 21" descr="A living room with a large window&#10;&#10;Description automatically generated with low confidence">
            <a:extLst>
              <a:ext uri="{FF2B5EF4-FFF2-40B4-BE49-F238E27FC236}">
                <a16:creationId xmlns:a16="http://schemas.microsoft.com/office/drawing/2014/main" id="{451AE527-E63F-AA3A-34EE-0250E0ACDCA2}"/>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t="32121" b="2073"/>
          <a:stretch/>
        </p:blipFill>
        <p:spPr>
          <a:xfrm>
            <a:off x="13586414" y="5170322"/>
            <a:ext cx="2249781" cy="819203"/>
          </a:xfrm>
          <a:prstGeom prst="rect">
            <a:avLst/>
          </a:prstGeom>
        </p:spPr>
      </p:pic>
      <p:sp>
        <p:nvSpPr>
          <p:cNvPr id="2" name="TextBox 1">
            <a:extLst>
              <a:ext uri="{FF2B5EF4-FFF2-40B4-BE49-F238E27FC236}">
                <a16:creationId xmlns:a16="http://schemas.microsoft.com/office/drawing/2014/main" id="{1EF6C210-8800-C5BA-2EDD-665880CDC450}"/>
              </a:ext>
            </a:extLst>
          </p:cNvPr>
          <p:cNvSpPr txBox="1"/>
          <p:nvPr/>
        </p:nvSpPr>
        <p:spPr>
          <a:xfrm>
            <a:off x="5123407" y="4461951"/>
            <a:ext cx="10455493" cy="489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b="1" spc="50" dirty="0">
                <a:solidFill>
                  <a:srgbClr val="343434"/>
                </a:solidFill>
                <a:latin typeface="GT Walsheim Bold" panose="02000503030000020003" pitchFamily="2" charset="77"/>
                <a:ea typeface="Noto Serif" panose="02020600060500020200" pitchFamily="18" charset="0"/>
                <a:cs typeface="Noto Serif" panose="02020600060500020200" pitchFamily="18" charset="0"/>
              </a:rPr>
              <a:t>$30k-$90k+</a:t>
            </a:r>
          </a:p>
        </p:txBody>
      </p:sp>
      <p:pic>
        <p:nvPicPr>
          <p:cNvPr id="13" name="Graphic 12">
            <a:extLst>
              <a:ext uri="{FF2B5EF4-FFF2-40B4-BE49-F238E27FC236}">
                <a16:creationId xmlns:a16="http://schemas.microsoft.com/office/drawing/2014/main" id="{BA3AE25B-906C-4C50-BBD2-B8FDBCD45E6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55814" y="6410759"/>
            <a:ext cx="349969" cy="349969"/>
          </a:xfrm>
          <a:prstGeom prst="rect">
            <a:avLst/>
          </a:prstGeom>
        </p:spPr>
      </p:pic>
      <p:sp>
        <p:nvSpPr>
          <p:cNvPr id="15" name="TextBox 14">
            <a:extLst>
              <a:ext uri="{FF2B5EF4-FFF2-40B4-BE49-F238E27FC236}">
                <a16:creationId xmlns:a16="http://schemas.microsoft.com/office/drawing/2014/main" id="{D7017B41-2A99-663F-AC5F-7A07A3DBC8AA}"/>
              </a:ext>
            </a:extLst>
          </p:cNvPr>
          <p:cNvSpPr txBox="1"/>
          <p:nvPr/>
        </p:nvSpPr>
        <p:spPr>
          <a:xfrm>
            <a:off x="17424775" y="6365333"/>
            <a:ext cx="10455493" cy="489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b="1" spc="50" dirty="0">
                <a:solidFill>
                  <a:srgbClr val="343434"/>
                </a:solidFill>
                <a:latin typeface="GT Walsheim Bold" panose="02000503030000020003" pitchFamily="2" charset="77"/>
                <a:ea typeface="Noto Serif" panose="02020600060500020200" pitchFamily="18" charset="0"/>
                <a:cs typeface="Noto Serif" panose="02020600060500020200" pitchFamily="18" charset="0"/>
              </a:rPr>
              <a:t>$0</a:t>
            </a:r>
          </a:p>
        </p:txBody>
      </p:sp>
      <p:cxnSp>
        <p:nvCxnSpPr>
          <p:cNvPr id="4" name="Прямая соединительная линия 189">
            <a:extLst>
              <a:ext uri="{FF2B5EF4-FFF2-40B4-BE49-F238E27FC236}">
                <a16:creationId xmlns:a16="http://schemas.microsoft.com/office/drawing/2014/main" id="{76EF2DF7-D38D-9C6E-A596-4DA0CAAACD20}"/>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338305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Прямоугольник 54">
            <a:extLst>
              <a:ext uri="{FF2B5EF4-FFF2-40B4-BE49-F238E27FC236}">
                <a16:creationId xmlns:a16="http://schemas.microsoft.com/office/drawing/2014/main" id="{29BEF154-24F3-AF9A-0F30-59540019C4C8}"/>
              </a:ext>
            </a:extLst>
          </p:cNvPr>
          <p:cNvSpPr/>
          <p:nvPr/>
        </p:nvSpPr>
        <p:spPr>
          <a:xfrm rot="10800000">
            <a:off x="11956478" y="0"/>
            <a:ext cx="10959234"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81" name="Прямая соединительная линия 368">
            <a:extLst>
              <a:ext uri="{FF2B5EF4-FFF2-40B4-BE49-F238E27FC236}">
                <a16:creationId xmlns:a16="http://schemas.microsoft.com/office/drawing/2014/main" id="{E1479DE4-9ABA-C41A-2E4D-CEF47E2EC2DE}"/>
              </a:ext>
            </a:extLst>
          </p:cNvPr>
          <p:cNvCxnSpPr>
            <a:cxnSpLocks/>
          </p:cNvCxnSpPr>
          <p:nvPr/>
        </p:nvCxnSpPr>
        <p:spPr>
          <a:xfrm>
            <a:off x="11947771"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8" name="TextBox 7">
            <a:extLst>
              <a:ext uri="{FF2B5EF4-FFF2-40B4-BE49-F238E27FC236}">
                <a16:creationId xmlns:a16="http://schemas.microsoft.com/office/drawing/2014/main" id="{CCFFC23D-8179-42E3-9C39-DAF2EC1FF3B6}"/>
              </a:ext>
            </a:extLst>
          </p:cNvPr>
          <p:cNvSpPr txBox="1"/>
          <p:nvPr/>
        </p:nvSpPr>
        <p:spPr>
          <a:xfrm>
            <a:off x="864106" y="1523159"/>
            <a:ext cx="1747341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2. Renovation as easy as Legos</a:t>
            </a:r>
          </a:p>
        </p:txBody>
      </p:sp>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fld id="{86CB4B4D-7CA3-9044-876B-883B54F8677D}" type="slidenum">
              <a:rPr lang="en-US" sz="2000" smtClean="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rPr>
              <a:t>13</a:t>
            </a:fld>
            <a:endParaRPr lang="en-US" sz="2000" dirty="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grpSp>
        <p:nvGrpSpPr>
          <p:cNvPr id="28" name="Группа 27">
            <a:extLst>
              <a:ext uri="{FF2B5EF4-FFF2-40B4-BE49-F238E27FC236}">
                <a16:creationId xmlns:a16="http://schemas.microsoft.com/office/drawing/2014/main" id="{8AFBE67A-A154-43E6-90D6-CBAE5D1DC6C9}"/>
              </a:ext>
            </a:extLst>
          </p:cNvPr>
          <p:cNvGrpSpPr/>
          <p:nvPr/>
        </p:nvGrpSpPr>
        <p:grpSpPr>
          <a:xfrm>
            <a:off x="14419266" y="5738432"/>
            <a:ext cx="5440060" cy="3480012"/>
            <a:chOff x="14419266" y="5924718"/>
            <a:chExt cx="5440060" cy="303541"/>
          </a:xfrm>
        </p:grpSpPr>
        <p:cxnSp>
          <p:nvCxnSpPr>
            <p:cNvPr id="98" name="Прямая соединительная линия 36">
              <a:extLst>
                <a:ext uri="{FF2B5EF4-FFF2-40B4-BE49-F238E27FC236}">
                  <a16:creationId xmlns:a16="http://schemas.microsoft.com/office/drawing/2014/main" id="{ED208190-EC16-400E-9551-EBAC3A23D427}"/>
                </a:ext>
              </a:extLst>
            </p:cNvPr>
            <p:cNvCxnSpPr>
              <a:cxnSpLocks/>
            </p:cNvCxnSpPr>
            <p:nvPr/>
          </p:nvCxnSpPr>
          <p:spPr>
            <a:xfrm>
              <a:off x="14419266" y="5924718"/>
              <a:ext cx="0" cy="303541"/>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33" name="Прямая соединительная линия 36">
              <a:extLst>
                <a:ext uri="{FF2B5EF4-FFF2-40B4-BE49-F238E27FC236}">
                  <a16:creationId xmlns:a16="http://schemas.microsoft.com/office/drawing/2014/main" id="{306FD7D1-FEF2-41E9-B629-EA74704B9E86}"/>
                </a:ext>
              </a:extLst>
            </p:cNvPr>
            <p:cNvCxnSpPr>
              <a:cxnSpLocks/>
            </p:cNvCxnSpPr>
            <p:nvPr/>
          </p:nvCxnSpPr>
          <p:spPr>
            <a:xfrm>
              <a:off x="19859326" y="5924718"/>
              <a:ext cx="0" cy="303541"/>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sp>
        <p:nvSpPr>
          <p:cNvPr id="114" name="Прямоугольник 84">
            <a:extLst>
              <a:ext uri="{FF2B5EF4-FFF2-40B4-BE49-F238E27FC236}">
                <a16:creationId xmlns:a16="http://schemas.microsoft.com/office/drawing/2014/main" id="{7794A654-16CE-4CC8-8537-88FD2109F23C}"/>
              </a:ext>
            </a:extLst>
          </p:cNvPr>
          <p:cNvSpPr/>
          <p:nvPr/>
        </p:nvSpPr>
        <p:spPr>
          <a:xfrm>
            <a:off x="11956478" y="9218444"/>
            <a:ext cx="4925576" cy="2859005"/>
          </a:xfrm>
          <a:prstGeom prst="rect">
            <a:avLst/>
          </a:prstGeom>
          <a:solidFill>
            <a:schemeClr val="bg1"/>
          </a:solidFill>
          <a:ln w="12700" cap="flat">
            <a:solidFill>
              <a:srgbClr val="343434">
                <a:alpha val="50196"/>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19" name="Прямоугольник 84">
            <a:extLst>
              <a:ext uri="{FF2B5EF4-FFF2-40B4-BE49-F238E27FC236}">
                <a16:creationId xmlns:a16="http://schemas.microsoft.com/office/drawing/2014/main" id="{FB6A7A72-00FD-4068-B8DA-C8CAE702A28C}"/>
              </a:ext>
            </a:extLst>
          </p:cNvPr>
          <p:cNvSpPr/>
          <p:nvPr/>
        </p:nvSpPr>
        <p:spPr>
          <a:xfrm>
            <a:off x="17396538" y="9218444"/>
            <a:ext cx="4925576" cy="2859005"/>
          </a:xfrm>
          <a:prstGeom prst="rect">
            <a:avLst/>
          </a:prstGeom>
          <a:solidFill>
            <a:schemeClr val="bg1"/>
          </a:solidFill>
          <a:ln w="12700" cap="flat">
            <a:solidFill>
              <a:srgbClr val="343434">
                <a:alpha val="50196"/>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6" name="Прямоугольник 84">
            <a:extLst>
              <a:ext uri="{FF2B5EF4-FFF2-40B4-BE49-F238E27FC236}">
                <a16:creationId xmlns:a16="http://schemas.microsoft.com/office/drawing/2014/main" id="{27084149-3592-4F94-BC9D-01C7F4194B54}"/>
              </a:ext>
            </a:extLst>
          </p:cNvPr>
          <p:cNvSpPr/>
          <p:nvPr/>
        </p:nvSpPr>
        <p:spPr>
          <a:xfrm>
            <a:off x="11956478" y="6051359"/>
            <a:ext cx="4925576" cy="2859005"/>
          </a:xfrm>
          <a:prstGeom prst="rect">
            <a:avLst/>
          </a:prstGeom>
          <a:solidFill>
            <a:schemeClr val="bg1"/>
          </a:solidFill>
          <a:ln w="12700" cap="flat">
            <a:solidFill>
              <a:srgbClr val="343434">
                <a:alpha val="50196"/>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30" name="Прямоугольник 84">
            <a:extLst>
              <a:ext uri="{FF2B5EF4-FFF2-40B4-BE49-F238E27FC236}">
                <a16:creationId xmlns:a16="http://schemas.microsoft.com/office/drawing/2014/main" id="{CB826696-9A04-4FE5-8817-BA7F558F0D43}"/>
              </a:ext>
            </a:extLst>
          </p:cNvPr>
          <p:cNvSpPr/>
          <p:nvPr/>
        </p:nvSpPr>
        <p:spPr>
          <a:xfrm>
            <a:off x="17396538" y="6051359"/>
            <a:ext cx="4925576" cy="2859005"/>
          </a:xfrm>
          <a:prstGeom prst="rect">
            <a:avLst/>
          </a:prstGeom>
          <a:solidFill>
            <a:schemeClr val="bg1"/>
          </a:solidFill>
          <a:ln w="12700" cap="flat">
            <a:solidFill>
              <a:srgbClr val="343434">
                <a:alpha val="50196"/>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4" name="TextBox 83">
            <a:extLst>
              <a:ext uri="{FF2B5EF4-FFF2-40B4-BE49-F238E27FC236}">
                <a16:creationId xmlns:a16="http://schemas.microsoft.com/office/drawing/2014/main" id="{0281DA84-3EDE-67B9-83D2-8C4B261100C6}"/>
              </a:ext>
            </a:extLst>
          </p:cNvPr>
          <p:cNvSpPr txBox="1"/>
          <p:nvPr/>
        </p:nvSpPr>
        <p:spPr>
          <a:xfrm>
            <a:off x="894122" y="2788217"/>
            <a:ext cx="10455493" cy="654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55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Before</a:t>
            </a:r>
          </a:p>
        </p:txBody>
      </p:sp>
      <p:cxnSp>
        <p:nvCxnSpPr>
          <p:cNvPr id="85" name="Прямая соединительная линия 189">
            <a:extLst>
              <a:ext uri="{FF2B5EF4-FFF2-40B4-BE49-F238E27FC236}">
                <a16:creationId xmlns:a16="http://schemas.microsoft.com/office/drawing/2014/main" id="{35971883-5475-6BCB-2AB9-0A6A704B9C07}"/>
              </a:ext>
            </a:extLst>
          </p:cNvPr>
          <p:cNvCxnSpPr>
            <a:cxnSpLocks/>
          </p:cNvCxnSpPr>
          <p:nvPr/>
        </p:nvCxnSpPr>
        <p:spPr>
          <a:xfrm>
            <a:off x="979828" y="3639162"/>
            <a:ext cx="1232557" cy="0"/>
          </a:xfrm>
          <a:prstGeom prst="line">
            <a:avLst/>
          </a:prstGeom>
          <a:noFill/>
          <a:ln w="76200" cap="flat">
            <a:solidFill>
              <a:srgbClr val="E8DED5"/>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22" name="TextBox 121">
            <a:extLst>
              <a:ext uri="{FF2B5EF4-FFF2-40B4-BE49-F238E27FC236}">
                <a16:creationId xmlns:a16="http://schemas.microsoft.com/office/drawing/2014/main" id="{861AFC1F-143C-8F91-D8E5-EE406A37004F}"/>
              </a:ext>
            </a:extLst>
          </p:cNvPr>
          <p:cNvSpPr txBox="1"/>
          <p:nvPr/>
        </p:nvSpPr>
        <p:spPr>
          <a:xfrm>
            <a:off x="11852156" y="2788217"/>
            <a:ext cx="4125073" cy="654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55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Now</a:t>
            </a:r>
          </a:p>
        </p:txBody>
      </p:sp>
      <p:cxnSp>
        <p:nvCxnSpPr>
          <p:cNvPr id="123" name="Прямая соединительная линия 189">
            <a:extLst>
              <a:ext uri="{FF2B5EF4-FFF2-40B4-BE49-F238E27FC236}">
                <a16:creationId xmlns:a16="http://schemas.microsoft.com/office/drawing/2014/main" id="{07F79076-8950-5212-9BBB-7B167F949E59}"/>
              </a:ext>
            </a:extLst>
          </p:cNvPr>
          <p:cNvCxnSpPr>
            <a:cxnSpLocks/>
          </p:cNvCxnSpPr>
          <p:nvPr/>
        </p:nvCxnSpPr>
        <p:spPr>
          <a:xfrm>
            <a:off x="11937862" y="3639162"/>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86" name="Прямоугольник 60">
            <a:extLst>
              <a:ext uri="{FF2B5EF4-FFF2-40B4-BE49-F238E27FC236}">
                <a16:creationId xmlns:a16="http://schemas.microsoft.com/office/drawing/2014/main" id="{F7B009D4-2940-F2C2-9737-56C1E7869AA2}"/>
              </a:ext>
            </a:extLst>
          </p:cNvPr>
          <p:cNvSpPr/>
          <p:nvPr/>
        </p:nvSpPr>
        <p:spPr>
          <a:xfrm>
            <a:off x="983070" y="4264836"/>
            <a:ext cx="9919247" cy="7812000"/>
          </a:xfrm>
          <a:prstGeom prst="rect">
            <a:avLst/>
          </a:prstGeom>
          <a:no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5" name="Прямоугольник 54">
            <a:extLst>
              <a:ext uri="{FF2B5EF4-FFF2-40B4-BE49-F238E27FC236}">
                <a16:creationId xmlns:a16="http://schemas.microsoft.com/office/drawing/2014/main" id="{8E6EB212-5F10-C1E3-464F-29FCF9E39336}"/>
              </a:ext>
            </a:extLst>
          </p:cNvPr>
          <p:cNvSpPr/>
          <p:nvPr/>
        </p:nvSpPr>
        <p:spPr>
          <a:xfrm rot="10800000">
            <a:off x="1286956" y="4570820"/>
            <a:ext cx="9298509" cy="1475999"/>
          </a:xfrm>
          <a:prstGeom prst="rect">
            <a:avLst/>
          </a:prstGeom>
          <a:solidFill>
            <a:srgbClr val="E2DF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6" name="Прямоугольник 83">
            <a:extLst>
              <a:ext uri="{FF2B5EF4-FFF2-40B4-BE49-F238E27FC236}">
                <a16:creationId xmlns:a16="http://schemas.microsoft.com/office/drawing/2014/main" id="{B1AF302C-4513-0CAE-FDE8-C9ED9898883C}"/>
              </a:ext>
            </a:extLst>
          </p:cNvPr>
          <p:cNvSpPr/>
          <p:nvPr/>
        </p:nvSpPr>
        <p:spPr>
          <a:xfrm>
            <a:off x="1290197" y="4565974"/>
            <a:ext cx="9295268" cy="1475999"/>
          </a:xfrm>
          <a:prstGeom prst="rect">
            <a:avLst/>
          </a:prstGeom>
          <a:no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a:extLst>
              <a:ext uri="{FF2B5EF4-FFF2-40B4-BE49-F238E27FC236}">
                <a16:creationId xmlns:a16="http://schemas.microsoft.com/office/drawing/2014/main" id="{BACB4803-F355-F7F4-3DAD-E1C44BC0BE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9912" y="4570820"/>
            <a:ext cx="1463890" cy="1463890"/>
          </a:xfrm>
          <a:prstGeom prst="rect">
            <a:avLst/>
          </a:prstGeom>
        </p:spPr>
      </p:pic>
      <p:cxnSp>
        <p:nvCxnSpPr>
          <p:cNvPr id="97" name="Прямая соединительная линия 36">
            <a:extLst>
              <a:ext uri="{FF2B5EF4-FFF2-40B4-BE49-F238E27FC236}">
                <a16:creationId xmlns:a16="http://schemas.microsoft.com/office/drawing/2014/main" id="{F2ABAC71-14C0-A061-2F8E-672C7BAACB8C}"/>
              </a:ext>
            </a:extLst>
          </p:cNvPr>
          <p:cNvCxnSpPr>
            <a:cxnSpLocks/>
          </p:cNvCxnSpPr>
          <p:nvPr/>
        </p:nvCxnSpPr>
        <p:spPr>
          <a:xfrm>
            <a:off x="3797926" y="4570820"/>
            <a:ext cx="0" cy="1471153"/>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01" name="Прямая соединительная линия 36">
            <a:extLst>
              <a:ext uri="{FF2B5EF4-FFF2-40B4-BE49-F238E27FC236}">
                <a16:creationId xmlns:a16="http://schemas.microsoft.com/office/drawing/2014/main" id="{57911344-29ED-CFC1-E484-1B70F6348DEF}"/>
              </a:ext>
            </a:extLst>
          </p:cNvPr>
          <p:cNvCxnSpPr>
            <a:cxnSpLocks/>
            <a:endCxn id="96" idx="3"/>
          </p:cNvCxnSpPr>
          <p:nvPr/>
        </p:nvCxnSpPr>
        <p:spPr>
          <a:xfrm>
            <a:off x="3797926" y="5303974"/>
            <a:ext cx="6787539"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02" name="TextBox 101">
            <a:extLst>
              <a:ext uri="{FF2B5EF4-FFF2-40B4-BE49-F238E27FC236}">
                <a16:creationId xmlns:a16="http://schemas.microsoft.com/office/drawing/2014/main" id="{F98CDAF9-7113-3E1E-4153-24D324ACB705}"/>
              </a:ext>
            </a:extLst>
          </p:cNvPr>
          <p:cNvSpPr txBox="1"/>
          <p:nvPr/>
        </p:nvSpPr>
        <p:spPr>
          <a:xfrm>
            <a:off x="5171493" y="5438737"/>
            <a:ext cx="2611922"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2200" spc="5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6-12 MONTHS</a:t>
            </a:r>
          </a:p>
        </p:txBody>
      </p:sp>
      <p:grpSp>
        <p:nvGrpSpPr>
          <p:cNvPr id="235" name="Группа 234">
            <a:extLst>
              <a:ext uri="{FF2B5EF4-FFF2-40B4-BE49-F238E27FC236}">
                <a16:creationId xmlns:a16="http://schemas.microsoft.com/office/drawing/2014/main" id="{9A6E5123-A547-4AAB-BBC4-4B5319C0A34F}"/>
              </a:ext>
            </a:extLst>
          </p:cNvPr>
          <p:cNvGrpSpPr/>
          <p:nvPr/>
        </p:nvGrpSpPr>
        <p:grpSpPr>
          <a:xfrm>
            <a:off x="9600813" y="6732345"/>
            <a:ext cx="984652" cy="1175610"/>
            <a:chOff x="9600813" y="6663532"/>
            <a:chExt cx="984652" cy="877043"/>
          </a:xfrm>
        </p:grpSpPr>
        <p:cxnSp>
          <p:nvCxnSpPr>
            <p:cNvPr id="106" name="Прямая соединительная линия 36">
              <a:extLst>
                <a:ext uri="{FF2B5EF4-FFF2-40B4-BE49-F238E27FC236}">
                  <a16:creationId xmlns:a16="http://schemas.microsoft.com/office/drawing/2014/main" id="{A1C5D63B-8CFC-4DC2-AA18-9F351DF2F35B}"/>
                </a:ext>
              </a:extLst>
            </p:cNvPr>
            <p:cNvCxnSpPr>
              <a:cxnSpLocks/>
            </p:cNvCxnSpPr>
            <p:nvPr/>
          </p:nvCxnSpPr>
          <p:spPr>
            <a:xfrm flipV="1">
              <a:off x="10580494" y="6663532"/>
              <a:ext cx="0" cy="871325"/>
            </a:xfrm>
            <a:prstGeom prst="line">
              <a:avLst/>
            </a:prstGeom>
            <a:noFill/>
            <a:ln w="15875" cap="flat">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103" name="Прямая соединительная линия 36">
              <a:extLst>
                <a:ext uri="{FF2B5EF4-FFF2-40B4-BE49-F238E27FC236}">
                  <a16:creationId xmlns:a16="http://schemas.microsoft.com/office/drawing/2014/main" id="{7D35AC71-5527-5FA3-3A09-513F74CFD89F}"/>
                </a:ext>
              </a:extLst>
            </p:cNvPr>
            <p:cNvCxnSpPr>
              <a:cxnSpLocks/>
            </p:cNvCxnSpPr>
            <p:nvPr/>
          </p:nvCxnSpPr>
          <p:spPr>
            <a:xfrm>
              <a:off x="9600813" y="6674282"/>
              <a:ext cx="970350" cy="0"/>
            </a:xfrm>
            <a:prstGeom prst="line">
              <a:avLst/>
            </a:prstGeom>
            <a:noFill/>
            <a:ln w="15875" cap="flat">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120" name="Прямая соединительная линия 36">
              <a:extLst>
                <a:ext uri="{FF2B5EF4-FFF2-40B4-BE49-F238E27FC236}">
                  <a16:creationId xmlns:a16="http://schemas.microsoft.com/office/drawing/2014/main" id="{4957EF66-C5AC-585A-F6A9-D00419C02D48}"/>
                </a:ext>
              </a:extLst>
            </p:cNvPr>
            <p:cNvCxnSpPr>
              <a:cxnSpLocks/>
            </p:cNvCxnSpPr>
            <p:nvPr/>
          </p:nvCxnSpPr>
          <p:spPr>
            <a:xfrm>
              <a:off x="9600813" y="7540575"/>
              <a:ext cx="984652" cy="0"/>
            </a:xfrm>
            <a:prstGeom prst="line">
              <a:avLst/>
            </a:prstGeom>
            <a:noFill/>
            <a:ln w="15875" cap="flat">
              <a:solidFill>
                <a:srgbClr val="4F4F4F">
                  <a:alpha val="40000"/>
                </a:srgbClr>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grpSp>
      <p:grpSp>
        <p:nvGrpSpPr>
          <p:cNvPr id="237" name="Группа 236">
            <a:extLst>
              <a:ext uri="{FF2B5EF4-FFF2-40B4-BE49-F238E27FC236}">
                <a16:creationId xmlns:a16="http://schemas.microsoft.com/office/drawing/2014/main" id="{C534799E-7F81-4739-BBFB-84A631DB4B3C}"/>
              </a:ext>
            </a:extLst>
          </p:cNvPr>
          <p:cNvGrpSpPr/>
          <p:nvPr/>
        </p:nvGrpSpPr>
        <p:grpSpPr>
          <a:xfrm>
            <a:off x="1290197" y="7907955"/>
            <a:ext cx="512178" cy="1723208"/>
            <a:chOff x="1290197" y="7535790"/>
            <a:chExt cx="512178" cy="1661235"/>
          </a:xfrm>
        </p:grpSpPr>
        <p:cxnSp>
          <p:nvCxnSpPr>
            <p:cNvPr id="117" name="Прямая соединительная линия 36">
              <a:extLst>
                <a:ext uri="{FF2B5EF4-FFF2-40B4-BE49-F238E27FC236}">
                  <a16:creationId xmlns:a16="http://schemas.microsoft.com/office/drawing/2014/main" id="{38A51742-5898-0D47-6A23-881D10C2C21B}"/>
                </a:ext>
              </a:extLst>
            </p:cNvPr>
            <p:cNvCxnSpPr>
              <a:cxnSpLocks/>
            </p:cNvCxnSpPr>
            <p:nvPr/>
          </p:nvCxnSpPr>
          <p:spPr>
            <a:xfrm>
              <a:off x="1290197" y="7535790"/>
              <a:ext cx="512178" cy="0"/>
            </a:xfrm>
            <a:prstGeom prst="line">
              <a:avLst/>
            </a:prstGeom>
            <a:noFill/>
            <a:ln w="15875" cap="flat">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121" name="Прямая соединительная линия 36">
              <a:extLst>
                <a:ext uri="{FF2B5EF4-FFF2-40B4-BE49-F238E27FC236}">
                  <a16:creationId xmlns:a16="http://schemas.microsoft.com/office/drawing/2014/main" id="{340179E4-01B6-D6B2-7B64-F7CBA89948F7}"/>
                </a:ext>
              </a:extLst>
            </p:cNvPr>
            <p:cNvCxnSpPr>
              <a:cxnSpLocks/>
            </p:cNvCxnSpPr>
            <p:nvPr/>
          </p:nvCxnSpPr>
          <p:spPr>
            <a:xfrm flipV="1">
              <a:off x="1290197" y="7540891"/>
              <a:ext cx="0" cy="1656134"/>
            </a:xfrm>
            <a:prstGeom prst="line">
              <a:avLst/>
            </a:prstGeom>
            <a:noFill/>
            <a:ln w="15875" cap="flat">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124" name="Прямая соединительная линия 36">
              <a:extLst>
                <a:ext uri="{FF2B5EF4-FFF2-40B4-BE49-F238E27FC236}">
                  <a16:creationId xmlns:a16="http://schemas.microsoft.com/office/drawing/2014/main" id="{FA4816AE-3582-3016-37DA-72E7F64EDA39}"/>
                </a:ext>
              </a:extLst>
            </p:cNvPr>
            <p:cNvCxnSpPr>
              <a:cxnSpLocks/>
            </p:cNvCxnSpPr>
            <p:nvPr/>
          </p:nvCxnSpPr>
          <p:spPr>
            <a:xfrm>
              <a:off x="1290197" y="9197025"/>
              <a:ext cx="512178" cy="0"/>
            </a:xfrm>
            <a:prstGeom prst="line">
              <a:avLst/>
            </a:prstGeom>
            <a:noFill/>
            <a:ln w="15875" cap="flat">
              <a:solidFill>
                <a:srgbClr val="4F4F4F">
                  <a:alpha val="40000"/>
                </a:srgbClr>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grpSp>
      <p:grpSp>
        <p:nvGrpSpPr>
          <p:cNvPr id="236" name="Группа 235">
            <a:extLst>
              <a:ext uri="{FF2B5EF4-FFF2-40B4-BE49-F238E27FC236}">
                <a16:creationId xmlns:a16="http://schemas.microsoft.com/office/drawing/2014/main" id="{B330E838-18BA-4778-A377-5D58EBD9E632}"/>
              </a:ext>
            </a:extLst>
          </p:cNvPr>
          <p:cNvGrpSpPr/>
          <p:nvPr/>
        </p:nvGrpSpPr>
        <p:grpSpPr>
          <a:xfrm>
            <a:off x="9690100" y="9631163"/>
            <a:ext cx="895365" cy="1436315"/>
            <a:chOff x="9690100" y="8871004"/>
            <a:chExt cx="895365" cy="1379327"/>
          </a:xfrm>
        </p:grpSpPr>
        <p:cxnSp>
          <p:nvCxnSpPr>
            <p:cNvPr id="129" name="Прямая соединительная линия 36">
              <a:extLst>
                <a:ext uri="{FF2B5EF4-FFF2-40B4-BE49-F238E27FC236}">
                  <a16:creationId xmlns:a16="http://schemas.microsoft.com/office/drawing/2014/main" id="{14CDDE75-9140-0190-37FD-61040F3014B7}"/>
                </a:ext>
              </a:extLst>
            </p:cNvPr>
            <p:cNvCxnSpPr>
              <a:cxnSpLocks/>
            </p:cNvCxnSpPr>
            <p:nvPr/>
          </p:nvCxnSpPr>
          <p:spPr>
            <a:xfrm>
              <a:off x="9690100" y="8871004"/>
              <a:ext cx="895365" cy="0"/>
            </a:xfrm>
            <a:prstGeom prst="line">
              <a:avLst/>
            </a:prstGeom>
            <a:noFill/>
            <a:ln w="15875" cap="flat">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127" name="Прямая соединительная линия 36">
              <a:extLst>
                <a:ext uri="{FF2B5EF4-FFF2-40B4-BE49-F238E27FC236}">
                  <a16:creationId xmlns:a16="http://schemas.microsoft.com/office/drawing/2014/main" id="{BE40CC12-6872-F55E-6F07-53166CB2D27F}"/>
                </a:ext>
              </a:extLst>
            </p:cNvPr>
            <p:cNvCxnSpPr>
              <a:cxnSpLocks/>
            </p:cNvCxnSpPr>
            <p:nvPr/>
          </p:nvCxnSpPr>
          <p:spPr>
            <a:xfrm flipV="1">
              <a:off x="10585465" y="8871004"/>
              <a:ext cx="0" cy="1379327"/>
            </a:xfrm>
            <a:prstGeom prst="line">
              <a:avLst/>
            </a:prstGeom>
            <a:noFill/>
            <a:ln w="15875" cap="flat">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131" name="Прямая соединительная линия 36">
              <a:extLst>
                <a:ext uri="{FF2B5EF4-FFF2-40B4-BE49-F238E27FC236}">
                  <a16:creationId xmlns:a16="http://schemas.microsoft.com/office/drawing/2014/main" id="{FFE5D563-8F2B-2892-2175-89A544B9D88D}"/>
                </a:ext>
              </a:extLst>
            </p:cNvPr>
            <p:cNvCxnSpPr>
              <a:cxnSpLocks/>
            </p:cNvCxnSpPr>
            <p:nvPr/>
          </p:nvCxnSpPr>
          <p:spPr>
            <a:xfrm>
              <a:off x="9902326" y="10250331"/>
              <a:ext cx="683139" cy="0"/>
            </a:xfrm>
            <a:prstGeom prst="line">
              <a:avLst/>
            </a:prstGeom>
            <a:noFill/>
            <a:ln w="15875" cap="flat">
              <a:solidFill>
                <a:srgbClr val="4F4F4F">
                  <a:alpha val="40000"/>
                </a:srgbClr>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grpSp>
      <p:sp>
        <p:nvSpPr>
          <p:cNvPr id="204" name="Прямоугольник 54">
            <a:extLst>
              <a:ext uri="{FF2B5EF4-FFF2-40B4-BE49-F238E27FC236}">
                <a16:creationId xmlns:a16="http://schemas.microsoft.com/office/drawing/2014/main" id="{32CAEF22-4AB2-8402-A57F-2D7E497F80C0}"/>
              </a:ext>
            </a:extLst>
          </p:cNvPr>
          <p:cNvSpPr/>
          <p:nvPr/>
        </p:nvSpPr>
        <p:spPr>
          <a:xfrm rot="10800000">
            <a:off x="12254898" y="4267279"/>
            <a:ext cx="9298509" cy="1475999"/>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5" name="Прямоугольник 83">
            <a:extLst>
              <a:ext uri="{FF2B5EF4-FFF2-40B4-BE49-F238E27FC236}">
                <a16:creationId xmlns:a16="http://schemas.microsoft.com/office/drawing/2014/main" id="{BCA49946-98C5-3F92-E4FD-13E5DE8A74B2}"/>
              </a:ext>
            </a:extLst>
          </p:cNvPr>
          <p:cNvSpPr/>
          <p:nvPr/>
        </p:nvSpPr>
        <p:spPr>
          <a:xfrm>
            <a:off x="11956475" y="4262433"/>
            <a:ext cx="10365639" cy="1475999"/>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206" name="Прямая соединительная линия 36">
            <a:extLst>
              <a:ext uri="{FF2B5EF4-FFF2-40B4-BE49-F238E27FC236}">
                <a16:creationId xmlns:a16="http://schemas.microsoft.com/office/drawing/2014/main" id="{8C8E1240-D615-3795-2930-E4A876A9CFE8}"/>
              </a:ext>
            </a:extLst>
          </p:cNvPr>
          <p:cNvCxnSpPr>
            <a:cxnSpLocks/>
          </p:cNvCxnSpPr>
          <p:nvPr/>
        </p:nvCxnSpPr>
        <p:spPr>
          <a:xfrm>
            <a:off x="14753797" y="4258066"/>
            <a:ext cx="0" cy="1471153"/>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207" name="Прямая соединительная линия 36">
            <a:extLst>
              <a:ext uri="{FF2B5EF4-FFF2-40B4-BE49-F238E27FC236}">
                <a16:creationId xmlns:a16="http://schemas.microsoft.com/office/drawing/2014/main" id="{894026F5-B111-2D3E-4825-E2D759CF5B94}"/>
              </a:ext>
            </a:extLst>
          </p:cNvPr>
          <p:cNvCxnSpPr>
            <a:cxnSpLocks/>
            <a:endCxn id="205" idx="3"/>
          </p:cNvCxnSpPr>
          <p:nvPr/>
        </p:nvCxnSpPr>
        <p:spPr>
          <a:xfrm>
            <a:off x="14753797" y="4991220"/>
            <a:ext cx="7568317" cy="9213"/>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10" name="TextBox 209">
            <a:extLst>
              <a:ext uri="{FF2B5EF4-FFF2-40B4-BE49-F238E27FC236}">
                <a16:creationId xmlns:a16="http://schemas.microsoft.com/office/drawing/2014/main" id="{4A31C9D1-E70F-37D2-07B2-E7A0C3300C47}"/>
              </a:ext>
            </a:extLst>
          </p:cNvPr>
          <p:cNvSpPr txBox="1"/>
          <p:nvPr/>
        </p:nvSpPr>
        <p:spPr>
          <a:xfrm>
            <a:off x="12135965" y="7795666"/>
            <a:ext cx="4566603" cy="846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600"/>
              </a:spcAft>
            </a:pPr>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Easily</a:t>
            </a:r>
            <a:r>
              <a:rPr lang="en-US" dirty="0">
                <a:solidFill>
                  <a:srgbClr val="343434"/>
                </a:solidFill>
                <a:latin typeface="GT Walsheim Pro Light" pitchFamily="2" charset="77"/>
                <a:ea typeface="Open Sans" panose="020B0606030504020204" pitchFamily="34" charset="0"/>
                <a:cs typeface="GT Walsheim Pro Light" pitchFamily="2" charset="77"/>
              </a:rPr>
              <a:t> </a:t>
            </a:r>
          </a:p>
          <a:p>
            <a:r>
              <a:rPr lang="en-US" sz="2000" dirty="0">
                <a:solidFill>
                  <a:srgbClr val="343434"/>
                </a:solidFill>
                <a:latin typeface="GT Walsheim Pro Light" pitchFamily="2" charset="77"/>
                <a:ea typeface="Open Sans" panose="020B0606030504020204" pitchFamily="34" charset="0"/>
                <a:cs typeface="GT Walsheim Pro Light" pitchFamily="2" charset="77"/>
              </a:rPr>
              <a:t>assemble &amp; disassemble inner walls</a:t>
            </a:r>
          </a:p>
        </p:txBody>
      </p:sp>
      <p:sp>
        <p:nvSpPr>
          <p:cNvPr id="211" name="TextBox 210">
            <a:extLst>
              <a:ext uri="{FF2B5EF4-FFF2-40B4-BE49-F238E27FC236}">
                <a16:creationId xmlns:a16="http://schemas.microsoft.com/office/drawing/2014/main" id="{E38E9717-F8D5-D45E-411F-B42D371E57C1}"/>
              </a:ext>
            </a:extLst>
          </p:cNvPr>
          <p:cNvSpPr txBox="1"/>
          <p:nvPr/>
        </p:nvSpPr>
        <p:spPr>
          <a:xfrm>
            <a:off x="17560878" y="7795666"/>
            <a:ext cx="4596896" cy="846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600"/>
              </a:spcAft>
            </a:pPr>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Change</a:t>
            </a:r>
            <a:r>
              <a:rPr lang="en-US" dirty="0">
                <a:solidFill>
                  <a:srgbClr val="343434"/>
                </a:solidFill>
                <a:latin typeface="GT Walsheim Pro Light" pitchFamily="2" charset="77"/>
                <a:ea typeface="Open Sans" panose="020B0606030504020204" pitchFamily="34" charset="0"/>
                <a:cs typeface="GT Walsheim Pro Light" pitchFamily="2" charset="77"/>
              </a:rPr>
              <a:t> </a:t>
            </a:r>
          </a:p>
          <a:p>
            <a:r>
              <a:rPr lang="en-US" sz="2000" dirty="0">
                <a:solidFill>
                  <a:srgbClr val="343434"/>
                </a:solidFill>
                <a:latin typeface="GT Walsheim Pro Light" pitchFamily="2" charset="77"/>
                <a:ea typeface="Open Sans" panose="020B0606030504020204" pitchFamily="34" charset="0"/>
                <a:cs typeface="GT Walsheim Pro Light" pitchFamily="2" charset="77"/>
              </a:rPr>
              <a:t>the layout whenever you need to</a:t>
            </a:r>
          </a:p>
        </p:txBody>
      </p:sp>
      <p:grpSp>
        <p:nvGrpSpPr>
          <p:cNvPr id="4" name="Group 3">
            <a:extLst>
              <a:ext uri="{FF2B5EF4-FFF2-40B4-BE49-F238E27FC236}">
                <a16:creationId xmlns:a16="http://schemas.microsoft.com/office/drawing/2014/main" id="{B3529788-E120-3AB3-82C4-585B70409556}"/>
              </a:ext>
            </a:extLst>
          </p:cNvPr>
          <p:cNvGrpSpPr/>
          <p:nvPr/>
        </p:nvGrpSpPr>
        <p:grpSpPr>
          <a:xfrm>
            <a:off x="15657252" y="4454189"/>
            <a:ext cx="2221121" cy="1134675"/>
            <a:chOff x="15655486" y="5685503"/>
            <a:chExt cx="2221121" cy="1134675"/>
          </a:xfrm>
        </p:grpSpPr>
        <p:pic>
          <p:nvPicPr>
            <p:cNvPr id="54" name="Graphic 53">
              <a:extLst>
                <a:ext uri="{FF2B5EF4-FFF2-40B4-BE49-F238E27FC236}">
                  <a16:creationId xmlns:a16="http://schemas.microsoft.com/office/drawing/2014/main" id="{08A88C81-D758-8030-5C84-B8126DF29F7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55486" y="5685503"/>
              <a:ext cx="349969" cy="349969"/>
            </a:xfrm>
            <a:prstGeom prst="rect">
              <a:avLst/>
            </a:prstGeom>
          </p:spPr>
        </p:pic>
        <p:grpSp>
          <p:nvGrpSpPr>
            <p:cNvPr id="2" name="Group 1">
              <a:extLst>
                <a:ext uri="{FF2B5EF4-FFF2-40B4-BE49-F238E27FC236}">
                  <a16:creationId xmlns:a16="http://schemas.microsoft.com/office/drawing/2014/main" id="{AECBB7AE-1540-F2EE-A7E6-772B744AE483}"/>
                </a:ext>
              </a:extLst>
            </p:cNvPr>
            <p:cNvGrpSpPr/>
            <p:nvPr/>
          </p:nvGrpSpPr>
          <p:grpSpPr>
            <a:xfrm>
              <a:off x="15718978" y="6355435"/>
              <a:ext cx="2157629" cy="464743"/>
              <a:chOff x="15718978" y="6355435"/>
              <a:chExt cx="2157629" cy="464743"/>
            </a:xfrm>
          </p:grpSpPr>
          <p:sp>
            <p:nvSpPr>
              <p:cNvPr id="209" name="TextBox 208">
                <a:extLst>
                  <a:ext uri="{FF2B5EF4-FFF2-40B4-BE49-F238E27FC236}">
                    <a16:creationId xmlns:a16="http://schemas.microsoft.com/office/drawing/2014/main" id="{51A4ABE3-590F-4ED1-30A7-CF0465FE0C20}"/>
                  </a:ext>
                </a:extLst>
              </p:cNvPr>
              <p:cNvSpPr txBox="1"/>
              <p:nvPr/>
            </p:nvSpPr>
            <p:spPr>
              <a:xfrm>
                <a:off x="16151527" y="6355435"/>
                <a:ext cx="1725080"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2200" spc="5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1-5 DAYS</a:t>
                </a:r>
              </a:p>
            </p:txBody>
          </p:sp>
          <p:pic>
            <p:nvPicPr>
              <p:cNvPr id="56" name="Graphic 55">
                <a:extLst>
                  <a:ext uri="{FF2B5EF4-FFF2-40B4-BE49-F238E27FC236}">
                    <a16:creationId xmlns:a16="http://schemas.microsoft.com/office/drawing/2014/main" id="{4175AE35-FBBF-BB22-893A-B53304C1FCF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718978" y="6431625"/>
                <a:ext cx="308637" cy="308637"/>
              </a:xfrm>
              <a:prstGeom prst="rect">
                <a:avLst/>
              </a:prstGeom>
            </p:spPr>
          </p:pic>
        </p:grpSp>
      </p:grpSp>
      <p:pic>
        <p:nvPicPr>
          <p:cNvPr id="218" name="Graphic 217">
            <a:extLst>
              <a:ext uri="{FF2B5EF4-FFF2-40B4-BE49-F238E27FC236}">
                <a16:creationId xmlns:a16="http://schemas.microsoft.com/office/drawing/2014/main" id="{64365A23-6C6D-73BD-DF71-E6C81CEB6E3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55590" y="4761237"/>
            <a:ext cx="349969" cy="349969"/>
          </a:xfrm>
          <a:prstGeom prst="rect">
            <a:avLst/>
          </a:prstGeom>
        </p:spPr>
      </p:pic>
      <p:pic>
        <p:nvPicPr>
          <p:cNvPr id="219" name="Graphic 218">
            <a:extLst>
              <a:ext uri="{FF2B5EF4-FFF2-40B4-BE49-F238E27FC236}">
                <a16:creationId xmlns:a16="http://schemas.microsoft.com/office/drawing/2014/main" id="{8D418D2F-DF65-C083-346D-E08A2A7CD4A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19082" y="5507359"/>
            <a:ext cx="308637" cy="308637"/>
          </a:xfrm>
          <a:prstGeom prst="rect">
            <a:avLst/>
          </a:prstGeom>
        </p:spPr>
      </p:pic>
      <p:sp>
        <p:nvSpPr>
          <p:cNvPr id="212" name="TextBox 211">
            <a:extLst>
              <a:ext uri="{FF2B5EF4-FFF2-40B4-BE49-F238E27FC236}">
                <a16:creationId xmlns:a16="http://schemas.microsoft.com/office/drawing/2014/main" id="{F4A0D44E-1003-441E-BF82-6EE27CC08AF9}"/>
              </a:ext>
            </a:extLst>
          </p:cNvPr>
          <p:cNvSpPr txBox="1"/>
          <p:nvPr/>
        </p:nvSpPr>
        <p:spPr>
          <a:xfrm>
            <a:off x="12135965" y="10973586"/>
            <a:ext cx="4566602" cy="846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600"/>
              </a:spcAft>
            </a:pPr>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No special expertise</a:t>
            </a:r>
          </a:p>
          <a:p>
            <a:pPr>
              <a:spcAft>
                <a:spcPts val="600"/>
              </a:spcAft>
            </a:pPr>
            <a:r>
              <a:rPr lang="en-US" sz="2000" dirty="0">
                <a:solidFill>
                  <a:srgbClr val="343434"/>
                </a:solidFill>
                <a:latin typeface="GT Walsheim Pro Light" pitchFamily="2" charset="77"/>
                <a:ea typeface="Open Sans" panose="020B0606030504020204" pitchFamily="34" charset="0"/>
                <a:cs typeface="GT Walsheim Pro Light" pitchFamily="2" charset="77"/>
              </a:rPr>
              <a:t>No carpenters, painters, electricians</a:t>
            </a:r>
          </a:p>
        </p:txBody>
      </p:sp>
      <p:sp>
        <p:nvSpPr>
          <p:cNvPr id="213" name="TextBox 212">
            <a:extLst>
              <a:ext uri="{FF2B5EF4-FFF2-40B4-BE49-F238E27FC236}">
                <a16:creationId xmlns:a16="http://schemas.microsoft.com/office/drawing/2014/main" id="{524C6AB1-553D-3512-133F-27C5F34727FC}"/>
              </a:ext>
            </a:extLst>
          </p:cNvPr>
          <p:cNvSpPr txBox="1"/>
          <p:nvPr/>
        </p:nvSpPr>
        <p:spPr>
          <a:xfrm>
            <a:off x="17559321" y="10973586"/>
            <a:ext cx="4600010" cy="846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600"/>
              </a:spcAft>
            </a:pPr>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Personalize</a:t>
            </a:r>
            <a:r>
              <a:rPr lang="en-US" sz="2200" dirty="0">
                <a:solidFill>
                  <a:srgbClr val="343434"/>
                </a:solidFill>
                <a:latin typeface="GT Walsheim Pro Light" pitchFamily="2" charset="77"/>
                <a:ea typeface="Open Sans" panose="020B0606030504020204" pitchFamily="34" charset="0"/>
                <a:cs typeface="GT Walsheim Pro Light" pitchFamily="2" charset="77"/>
              </a:rPr>
              <a:t> </a:t>
            </a:r>
          </a:p>
          <a:p>
            <a:r>
              <a:rPr lang="en-US" sz="2000" dirty="0">
                <a:solidFill>
                  <a:srgbClr val="343434"/>
                </a:solidFill>
                <a:latin typeface="GT Walsheim Pro Light" pitchFamily="2" charset="77"/>
                <a:ea typeface="Open Sans" panose="020B0606030504020204" pitchFamily="34" charset="0"/>
                <a:cs typeface="GT Walsheim Pro Light" pitchFamily="2" charset="77"/>
              </a:rPr>
              <a:t>with different finishes &amp; accessories</a:t>
            </a:r>
          </a:p>
        </p:txBody>
      </p:sp>
      <p:grpSp>
        <p:nvGrpSpPr>
          <p:cNvPr id="41" name="Рисунок 39">
            <a:extLst>
              <a:ext uri="{FF2B5EF4-FFF2-40B4-BE49-F238E27FC236}">
                <a16:creationId xmlns:a16="http://schemas.microsoft.com/office/drawing/2014/main" id="{672C819F-5292-4F08-A187-2F75DEDFFF32}"/>
              </a:ext>
            </a:extLst>
          </p:cNvPr>
          <p:cNvGrpSpPr/>
          <p:nvPr/>
        </p:nvGrpSpPr>
        <p:grpSpPr>
          <a:xfrm>
            <a:off x="19185287" y="6242990"/>
            <a:ext cx="1348078" cy="1347817"/>
            <a:chOff x="19185287" y="6321034"/>
            <a:chExt cx="1348078" cy="1347817"/>
          </a:xfrm>
        </p:grpSpPr>
        <p:sp>
          <p:nvSpPr>
            <p:cNvPr id="47" name="Полилиния: фигура 46">
              <a:extLst>
                <a:ext uri="{FF2B5EF4-FFF2-40B4-BE49-F238E27FC236}">
                  <a16:creationId xmlns:a16="http://schemas.microsoft.com/office/drawing/2014/main" id="{05BB5768-385E-4E23-B400-5E5A848A4FAF}"/>
                </a:ext>
              </a:extLst>
            </p:cNvPr>
            <p:cNvSpPr/>
            <p:nvPr/>
          </p:nvSpPr>
          <p:spPr>
            <a:xfrm>
              <a:off x="19301609" y="6426304"/>
              <a:ext cx="1115434" cy="1242547"/>
            </a:xfrm>
            <a:custGeom>
              <a:avLst/>
              <a:gdLst>
                <a:gd name="connsiteX0" fmla="*/ 1115434 w 1115434"/>
                <a:gd name="connsiteY0" fmla="*/ 368558 h 1242547"/>
                <a:gd name="connsiteX1" fmla="*/ 1115434 w 1115434"/>
                <a:gd name="connsiteY1" fmla="*/ 1196071 h 1242547"/>
                <a:gd name="connsiteX2" fmla="*/ 1068957 w 1115434"/>
                <a:gd name="connsiteY2" fmla="*/ 1242548 h 1242547"/>
                <a:gd name="connsiteX3" fmla="*/ 46475 w 1115434"/>
                <a:gd name="connsiteY3" fmla="*/ 1242548 h 1242547"/>
                <a:gd name="connsiteX4" fmla="*/ -1 w 1115434"/>
                <a:gd name="connsiteY4" fmla="*/ 1196071 h 1242547"/>
                <a:gd name="connsiteX5" fmla="*/ -1 w 1115434"/>
                <a:gd name="connsiteY5" fmla="*/ 368558 h 1242547"/>
                <a:gd name="connsiteX6" fmla="*/ 557716 w 1115434"/>
                <a:gd name="connsiteY6" fmla="*/ 0 h 12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434" h="1242547">
                  <a:moveTo>
                    <a:pt x="1115434" y="368558"/>
                  </a:moveTo>
                  <a:lnTo>
                    <a:pt x="1115434" y="1196071"/>
                  </a:lnTo>
                  <a:cubicBezTo>
                    <a:pt x="1115357" y="1221708"/>
                    <a:pt x="1094594" y="1242471"/>
                    <a:pt x="1068957" y="1242548"/>
                  </a:cubicBezTo>
                  <a:lnTo>
                    <a:pt x="46475" y="1242548"/>
                  </a:lnTo>
                  <a:cubicBezTo>
                    <a:pt x="20839" y="1242471"/>
                    <a:pt x="76" y="1221708"/>
                    <a:pt x="-1" y="1196071"/>
                  </a:cubicBezTo>
                  <a:lnTo>
                    <a:pt x="-1" y="368558"/>
                  </a:lnTo>
                  <a:lnTo>
                    <a:pt x="557716" y="0"/>
                  </a:lnTo>
                  <a:close/>
                </a:path>
              </a:pathLst>
            </a:custGeom>
            <a:solidFill>
              <a:srgbClr val="EDE4DA"/>
            </a:solidFill>
            <a:ln w="23156" cap="flat">
              <a:noFill/>
              <a:prstDash val="solid"/>
              <a:miter/>
            </a:ln>
          </p:spPr>
          <p:txBody>
            <a:bodyPr rtlCol="0" anchor="ctr"/>
            <a:lstStyle/>
            <a:p>
              <a:endParaRPr lang="en-US"/>
            </a:p>
          </p:txBody>
        </p:sp>
        <p:sp>
          <p:nvSpPr>
            <p:cNvPr id="48" name="Полилиния: фигура 47">
              <a:extLst>
                <a:ext uri="{FF2B5EF4-FFF2-40B4-BE49-F238E27FC236}">
                  <a16:creationId xmlns:a16="http://schemas.microsoft.com/office/drawing/2014/main" id="{FB4FA668-DEAF-4180-932D-12EF4AB388FB}"/>
                </a:ext>
              </a:extLst>
            </p:cNvPr>
            <p:cNvSpPr/>
            <p:nvPr/>
          </p:nvSpPr>
          <p:spPr>
            <a:xfrm>
              <a:off x="19185287" y="6321034"/>
              <a:ext cx="1348078" cy="511130"/>
            </a:xfrm>
            <a:custGeom>
              <a:avLst/>
              <a:gdLst>
                <a:gd name="connsiteX0" fmla="*/ 1340510 w 1348078"/>
                <a:gd name="connsiteY0" fmla="*/ 489398 h 511130"/>
                <a:gd name="connsiteX1" fmla="*/ 1311421 w 1348078"/>
                <a:gd name="connsiteY1" fmla="*/ 510074 h 511130"/>
                <a:gd name="connsiteX2" fmla="*/ 1276373 w 1348078"/>
                <a:gd name="connsiteY2" fmla="*/ 503341 h 511130"/>
                <a:gd name="connsiteX3" fmla="*/ 1231756 w 1348078"/>
                <a:gd name="connsiteY3" fmla="*/ 473828 h 511130"/>
                <a:gd name="connsiteX4" fmla="*/ 674038 w 1348078"/>
                <a:gd name="connsiteY4" fmla="*/ 105270 h 511130"/>
                <a:gd name="connsiteX5" fmla="*/ 116321 w 1348078"/>
                <a:gd name="connsiteY5" fmla="*/ 473828 h 511130"/>
                <a:gd name="connsiteX6" fmla="*/ 71703 w 1348078"/>
                <a:gd name="connsiteY6" fmla="*/ 503341 h 511130"/>
                <a:gd name="connsiteX7" fmla="*/ 36651 w 1348078"/>
                <a:gd name="connsiteY7" fmla="*/ 510095 h 511130"/>
                <a:gd name="connsiteX8" fmla="*/ 7566 w 1348078"/>
                <a:gd name="connsiteY8" fmla="*/ 489398 h 511130"/>
                <a:gd name="connsiteX9" fmla="*/ 21044 w 1348078"/>
                <a:gd name="connsiteY9" fmla="*/ 423169 h 511130"/>
                <a:gd name="connsiteX10" fmla="*/ 648708 w 1348078"/>
                <a:gd name="connsiteY10" fmla="*/ 7669 h 511130"/>
                <a:gd name="connsiteX11" fmla="*/ 699368 w 1348078"/>
                <a:gd name="connsiteY11" fmla="*/ 7669 h 511130"/>
                <a:gd name="connsiteX12" fmla="*/ 1327032 w 1348078"/>
                <a:gd name="connsiteY12" fmla="*/ 423169 h 511130"/>
                <a:gd name="connsiteX13" fmla="*/ 1340510 w 1348078"/>
                <a:gd name="connsiteY13" fmla="*/ 489398 h 51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8078" h="511130">
                  <a:moveTo>
                    <a:pt x="1340510" y="489398"/>
                  </a:moveTo>
                  <a:cubicBezTo>
                    <a:pt x="1334042" y="499971"/>
                    <a:pt x="1323533" y="507441"/>
                    <a:pt x="1311421" y="510074"/>
                  </a:cubicBezTo>
                  <a:cubicBezTo>
                    <a:pt x="1299309" y="512708"/>
                    <a:pt x="1286647" y="510275"/>
                    <a:pt x="1276373" y="503341"/>
                  </a:cubicBezTo>
                  <a:lnTo>
                    <a:pt x="1231756" y="473828"/>
                  </a:lnTo>
                  <a:lnTo>
                    <a:pt x="674038" y="105270"/>
                  </a:lnTo>
                  <a:lnTo>
                    <a:pt x="116321" y="473828"/>
                  </a:lnTo>
                  <a:lnTo>
                    <a:pt x="71703" y="503341"/>
                  </a:lnTo>
                  <a:cubicBezTo>
                    <a:pt x="61433" y="510288"/>
                    <a:pt x="48767" y="512729"/>
                    <a:pt x="36651" y="510095"/>
                  </a:cubicBezTo>
                  <a:cubicBezTo>
                    <a:pt x="24534" y="507461"/>
                    <a:pt x="14025" y="499982"/>
                    <a:pt x="7566" y="489398"/>
                  </a:cubicBezTo>
                  <a:cubicBezTo>
                    <a:pt x="-6430" y="467279"/>
                    <a:pt x="-483" y="438058"/>
                    <a:pt x="21044" y="423169"/>
                  </a:cubicBezTo>
                  <a:lnTo>
                    <a:pt x="648708" y="7669"/>
                  </a:lnTo>
                  <a:cubicBezTo>
                    <a:pt x="664047" y="-2556"/>
                    <a:pt x="684029" y="-2556"/>
                    <a:pt x="699368" y="7669"/>
                  </a:cubicBezTo>
                  <a:lnTo>
                    <a:pt x="1327032" y="423169"/>
                  </a:lnTo>
                  <a:cubicBezTo>
                    <a:pt x="1348559" y="438058"/>
                    <a:pt x="1354506" y="467279"/>
                    <a:pt x="1340510" y="489398"/>
                  </a:cubicBezTo>
                  <a:close/>
                </a:path>
              </a:pathLst>
            </a:custGeom>
            <a:solidFill>
              <a:srgbClr val="4F4F4F"/>
            </a:solidFill>
            <a:ln w="23156" cap="flat">
              <a:noFill/>
              <a:prstDash val="solid"/>
              <a:miter/>
            </a:ln>
          </p:spPr>
          <p:txBody>
            <a:bodyPr rtlCol="0" anchor="ctr"/>
            <a:lstStyle/>
            <a:p>
              <a:endParaRPr lang="en-US"/>
            </a:p>
          </p:txBody>
        </p:sp>
        <p:sp>
          <p:nvSpPr>
            <p:cNvPr id="51" name="Полилиния: фигура 50">
              <a:extLst>
                <a:ext uri="{FF2B5EF4-FFF2-40B4-BE49-F238E27FC236}">
                  <a16:creationId xmlns:a16="http://schemas.microsoft.com/office/drawing/2014/main" id="{07B6CAA0-B6CB-4DF8-8810-70F1ECF8521A}"/>
                </a:ext>
              </a:extLst>
            </p:cNvPr>
            <p:cNvSpPr/>
            <p:nvPr/>
          </p:nvSpPr>
          <p:spPr>
            <a:xfrm>
              <a:off x="19441100" y="6739384"/>
              <a:ext cx="434493" cy="434493"/>
            </a:xfrm>
            <a:custGeom>
              <a:avLst/>
              <a:gdLst>
                <a:gd name="connsiteX0" fmla="*/ 434492 w 434493"/>
                <a:gd name="connsiteY0" fmla="*/ 239989 h 434493"/>
                <a:gd name="connsiteX1" fmla="*/ 239988 w 434493"/>
                <a:gd name="connsiteY1" fmla="*/ 434493 h 434493"/>
                <a:gd name="connsiteX2" fmla="*/ 13415 w 434493"/>
                <a:gd name="connsiteY2" fmla="*/ 207688 h 434493"/>
                <a:gd name="connsiteX3" fmla="*/ 13415 w 434493"/>
                <a:gd name="connsiteY3" fmla="*/ 142853 h 434493"/>
                <a:gd name="connsiteX4" fmla="*/ 142852 w 434493"/>
                <a:gd name="connsiteY4" fmla="*/ 13416 h 434493"/>
                <a:gd name="connsiteX5" fmla="*/ 207687 w 434493"/>
                <a:gd name="connsiteY5" fmla="*/ 13416 h 434493"/>
                <a:gd name="connsiteX6" fmla="*/ 256023 w 434493"/>
                <a:gd name="connsiteY6" fmla="*/ 61752 h 434493"/>
                <a:gd name="connsiteX7" fmla="*/ 288788 w 434493"/>
                <a:gd name="connsiteY7" fmla="*/ 94518 h 434493"/>
                <a:gd name="connsiteX8" fmla="*/ 336892 w 434493"/>
                <a:gd name="connsiteY8" fmla="*/ 142621 h 434493"/>
                <a:gd name="connsiteX9" fmla="*/ 369890 w 434493"/>
                <a:gd name="connsiteY9" fmla="*/ 175387 h 43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493" h="434493">
                  <a:moveTo>
                    <a:pt x="434492" y="239989"/>
                  </a:moveTo>
                  <a:lnTo>
                    <a:pt x="239988" y="434493"/>
                  </a:lnTo>
                  <a:lnTo>
                    <a:pt x="13415" y="207688"/>
                  </a:lnTo>
                  <a:cubicBezTo>
                    <a:pt x="-4473" y="189778"/>
                    <a:pt x="-4473" y="160763"/>
                    <a:pt x="13415" y="142853"/>
                  </a:cubicBezTo>
                  <a:lnTo>
                    <a:pt x="142852" y="13416"/>
                  </a:lnTo>
                  <a:cubicBezTo>
                    <a:pt x="160762" y="-4472"/>
                    <a:pt x="189777" y="-4472"/>
                    <a:pt x="207687" y="13416"/>
                  </a:cubicBezTo>
                  <a:lnTo>
                    <a:pt x="256023" y="61752"/>
                  </a:lnTo>
                  <a:lnTo>
                    <a:pt x="288788" y="94518"/>
                  </a:lnTo>
                  <a:lnTo>
                    <a:pt x="336892" y="142621"/>
                  </a:lnTo>
                  <a:lnTo>
                    <a:pt x="369890" y="175387"/>
                  </a:lnTo>
                  <a:close/>
                </a:path>
              </a:pathLst>
            </a:custGeom>
            <a:solidFill>
              <a:srgbClr val="4F4F4F"/>
            </a:solidFill>
            <a:ln w="23156" cap="flat">
              <a:noFill/>
              <a:prstDash val="solid"/>
              <a:miter/>
            </a:ln>
          </p:spPr>
          <p:txBody>
            <a:bodyPr rtlCol="0" anchor="ctr"/>
            <a:lstStyle/>
            <a:p>
              <a:endParaRPr lang="en-US"/>
            </a:p>
          </p:txBody>
        </p:sp>
        <p:sp>
          <p:nvSpPr>
            <p:cNvPr id="52" name="Полилиния: фигура 51">
              <a:extLst>
                <a:ext uri="{FF2B5EF4-FFF2-40B4-BE49-F238E27FC236}">
                  <a16:creationId xmlns:a16="http://schemas.microsoft.com/office/drawing/2014/main" id="{25DCCC84-57AE-45F6-89B4-72CE9B7D7676}"/>
                </a:ext>
              </a:extLst>
            </p:cNvPr>
            <p:cNvSpPr/>
            <p:nvPr/>
          </p:nvSpPr>
          <p:spPr>
            <a:xfrm>
              <a:off x="19843059" y="7141344"/>
              <a:ext cx="434493" cy="434493"/>
            </a:xfrm>
            <a:custGeom>
              <a:avLst/>
              <a:gdLst>
                <a:gd name="connsiteX0" fmla="*/ 421076 w 434493"/>
                <a:gd name="connsiteY0" fmla="*/ 291640 h 434493"/>
                <a:gd name="connsiteX1" fmla="*/ 291639 w 434493"/>
                <a:gd name="connsiteY1" fmla="*/ 421077 h 434493"/>
                <a:gd name="connsiteX2" fmla="*/ 226804 w 434493"/>
                <a:gd name="connsiteY2" fmla="*/ 421077 h 434493"/>
                <a:gd name="connsiteX3" fmla="*/ -1 w 434493"/>
                <a:gd name="connsiteY3" fmla="*/ 194504 h 434493"/>
                <a:gd name="connsiteX4" fmla="*/ 194503 w 434493"/>
                <a:gd name="connsiteY4" fmla="*/ 0 h 434493"/>
                <a:gd name="connsiteX5" fmla="*/ 259105 w 434493"/>
                <a:gd name="connsiteY5" fmla="*/ 64602 h 434493"/>
                <a:gd name="connsiteX6" fmla="*/ 291871 w 434493"/>
                <a:gd name="connsiteY6" fmla="*/ 97601 h 434493"/>
                <a:gd name="connsiteX7" fmla="*/ 339974 w 434493"/>
                <a:gd name="connsiteY7" fmla="*/ 145704 h 434493"/>
                <a:gd name="connsiteX8" fmla="*/ 372740 w 434493"/>
                <a:gd name="connsiteY8" fmla="*/ 178470 h 434493"/>
                <a:gd name="connsiteX9" fmla="*/ 421076 w 434493"/>
                <a:gd name="connsiteY9" fmla="*/ 226805 h 434493"/>
                <a:gd name="connsiteX10" fmla="*/ 421076 w 434493"/>
                <a:gd name="connsiteY10" fmla="*/ 291640 h 43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4493" h="434493">
                  <a:moveTo>
                    <a:pt x="421076" y="291640"/>
                  </a:moveTo>
                  <a:lnTo>
                    <a:pt x="291639" y="421077"/>
                  </a:lnTo>
                  <a:cubicBezTo>
                    <a:pt x="273729" y="438965"/>
                    <a:pt x="244714" y="438965"/>
                    <a:pt x="226804" y="421077"/>
                  </a:cubicBezTo>
                  <a:lnTo>
                    <a:pt x="-1" y="194504"/>
                  </a:lnTo>
                  <a:lnTo>
                    <a:pt x="194503" y="0"/>
                  </a:lnTo>
                  <a:lnTo>
                    <a:pt x="259105" y="64602"/>
                  </a:lnTo>
                  <a:lnTo>
                    <a:pt x="291871" y="97601"/>
                  </a:lnTo>
                  <a:lnTo>
                    <a:pt x="339974" y="145704"/>
                  </a:lnTo>
                  <a:lnTo>
                    <a:pt x="372740" y="178470"/>
                  </a:lnTo>
                  <a:lnTo>
                    <a:pt x="421076" y="226805"/>
                  </a:lnTo>
                  <a:cubicBezTo>
                    <a:pt x="438964" y="244715"/>
                    <a:pt x="438964" y="273730"/>
                    <a:pt x="421076" y="291640"/>
                  </a:cubicBezTo>
                  <a:close/>
                </a:path>
              </a:pathLst>
            </a:custGeom>
            <a:solidFill>
              <a:srgbClr val="4F4F4F"/>
            </a:solidFill>
            <a:ln w="23156" cap="flat">
              <a:noFill/>
              <a:prstDash val="solid"/>
              <a:miter/>
            </a:ln>
          </p:spPr>
          <p:txBody>
            <a:bodyPr rtlCol="0" anchor="ctr"/>
            <a:lstStyle/>
            <a:p>
              <a:endParaRPr lang="en-US"/>
            </a:p>
          </p:txBody>
        </p:sp>
        <p:sp>
          <p:nvSpPr>
            <p:cNvPr id="53" name="Полилиния: фигура 52">
              <a:extLst>
                <a:ext uri="{FF2B5EF4-FFF2-40B4-BE49-F238E27FC236}">
                  <a16:creationId xmlns:a16="http://schemas.microsoft.com/office/drawing/2014/main" id="{31D57D89-886F-4601-9693-C28D19288E98}"/>
                </a:ext>
              </a:extLst>
            </p:cNvPr>
            <p:cNvSpPr/>
            <p:nvPr/>
          </p:nvSpPr>
          <p:spPr>
            <a:xfrm>
              <a:off x="20021296" y="6764881"/>
              <a:ext cx="230759" cy="230759"/>
            </a:xfrm>
            <a:custGeom>
              <a:avLst/>
              <a:gdLst>
                <a:gd name="connsiteX0" fmla="*/ 210537 w 230759"/>
                <a:gd name="connsiteY0" fmla="*/ 182192 h 230759"/>
                <a:gd name="connsiteX1" fmla="*/ 161969 w 230759"/>
                <a:gd name="connsiteY1" fmla="*/ 230760 h 230759"/>
                <a:gd name="connsiteX2" fmla="*/ -1 w 230759"/>
                <a:gd name="connsiteY2" fmla="*/ 68789 h 230759"/>
                <a:gd name="connsiteX3" fmla="*/ 48567 w 230759"/>
                <a:gd name="connsiteY3" fmla="*/ 20221 h 230759"/>
                <a:gd name="connsiteX4" fmla="*/ 97135 w 230759"/>
                <a:gd name="connsiteY4" fmla="*/ 0 h 230759"/>
                <a:gd name="connsiteX5" fmla="*/ 145703 w 230759"/>
                <a:gd name="connsiteY5" fmla="*/ 20221 h 230759"/>
                <a:gd name="connsiteX6" fmla="*/ 210537 w 230759"/>
                <a:gd name="connsiteY6" fmla="*/ 85056 h 230759"/>
                <a:gd name="connsiteX7" fmla="*/ 230758 w 230759"/>
                <a:gd name="connsiteY7" fmla="*/ 133624 h 230759"/>
                <a:gd name="connsiteX8" fmla="*/ 210537 w 230759"/>
                <a:gd name="connsiteY8" fmla="*/ 182192 h 23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759" h="230759">
                  <a:moveTo>
                    <a:pt x="210537" y="182192"/>
                  </a:moveTo>
                  <a:lnTo>
                    <a:pt x="161969" y="230760"/>
                  </a:lnTo>
                  <a:lnTo>
                    <a:pt x="-1" y="68789"/>
                  </a:lnTo>
                  <a:lnTo>
                    <a:pt x="48567" y="20221"/>
                  </a:lnTo>
                  <a:cubicBezTo>
                    <a:pt x="61415" y="7279"/>
                    <a:pt x="78898" y="0"/>
                    <a:pt x="97135" y="0"/>
                  </a:cubicBezTo>
                  <a:cubicBezTo>
                    <a:pt x="115372" y="0"/>
                    <a:pt x="132854" y="7279"/>
                    <a:pt x="145703" y="20221"/>
                  </a:cubicBezTo>
                  <a:lnTo>
                    <a:pt x="210537" y="85056"/>
                  </a:lnTo>
                  <a:cubicBezTo>
                    <a:pt x="223480" y="97904"/>
                    <a:pt x="230758" y="115387"/>
                    <a:pt x="230758" y="133624"/>
                  </a:cubicBezTo>
                  <a:cubicBezTo>
                    <a:pt x="230758" y="151861"/>
                    <a:pt x="223480" y="169343"/>
                    <a:pt x="210537" y="182192"/>
                  </a:cubicBezTo>
                  <a:close/>
                </a:path>
              </a:pathLst>
            </a:custGeom>
            <a:solidFill>
              <a:srgbClr val="4F4F4F"/>
            </a:solidFill>
            <a:ln w="23156" cap="flat">
              <a:noFill/>
              <a:prstDash val="solid"/>
              <a:miter/>
            </a:ln>
          </p:spPr>
          <p:txBody>
            <a:bodyPr rtlCol="0" anchor="ctr"/>
            <a:lstStyle/>
            <a:p>
              <a:endParaRPr lang="en-US"/>
            </a:p>
          </p:txBody>
        </p:sp>
        <p:sp>
          <p:nvSpPr>
            <p:cNvPr id="55" name="Полилиния: фигура 54">
              <a:extLst>
                <a:ext uri="{FF2B5EF4-FFF2-40B4-BE49-F238E27FC236}">
                  <a16:creationId xmlns:a16="http://schemas.microsoft.com/office/drawing/2014/main" id="{169ADDB0-6419-4293-BB99-0396FB1D1A43}"/>
                </a:ext>
              </a:extLst>
            </p:cNvPr>
            <p:cNvSpPr/>
            <p:nvPr/>
          </p:nvSpPr>
          <p:spPr>
            <a:xfrm rot="-2700000">
              <a:off x="20004217" y="6840710"/>
              <a:ext cx="114686" cy="229024"/>
            </a:xfrm>
            <a:custGeom>
              <a:avLst/>
              <a:gdLst>
                <a:gd name="connsiteX0" fmla="*/ -1 w 114686"/>
                <a:gd name="connsiteY0" fmla="*/ 0 h 229024"/>
                <a:gd name="connsiteX1" fmla="*/ 114686 w 114686"/>
                <a:gd name="connsiteY1" fmla="*/ 0 h 229024"/>
                <a:gd name="connsiteX2" fmla="*/ 114686 w 114686"/>
                <a:gd name="connsiteY2" fmla="*/ 229025 h 229024"/>
                <a:gd name="connsiteX3" fmla="*/ -1 w 114686"/>
                <a:gd name="connsiteY3" fmla="*/ 229025 h 229024"/>
              </a:gdLst>
              <a:ahLst/>
              <a:cxnLst>
                <a:cxn ang="0">
                  <a:pos x="connsiteX0" y="connsiteY0"/>
                </a:cxn>
                <a:cxn ang="0">
                  <a:pos x="connsiteX1" y="connsiteY1"/>
                </a:cxn>
                <a:cxn ang="0">
                  <a:pos x="connsiteX2" y="connsiteY2"/>
                </a:cxn>
                <a:cxn ang="0">
                  <a:pos x="connsiteX3" y="connsiteY3"/>
                </a:cxn>
              </a:cxnLst>
              <a:rect l="l" t="t" r="r" b="b"/>
              <a:pathLst>
                <a:path w="114686" h="229024">
                  <a:moveTo>
                    <a:pt x="-1" y="0"/>
                  </a:moveTo>
                  <a:lnTo>
                    <a:pt x="114686" y="0"/>
                  </a:lnTo>
                  <a:lnTo>
                    <a:pt x="114686" y="229025"/>
                  </a:lnTo>
                  <a:lnTo>
                    <a:pt x="-1" y="229025"/>
                  </a:lnTo>
                  <a:close/>
                </a:path>
              </a:pathLst>
            </a:custGeom>
            <a:solidFill>
              <a:srgbClr val="7B7B7B"/>
            </a:solidFill>
            <a:ln w="23153" cap="flat">
              <a:noFill/>
              <a:prstDash val="solid"/>
              <a:miter/>
            </a:ln>
          </p:spPr>
          <p:txBody>
            <a:bodyPr rtlCol="0" anchor="ctr"/>
            <a:lstStyle/>
            <a:p>
              <a:endParaRPr lang="en-US"/>
            </a:p>
          </p:txBody>
        </p:sp>
        <p:sp>
          <p:nvSpPr>
            <p:cNvPr id="57" name="Полилиния: фигура 56">
              <a:extLst>
                <a:ext uri="{FF2B5EF4-FFF2-40B4-BE49-F238E27FC236}">
                  <a16:creationId xmlns:a16="http://schemas.microsoft.com/office/drawing/2014/main" id="{64E31548-CDC5-4E30-800C-DB64CD091265}"/>
                </a:ext>
              </a:extLst>
            </p:cNvPr>
            <p:cNvSpPr/>
            <p:nvPr/>
          </p:nvSpPr>
          <p:spPr>
            <a:xfrm>
              <a:off x="19535385" y="6914771"/>
              <a:ext cx="566780" cy="566780"/>
            </a:xfrm>
            <a:custGeom>
              <a:avLst/>
              <a:gdLst>
                <a:gd name="connsiteX0" fmla="*/ 566779 w 566780"/>
                <a:gd name="connsiteY0" fmla="*/ 161970 h 566780"/>
                <a:gd name="connsiteX1" fmla="*/ 161969 w 566780"/>
                <a:gd name="connsiteY1" fmla="*/ 566780 h 566780"/>
                <a:gd name="connsiteX2" fmla="*/ 123394 w 566780"/>
                <a:gd name="connsiteY2" fmla="*/ 476384 h 566780"/>
                <a:gd name="connsiteX3" fmla="*/ 113402 w 566780"/>
                <a:gd name="connsiteY3" fmla="*/ 453378 h 566780"/>
                <a:gd name="connsiteX4" fmla="*/ 90396 w 566780"/>
                <a:gd name="connsiteY4" fmla="*/ 443385 h 566780"/>
                <a:gd name="connsiteX5" fmla="*/ -1 w 566780"/>
                <a:gd name="connsiteY5" fmla="*/ 404810 h 566780"/>
                <a:gd name="connsiteX6" fmla="*/ 404809 w 566780"/>
                <a:gd name="connsiteY6" fmla="*/ 0 h 566780"/>
                <a:gd name="connsiteX7" fmla="*/ 469411 w 566780"/>
                <a:gd name="connsiteY7" fmla="*/ 64602 h 566780"/>
                <a:gd name="connsiteX8" fmla="*/ 502177 w 566780"/>
                <a:gd name="connsiteY8" fmla="*/ 97368 h 56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780" h="566780">
                  <a:moveTo>
                    <a:pt x="566779" y="161970"/>
                  </a:moveTo>
                  <a:lnTo>
                    <a:pt x="161969" y="566780"/>
                  </a:lnTo>
                  <a:lnTo>
                    <a:pt x="123394" y="476384"/>
                  </a:lnTo>
                  <a:lnTo>
                    <a:pt x="113402" y="453378"/>
                  </a:lnTo>
                  <a:lnTo>
                    <a:pt x="90396" y="443385"/>
                  </a:lnTo>
                  <a:lnTo>
                    <a:pt x="-1" y="404810"/>
                  </a:lnTo>
                  <a:lnTo>
                    <a:pt x="404809" y="0"/>
                  </a:lnTo>
                  <a:lnTo>
                    <a:pt x="469411" y="64602"/>
                  </a:lnTo>
                  <a:lnTo>
                    <a:pt x="502177" y="97368"/>
                  </a:lnTo>
                  <a:close/>
                </a:path>
              </a:pathLst>
            </a:custGeom>
            <a:solidFill>
              <a:srgbClr val="C1A381"/>
            </a:solidFill>
            <a:ln w="23156" cap="flat">
              <a:noFill/>
              <a:prstDash val="solid"/>
              <a:miter/>
            </a:ln>
          </p:spPr>
          <p:txBody>
            <a:bodyPr rtlCol="0" anchor="ctr"/>
            <a:lstStyle/>
            <a:p>
              <a:endParaRPr lang="en-US" dirty="0"/>
            </a:p>
          </p:txBody>
        </p:sp>
        <p:sp>
          <p:nvSpPr>
            <p:cNvPr id="58" name="Полилиния: фигура 57">
              <a:extLst>
                <a:ext uri="{FF2B5EF4-FFF2-40B4-BE49-F238E27FC236}">
                  <a16:creationId xmlns:a16="http://schemas.microsoft.com/office/drawing/2014/main" id="{80669C93-6C77-45E7-8BDF-A2BF77411F71}"/>
                </a:ext>
              </a:extLst>
            </p:cNvPr>
            <p:cNvSpPr/>
            <p:nvPr/>
          </p:nvSpPr>
          <p:spPr>
            <a:xfrm>
              <a:off x="19507499" y="7319581"/>
              <a:ext cx="189856" cy="189856"/>
            </a:xfrm>
            <a:custGeom>
              <a:avLst/>
              <a:gdLst>
                <a:gd name="connsiteX0" fmla="*/ 189855 w 189856"/>
                <a:gd name="connsiteY0" fmla="*/ 161970 h 189856"/>
                <a:gd name="connsiteX1" fmla="*/ 91790 w 189856"/>
                <a:gd name="connsiteY1" fmla="*/ 189856 h 189856"/>
                <a:gd name="connsiteX2" fmla="*/ -1 w 189856"/>
                <a:gd name="connsiteY2" fmla="*/ 98065 h 189856"/>
                <a:gd name="connsiteX3" fmla="*/ 27885 w 189856"/>
                <a:gd name="connsiteY3" fmla="*/ 0 h 189856"/>
                <a:gd name="connsiteX4" fmla="*/ 141287 w 189856"/>
                <a:gd name="connsiteY4" fmla="*/ 48568 h 18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56" h="189856">
                  <a:moveTo>
                    <a:pt x="189855" y="161970"/>
                  </a:moveTo>
                  <a:lnTo>
                    <a:pt x="91790" y="189856"/>
                  </a:lnTo>
                  <a:cubicBezTo>
                    <a:pt x="83213" y="143172"/>
                    <a:pt x="46683" y="106642"/>
                    <a:pt x="-1" y="98065"/>
                  </a:cubicBezTo>
                  <a:lnTo>
                    <a:pt x="27885" y="0"/>
                  </a:lnTo>
                  <a:lnTo>
                    <a:pt x="141287" y="48568"/>
                  </a:lnTo>
                  <a:close/>
                </a:path>
              </a:pathLst>
            </a:custGeom>
            <a:solidFill>
              <a:srgbClr val="D2BCA3"/>
            </a:solidFill>
            <a:ln w="23156" cap="flat">
              <a:noFill/>
              <a:prstDash val="solid"/>
              <a:miter/>
            </a:ln>
          </p:spPr>
          <p:txBody>
            <a:bodyPr rtlCol="0" anchor="ctr"/>
            <a:lstStyle/>
            <a:p>
              <a:endParaRPr lang="en-US"/>
            </a:p>
          </p:txBody>
        </p:sp>
        <p:sp>
          <p:nvSpPr>
            <p:cNvPr id="59" name="Полилиния: фигура 58">
              <a:extLst>
                <a:ext uri="{FF2B5EF4-FFF2-40B4-BE49-F238E27FC236}">
                  <a16:creationId xmlns:a16="http://schemas.microsoft.com/office/drawing/2014/main" id="{915B75FB-8D30-4311-8B5A-4B409B54771F}"/>
                </a:ext>
              </a:extLst>
            </p:cNvPr>
            <p:cNvSpPr/>
            <p:nvPr/>
          </p:nvSpPr>
          <p:spPr>
            <a:xfrm>
              <a:off x="19480400" y="7417646"/>
              <a:ext cx="118890" cy="118890"/>
            </a:xfrm>
            <a:custGeom>
              <a:avLst/>
              <a:gdLst>
                <a:gd name="connsiteX0" fmla="*/ 118889 w 118890"/>
                <a:gd name="connsiteY0" fmla="*/ 91791 h 118890"/>
                <a:gd name="connsiteX1" fmla="*/ 27098 w 118890"/>
                <a:gd name="connsiteY1" fmla="*/ 118050 h 118890"/>
                <a:gd name="connsiteX2" fmla="*/ 6207 w 118890"/>
                <a:gd name="connsiteY2" fmla="*/ 112682 h 118890"/>
                <a:gd name="connsiteX3" fmla="*/ 839 w 118890"/>
                <a:gd name="connsiteY3" fmla="*/ 91791 h 118890"/>
                <a:gd name="connsiteX4" fmla="*/ 27098 w 118890"/>
                <a:gd name="connsiteY4" fmla="*/ 0 h 118890"/>
                <a:gd name="connsiteX5" fmla="*/ 118889 w 118890"/>
                <a:gd name="connsiteY5" fmla="*/ 91791 h 11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90" h="118890">
                  <a:moveTo>
                    <a:pt x="118889" y="91791"/>
                  </a:moveTo>
                  <a:lnTo>
                    <a:pt x="27098" y="118050"/>
                  </a:lnTo>
                  <a:cubicBezTo>
                    <a:pt x="19676" y="120203"/>
                    <a:pt x="11671" y="118146"/>
                    <a:pt x="6207" y="112682"/>
                  </a:cubicBezTo>
                  <a:cubicBezTo>
                    <a:pt x="743" y="107218"/>
                    <a:pt x="-1314" y="99213"/>
                    <a:pt x="839" y="91791"/>
                  </a:cubicBezTo>
                  <a:lnTo>
                    <a:pt x="27098" y="0"/>
                  </a:lnTo>
                  <a:cubicBezTo>
                    <a:pt x="73783" y="8577"/>
                    <a:pt x="110312" y="45107"/>
                    <a:pt x="118889" y="91791"/>
                  </a:cubicBezTo>
                  <a:close/>
                </a:path>
              </a:pathLst>
            </a:custGeom>
            <a:solidFill>
              <a:srgbClr val="4F4F4F"/>
            </a:solidFill>
            <a:ln w="23156" cap="flat">
              <a:noFill/>
              <a:prstDash val="solid"/>
              <a:miter/>
            </a:ln>
          </p:spPr>
          <p:txBody>
            <a:bodyPr rtlCol="0" anchor="ctr"/>
            <a:lstStyle/>
            <a:p>
              <a:endParaRPr lang="en-US" dirty="0"/>
            </a:p>
          </p:txBody>
        </p:sp>
        <p:grpSp>
          <p:nvGrpSpPr>
            <p:cNvPr id="61" name="Рисунок 39">
              <a:extLst>
                <a:ext uri="{FF2B5EF4-FFF2-40B4-BE49-F238E27FC236}">
                  <a16:creationId xmlns:a16="http://schemas.microsoft.com/office/drawing/2014/main" id="{C9EFD4C5-390A-4609-97F7-6B5AD36AC585}"/>
                </a:ext>
              </a:extLst>
            </p:cNvPr>
            <p:cNvGrpSpPr/>
            <p:nvPr/>
          </p:nvGrpSpPr>
          <p:grpSpPr>
            <a:xfrm>
              <a:off x="19625492" y="6801136"/>
              <a:ext cx="590308" cy="590250"/>
              <a:chOff x="19625492" y="6801136"/>
              <a:chExt cx="590308" cy="590250"/>
            </a:xfrm>
            <a:solidFill>
              <a:srgbClr val="2980BA"/>
            </a:solidFill>
          </p:grpSpPr>
          <p:sp>
            <p:nvSpPr>
              <p:cNvPr id="62" name="Полилиния: фигура 61">
                <a:extLst>
                  <a:ext uri="{FF2B5EF4-FFF2-40B4-BE49-F238E27FC236}">
                    <a16:creationId xmlns:a16="http://schemas.microsoft.com/office/drawing/2014/main" id="{8BD4D899-5C33-488B-B934-C759BAF78B36}"/>
                  </a:ext>
                </a:extLst>
              </p:cNvPr>
              <p:cNvSpPr/>
              <p:nvPr/>
            </p:nvSpPr>
            <p:spPr>
              <a:xfrm>
                <a:off x="19625492" y="6801136"/>
                <a:ext cx="104397" cy="104340"/>
              </a:xfrm>
              <a:custGeom>
                <a:avLst/>
                <a:gdLst>
                  <a:gd name="connsiteX0" fmla="*/ 104396 w 104397"/>
                  <a:gd name="connsiteY0" fmla="*/ 32766 h 104340"/>
                  <a:gd name="connsiteX1" fmla="*/ 39794 w 104397"/>
                  <a:gd name="connsiteY1" fmla="*/ 97601 h 104340"/>
                  <a:gd name="connsiteX2" fmla="*/ 6796 w 104397"/>
                  <a:gd name="connsiteY2" fmla="*/ 97601 h 104340"/>
                  <a:gd name="connsiteX3" fmla="*/ 6796 w 104397"/>
                  <a:gd name="connsiteY3" fmla="*/ 64602 h 104340"/>
                  <a:gd name="connsiteX4" fmla="*/ 71630 w 104397"/>
                  <a:gd name="connsiteY4" fmla="*/ 0 h 104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7" h="104340">
                    <a:moveTo>
                      <a:pt x="104396" y="32766"/>
                    </a:moveTo>
                    <a:lnTo>
                      <a:pt x="39794" y="97601"/>
                    </a:lnTo>
                    <a:cubicBezTo>
                      <a:pt x="30630" y="106588"/>
                      <a:pt x="15959" y="106588"/>
                      <a:pt x="6796" y="97601"/>
                    </a:cubicBezTo>
                    <a:cubicBezTo>
                      <a:pt x="-2267" y="88468"/>
                      <a:pt x="-2267" y="73735"/>
                      <a:pt x="6796" y="64602"/>
                    </a:cubicBezTo>
                    <a:lnTo>
                      <a:pt x="71630" y="0"/>
                    </a:lnTo>
                    <a:close/>
                  </a:path>
                </a:pathLst>
              </a:custGeom>
              <a:solidFill>
                <a:srgbClr val="7B7B7B"/>
              </a:solidFill>
              <a:ln w="23156" cap="flat">
                <a:noFill/>
                <a:prstDash val="solid"/>
                <a:miter/>
              </a:ln>
            </p:spPr>
            <p:txBody>
              <a:bodyPr rtlCol="0" anchor="ctr"/>
              <a:lstStyle/>
              <a:p>
                <a:endParaRPr lang="en-US"/>
              </a:p>
            </p:txBody>
          </p:sp>
          <p:sp>
            <p:nvSpPr>
              <p:cNvPr id="63" name="Полилиния: фигура 62">
                <a:extLst>
                  <a:ext uri="{FF2B5EF4-FFF2-40B4-BE49-F238E27FC236}">
                    <a16:creationId xmlns:a16="http://schemas.microsoft.com/office/drawing/2014/main" id="{8888C9DA-0E83-4C35-8799-928D5AC3612A}"/>
                  </a:ext>
                </a:extLst>
              </p:cNvPr>
              <p:cNvSpPr/>
              <p:nvPr/>
            </p:nvSpPr>
            <p:spPr>
              <a:xfrm>
                <a:off x="19722628" y="6882005"/>
                <a:ext cx="88362" cy="88305"/>
              </a:xfrm>
              <a:custGeom>
                <a:avLst/>
                <a:gdLst>
                  <a:gd name="connsiteX0" fmla="*/ 88362 w 88362"/>
                  <a:gd name="connsiteY0" fmla="*/ 32766 h 88305"/>
                  <a:gd name="connsiteX1" fmla="*/ 39794 w 88362"/>
                  <a:gd name="connsiteY1" fmla="*/ 81566 h 88305"/>
                  <a:gd name="connsiteX2" fmla="*/ 23295 w 88362"/>
                  <a:gd name="connsiteY2" fmla="*/ 88305 h 88305"/>
                  <a:gd name="connsiteX3" fmla="*/ 6796 w 88362"/>
                  <a:gd name="connsiteY3" fmla="*/ 81566 h 88305"/>
                  <a:gd name="connsiteX4" fmla="*/ 6796 w 88362"/>
                  <a:gd name="connsiteY4" fmla="*/ 48568 h 88305"/>
                  <a:gd name="connsiteX5" fmla="*/ 55364 w 88362"/>
                  <a:gd name="connsiteY5" fmla="*/ 0 h 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62" h="88305">
                    <a:moveTo>
                      <a:pt x="88362" y="32766"/>
                    </a:moveTo>
                    <a:lnTo>
                      <a:pt x="39794" y="81566"/>
                    </a:lnTo>
                    <a:cubicBezTo>
                      <a:pt x="35375" y="85865"/>
                      <a:pt x="29460" y="88281"/>
                      <a:pt x="23295" y="88305"/>
                    </a:cubicBezTo>
                    <a:cubicBezTo>
                      <a:pt x="17138" y="88238"/>
                      <a:pt x="11239" y="85828"/>
                      <a:pt x="6796" y="81566"/>
                    </a:cubicBezTo>
                    <a:cubicBezTo>
                      <a:pt x="-2267" y="72433"/>
                      <a:pt x="-2267" y="57701"/>
                      <a:pt x="6796" y="48568"/>
                    </a:cubicBezTo>
                    <a:lnTo>
                      <a:pt x="55364" y="0"/>
                    </a:lnTo>
                    <a:close/>
                  </a:path>
                </a:pathLst>
              </a:custGeom>
              <a:solidFill>
                <a:srgbClr val="7B7B7B"/>
              </a:solidFill>
              <a:ln w="23156" cap="flat">
                <a:noFill/>
                <a:prstDash val="solid"/>
                <a:miter/>
              </a:ln>
            </p:spPr>
            <p:txBody>
              <a:bodyPr rtlCol="0" anchor="ctr"/>
              <a:lstStyle/>
              <a:p>
                <a:endParaRPr lang="en-US"/>
              </a:p>
            </p:txBody>
          </p:sp>
          <p:sp>
            <p:nvSpPr>
              <p:cNvPr id="64" name="Полилиния: фигура 63">
                <a:extLst>
                  <a:ext uri="{FF2B5EF4-FFF2-40B4-BE49-F238E27FC236}">
                    <a16:creationId xmlns:a16="http://schemas.microsoft.com/office/drawing/2014/main" id="{809012F5-2042-4992-9CDD-09CA279D1119}"/>
                  </a:ext>
                </a:extLst>
              </p:cNvPr>
              <p:cNvSpPr/>
              <p:nvPr/>
            </p:nvSpPr>
            <p:spPr>
              <a:xfrm>
                <a:off x="20111403" y="7287047"/>
                <a:ext cx="104397" cy="104339"/>
              </a:xfrm>
              <a:custGeom>
                <a:avLst/>
                <a:gdLst>
                  <a:gd name="connsiteX0" fmla="*/ 104396 w 104397"/>
                  <a:gd name="connsiteY0" fmla="*/ 32766 h 104339"/>
                  <a:gd name="connsiteX1" fmla="*/ 39794 w 104397"/>
                  <a:gd name="connsiteY1" fmla="*/ 97601 h 104339"/>
                  <a:gd name="connsiteX2" fmla="*/ 23295 w 104397"/>
                  <a:gd name="connsiteY2" fmla="*/ 104340 h 104339"/>
                  <a:gd name="connsiteX3" fmla="*/ 6796 w 104397"/>
                  <a:gd name="connsiteY3" fmla="*/ 97601 h 104339"/>
                  <a:gd name="connsiteX4" fmla="*/ 6796 w 104397"/>
                  <a:gd name="connsiteY4" fmla="*/ 64602 h 104339"/>
                  <a:gd name="connsiteX5" fmla="*/ 71630 w 104397"/>
                  <a:gd name="connsiteY5" fmla="*/ 0 h 10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7" h="104339">
                    <a:moveTo>
                      <a:pt x="104396" y="32766"/>
                    </a:moveTo>
                    <a:lnTo>
                      <a:pt x="39794" y="97601"/>
                    </a:lnTo>
                    <a:cubicBezTo>
                      <a:pt x="35351" y="101863"/>
                      <a:pt x="29451" y="104273"/>
                      <a:pt x="23295" y="104340"/>
                    </a:cubicBezTo>
                    <a:cubicBezTo>
                      <a:pt x="17130" y="104315"/>
                      <a:pt x="11215" y="101899"/>
                      <a:pt x="6796" y="97601"/>
                    </a:cubicBezTo>
                    <a:cubicBezTo>
                      <a:pt x="-2267" y="88468"/>
                      <a:pt x="-2267" y="73735"/>
                      <a:pt x="6796" y="64602"/>
                    </a:cubicBezTo>
                    <a:lnTo>
                      <a:pt x="71630" y="0"/>
                    </a:lnTo>
                    <a:close/>
                  </a:path>
                </a:pathLst>
              </a:custGeom>
              <a:solidFill>
                <a:srgbClr val="7B7B7B"/>
              </a:solidFill>
              <a:ln w="23156" cap="flat">
                <a:noFill/>
                <a:prstDash val="solid"/>
                <a:miter/>
              </a:ln>
            </p:spPr>
            <p:txBody>
              <a:bodyPr rtlCol="0" anchor="ctr"/>
              <a:lstStyle/>
              <a:p>
                <a:endParaRPr lang="en-US"/>
              </a:p>
            </p:txBody>
          </p:sp>
          <p:sp>
            <p:nvSpPr>
              <p:cNvPr id="65" name="Полилиния: фигура 64">
                <a:extLst>
                  <a:ext uri="{FF2B5EF4-FFF2-40B4-BE49-F238E27FC236}">
                    <a16:creationId xmlns:a16="http://schemas.microsoft.com/office/drawing/2014/main" id="{E2CEBC1F-9CFB-4041-B335-EAF1A1F14955}"/>
                  </a:ext>
                </a:extLst>
              </p:cNvPr>
              <p:cNvSpPr/>
              <p:nvPr/>
            </p:nvSpPr>
            <p:spPr>
              <a:xfrm>
                <a:off x="20046568" y="7205946"/>
                <a:ext cx="88362" cy="88306"/>
              </a:xfrm>
              <a:custGeom>
                <a:avLst/>
                <a:gdLst>
                  <a:gd name="connsiteX0" fmla="*/ 88362 w 88362"/>
                  <a:gd name="connsiteY0" fmla="*/ 32998 h 88306"/>
                  <a:gd name="connsiteX1" fmla="*/ 39794 w 88362"/>
                  <a:gd name="connsiteY1" fmla="*/ 81566 h 88306"/>
                  <a:gd name="connsiteX2" fmla="*/ 6796 w 88362"/>
                  <a:gd name="connsiteY2" fmla="*/ 81566 h 88306"/>
                  <a:gd name="connsiteX3" fmla="*/ 6796 w 88362"/>
                  <a:gd name="connsiteY3" fmla="*/ 48568 h 88306"/>
                  <a:gd name="connsiteX4" fmla="*/ 55596 w 88362"/>
                  <a:gd name="connsiteY4" fmla="*/ 0 h 8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2" h="88306">
                    <a:moveTo>
                      <a:pt x="88362" y="32998"/>
                    </a:moveTo>
                    <a:lnTo>
                      <a:pt x="39794" y="81566"/>
                    </a:lnTo>
                    <a:cubicBezTo>
                      <a:pt x="30630" y="90553"/>
                      <a:pt x="15959" y="90553"/>
                      <a:pt x="6796" y="81566"/>
                    </a:cubicBezTo>
                    <a:cubicBezTo>
                      <a:pt x="-2267" y="72433"/>
                      <a:pt x="-2267" y="57701"/>
                      <a:pt x="6796" y="48568"/>
                    </a:cubicBezTo>
                    <a:lnTo>
                      <a:pt x="55596" y="0"/>
                    </a:lnTo>
                    <a:close/>
                  </a:path>
                </a:pathLst>
              </a:custGeom>
              <a:solidFill>
                <a:srgbClr val="7B7B7B"/>
              </a:solidFill>
              <a:ln w="23156" cap="flat">
                <a:noFill/>
                <a:prstDash val="solid"/>
                <a:miter/>
              </a:ln>
            </p:spPr>
            <p:txBody>
              <a:bodyPr rtlCol="0" anchor="ctr"/>
              <a:lstStyle/>
              <a:p>
                <a:endParaRPr lang="en-US"/>
              </a:p>
            </p:txBody>
          </p:sp>
        </p:grpSp>
      </p:grpSp>
      <p:grpSp>
        <p:nvGrpSpPr>
          <p:cNvPr id="72" name="Группа 71">
            <a:extLst>
              <a:ext uri="{FF2B5EF4-FFF2-40B4-BE49-F238E27FC236}">
                <a16:creationId xmlns:a16="http://schemas.microsoft.com/office/drawing/2014/main" id="{C004FD7E-D53E-4FD8-8146-513513A98861}"/>
              </a:ext>
            </a:extLst>
          </p:cNvPr>
          <p:cNvGrpSpPr/>
          <p:nvPr/>
        </p:nvGrpSpPr>
        <p:grpSpPr>
          <a:xfrm>
            <a:off x="13347167" y="6279480"/>
            <a:ext cx="2020232" cy="1333626"/>
            <a:chOff x="13347167" y="6401974"/>
            <a:chExt cx="2020232" cy="1333626"/>
          </a:xfrm>
        </p:grpSpPr>
        <p:sp>
          <p:nvSpPr>
            <p:cNvPr id="69" name="Полилиния: фигура 68">
              <a:extLst>
                <a:ext uri="{FF2B5EF4-FFF2-40B4-BE49-F238E27FC236}">
                  <a16:creationId xmlns:a16="http://schemas.microsoft.com/office/drawing/2014/main" id="{54B5FCAD-C32F-4581-9BB1-2858E84E8825}"/>
                </a:ext>
              </a:extLst>
            </p:cNvPr>
            <p:cNvSpPr/>
            <p:nvPr/>
          </p:nvSpPr>
          <p:spPr>
            <a:xfrm rot="2681034">
              <a:off x="13347167" y="6401974"/>
              <a:ext cx="1333622" cy="1333626"/>
            </a:xfrm>
            <a:custGeom>
              <a:avLst/>
              <a:gdLst>
                <a:gd name="connsiteX0" fmla="*/ 756669 w 1333622"/>
                <a:gd name="connsiteY0" fmla="*/ 0 h 1333626"/>
                <a:gd name="connsiteX1" fmla="*/ 1333623 w 1333622"/>
                <a:gd name="connsiteY1" fmla="*/ 576954 h 1333626"/>
                <a:gd name="connsiteX2" fmla="*/ 934343 w 1333622"/>
                <a:gd name="connsiteY2" fmla="*/ 976233 h 1333626"/>
                <a:gd name="connsiteX3" fmla="*/ 1022402 w 1333622"/>
                <a:gd name="connsiteY3" fmla="*/ 1018412 h 1333626"/>
                <a:gd name="connsiteX4" fmla="*/ 1014692 w 1333622"/>
                <a:gd name="connsiteY4" fmla="*/ 1233476 h 1333626"/>
                <a:gd name="connsiteX5" fmla="*/ 822542 w 1333622"/>
                <a:gd name="connsiteY5" fmla="*/ 1233756 h 1333626"/>
                <a:gd name="connsiteX6" fmla="*/ 772345 w 1333622"/>
                <a:gd name="connsiteY6" fmla="*/ 1138239 h 1333626"/>
                <a:gd name="connsiteX7" fmla="*/ 585516 w 1333622"/>
                <a:gd name="connsiteY7" fmla="*/ 1325068 h 1333626"/>
                <a:gd name="connsiteX8" fmla="*/ 544191 w 1333622"/>
                <a:gd name="connsiteY8" fmla="*/ 1325068 h 1333626"/>
                <a:gd name="connsiteX9" fmla="*/ 387873 w 1333622"/>
                <a:gd name="connsiteY9" fmla="*/ 1168751 h 1333626"/>
                <a:gd name="connsiteX10" fmla="*/ 396115 w 1333622"/>
                <a:gd name="connsiteY10" fmla="*/ 1128828 h 1333626"/>
                <a:gd name="connsiteX11" fmla="*/ 445140 w 1333622"/>
                <a:gd name="connsiteY11" fmla="*/ 1096396 h 1333626"/>
                <a:gd name="connsiteX12" fmla="*/ 445140 w 1333622"/>
                <a:gd name="connsiteY12" fmla="*/ 888486 h 1333626"/>
                <a:gd name="connsiteX13" fmla="*/ 237231 w 1333622"/>
                <a:gd name="connsiteY13" fmla="*/ 888486 h 1333626"/>
                <a:gd name="connsiteX14" fmla="*/ 204798 w 1333622"/>
                <a:gd name="connsiteY14" fmla="*/ 937511 h 1333626"/>
                <a:gd name="connsiteX15" fmla="*/ 164876 w 1333622"/>
                <a:gd name="connsiteY15" fmla="*/ 945753 h 1333626"/>
                <a:gd name="connsiteX16" fmla="*/ 8559 w 1333622"/>
                <a:gd name="connsiteY16" fmla="*/ 789432 h 1333626"/>
                <a:gd name="connsiteX17" fmla="*/ 8559 w 1333622"/>
                <a:gd name="connsiteY17" fmla="*/ 748107 h 1333626"/>
                <a:gd name="connsiteX18" fmla="*/ 195388 w 1333622"/>
                <a:gd name="connsiteY18" fmla="*/ 561278 h 1333626"/>
                <a:gd name="connsiteX19" fmla="*/ 107329 w 1333622"/>
                <a:gd name="connsiteY19" fmla="*/ 519099 h 1333626"/>
                <a:gd name="connsiteX20" fmla="*/ 115039 w 1333622"/>
                <a:gd name="connsiteY20" fmla="*/ 304035 h 1333626"/>
                <a:gd name="connsiteX21" fmla="*/ 307189 w 1333622"/>
                <a:gd name="connsiteY21" fmla="*/ 303756 h 1333626"/>
                <a:gd name="connsiteX22" fmla="*/ 357386 w 1333622"/>
                <a:gd name="connsiteY22" fmla="*/ 399276 h 1333626"/>
                <a:gd name="connsiteX23" fmla="*/ 756669 w 1333622"/>
                <a:gd name="connsiteY23" fmla="*/ 0 h 133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33622" h="1333626">
                  <a:moveTo>
                    <a:pt x="756669" y="0"/>
                  </a:moveTo>
                  <a:lnTo>
                    <a:pt x="1333623" y="576954"/>
                  </a:lnTo>
                  <a:lnTo>
                    <a:pt x="934343" y="976233"/>
                  </a:lnTo>
                  <a:cubicBezTo>
                    <a:pt x="966499" y="979714"/>
                    <a:pt x="997736" y="993746"/>
                    <a:pt x="1022402" y="1018412"/>
                  </a:cubicBezTo>
                  <a:cubicBezTo>
                    <a:pt x="1082258" y="1078268"/>
                    <a:pt x="1079697" y="1176933"/>
                    <a:pt x="1014692" y="1233476"/>
                  </a:cubicBezTo>
                  <a:cubicBezTo>
                    <a:pt x="960014" y="1281028"/>
                    <a:pt x="877328" y="1281136"/>
                    <a:pt x="822542" y="1233756"/>
                  </a:cubicBezTo>
                  <a:cubicBezTo>
                    <a:pt x="792890" y="1208117"/>
                    <a:pt x="776190" y="1173760"/>
                    <a:pt x="772345" y="1138239"/>
                  </a:cubicBezTo>
                  <a:lnTo>
                    <a:pt x="585516" y="1325068"/>
                  </a:lnTo>
                  <a:cubicBezTo>
                    <a:pt x="574104" y="1336479"/>
                    <a:pt x="555602" y="1336479"/>
                    <a:pt x="544191" y="1325068"/>
                  </a:cubicBezTo>
                  <a:lnTo>
                    <a:pt x="387873" y="1168751"/>
                  </a:lnTo>
                  <a:cubicBezTo>
                    <a:pt x="375486" y="1156363"/>
                    <a:pt x="379827" y="1135370"/>
                    <a:pt x="396115" y="1128828"/>
                  </a:cubicBezTo>
                  <a:cubicBezTo>
                    <a:pt x="413960" y="1121674"/>
                    <a:pt x="430692" y="1110844"/>
                    <a:pt x="445140" y="1096396"/>
                  </a:cubicBezTo>
                  <a:cubicBezTo>
                    <a:pt x="502575" y="1038961"/>
                    <a:pt x="502547" y="945893"/>
                    <a:pt x="445140" y="888486"/>
                  </a:cubicBezTo>
                  <a:cubicBezTo>
                    <a:pt x="387734" y="831079"/>
                    <a:pt x="294665" y="831051"/>
                    <a:pt x="237231" y="888486"/>
                  </a:cubicBezTo>
                  <a:cubicBezTo>
                    <a:pt x="222783" y="902934"/>
                    <a:pt x="211952" y="919666"/>
                    <a:pt x="204798" y="937511"/>
                  </a:cubicBezTo>
                  <a:cubicBezTo>
                    <a:pt x="198256" y="953799"/>
                    <a:pt x="177263" y="958140"/>
                    <a:pt x="164876" y="945753"/>
                  </a:cubicBezTo>
                  <a:lnTo>
                    <a:pt x="8559" y="789432"/>
                  </a:lnTo>
                  <a:cubicBezTo>
                    <a:pt x="-2853" y="778021"/>
                    <a:pt x="-2853" y="759518"/>
                    <a:pt x="8559" y="748107"/>
                  </a:cubicBezTo>
                  <a:lnTo>
                    <a:pt x="195388" y="561278"/>
                  </a:lnTo>
                  <a:cubicBezTo>
                    <a:pt x="163203" y="557825"/>
                    <a:pt x="131995" y="543766"/>
                    <a:pt x="107329" y="519099"/>
                  </a:cubicBezTo>
                  <a:cubicBezTo>
                    <a:pt x="47473" y="459244"/>
                    <a:pt x="50034" y="360578"/>
                    <a:pt x="115039" y="304035"/>
                  </a:cubicBezTo>
                  <a:cubicBezTo>
                    <a:pt x="169717" y="256483"/>
                    <a:pt x="252403" y="256375"/>
                    <a:pt x="307189" y="303756"/>
                  </a:cubicBezTo>
                  <a:cubicBezTo>
                    <a:pt x="336841" y="329394"/>
                    <a:pt x="353541" y="363751"/>
                    <a:pt x="357386" y="399276"/>
                  </a:cubicBezTo>
                  <a:lnTo>
                    <a:pt x="756669" y="0"/>
                  </a:lnTo>
                  <a:close/>
                </a:path>
              </a:pathLst>
            </a:custGeom>
            <a:solidFill>
              <a:srgbClr val="D2BCA3"/>
            </a:solidFill>
            <a:ln w="3497" cap="flat">
              <a:noFill/>
              <a:prstDash val="solid"/>
              <a:miter/>
            </a:ln>
          </p:spPr>
          <p:txBody>
            <a:bodyPr rtlCol="0" anchor="ctr"/>
            <a:lstStyle/>
            <a:p>
              <a:endParaRPr lang="en-US"/>
            </a:p>
          </p:txBody>
        </p:sp>
        <p:sp>
          <p:nvSpPr>
            <p:cNvPr id="70" name="Полилиния: фигура 69">
              <a:extLst>
                <a:ext uri="{FF2B5EF4-FFF2-40B4-BE49-F238E27FC236}">
                  <a16:creationId xmlns:a16="http://schemas.microsoft.com/office/drawing/2014/main" id="{83F61E29-4AB0-4767-93D3-FF95F7E1A263}"/>
                </a:ext>
              </a:extLst>
            </p:cNvPr>
            <p:cNvSpPr/>
            <p:nvPr/>
          </p:nvSpPr>
          <p:spPr>
            <a:xfrm rot="2681034">
              <a:off x="14080448" y="6703342"/>
              <a:ext cx="726148" cy="726148"/>
            </a:xfrm>
            <a:custGeom>
              <a:avLst/>
              <a:gdLst>
                <a:gd name="connsiteX0" fmla="*/ 149195 w 726148"/>
                <a:gd name="connsiteY0" fmla="*/ 0 h 726148"/>
                <a:gd name="connsiteX1" fmla="*/ 726148 w 726148"/>
                <a:gd name="connsiteY1" fmla="*/ 576954 h 726148"/>
                <a:gd name="connsiteX2" fmla="*/ 576954 w 726148"/>
                <a:gd name="connsiteY2" fmla="*/ 726148 h 726148"/>
                <a:gd name="connsiteX3" fmla="*/ 432216 w 726148"/>
                <a:gd name="connsiteY3" fmla="*/ 581411 h 726148"/>
                <a:gd name="connsiteX4" fmla="*/ 410778 w 726148"/>
                <a:gd name="connsiteY4" fmla="*/ 606633 h 726148"/>
                <a:gd name="connsiteX5" fmla="*/ 257883 w 726148"/>
                <a:gd name="connsiteY5" fmla="*/ 666877 h 726148"/>
                <a:gd name="connsiteX6" fmla="*/ 109356 w 726148"/>
                <a:gd name="connsiteY6" fmla="*/ 595914 h 726148"/>
                <a:gd name="connsiteX7" fmla="*/ 108996 w 726148"/>
                <a:gd name="connsiteY7" fmla="*/ 326396 h 726148"/>
                <a:gd name="connsiteX8" fmla="*/ 119379 w 726148"/>
                <a:gd name="connsiteY8" fmla="*/ 315233 h 726148"/>
                <a:gd name="connsiteX9" fmla="*/ 144601 w 726148"/>
                <a:gd name="connsiteY9" fmla="*/ 293796 h 726148"/>
                <a:gd name="connsiteX10" fmla="*/ 0 w 726148"/>
                <a:gd name="connsiteY10" fmla="*/ 149195 h 726148"/>
                <a:gd name="connsiteX11" fmla="*/ 149195 w 726148"/>
                <a:gd name="connsiteY11" fmla="*/ 0 h 72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148" h="726148">
                  <a:moveTo>
                    <a:pt x="149195" y="0"/>
                  </a:moveTo>
                  <a:lnTo>
                    <a:pt x="726148" y="576954"/>
                  </a:lnTo>
                  <a:lnTo>
                    <a:pt x="576954" y="726148"/>
                  </a:lnTo>
                  <a:lnTo>
                    <a:pt x="432216" y="581411"/>
                  </a:lnTo>
                  <a:cubicBezTo>
                    <a:pt x="425786" y="590349"/>
                    <a:pt x="418629" y="598783"/>
                    <a:pt x="410778" y="606633"/>
                  </a:cubicBezTo>
                  <a:cubicBezTo>
                    <a:pt x="370520" y="646891"/>
                    <a:pt x="314786" y="668881"/>
                    <a:pt x="257883" y="666877"/>
                  </a:cubicBezTo>
                  <a:cubicBezTo>
                    <a:pt x="200144" y="664872"/>
                    <a:pt x="147386" y="639678"/>
                    <a:pt x="109356" y="595914"/>
                  </a:cubicBezTo>
                  <a:cubicBezTo>
                    <a:pt x="42651" y="519187"/>
                    <a:pt x="42483" y="403317"/>
                    <a:pt x="108996" y="326396"/>
                  </a:cubicBezTo>
                  <a:cubicBezTo>
                    <a:pt x="112281" y="322555"/>
                    <a:pt x="115790" y="318823"/>
                    <a:pt x="119379" y="315233"/>
                  </a:cubicBezTo>
                  <a:cubicBezTo>
                    <a:pt x="127229" y="307383"/>
                    <a:pt x="135667" y="300229"/>
                    <a:pt x="144601" y="293796"/>
                  </a:cubicBezTo>
                  <a:lnTo>
                    <a:pt x="0" y="149195"/>
                  </a:lnTo>
                  <a:lnTo>
                    <a:pt x="149195" y="0"/>
                  </a:lnTo>
                  <a:close/>
                </a:path>
              </a:pathLst>
            </a:custGeom>
            <a:solidFill>
              <a:srgbClr val="C1A381"/>
            </a:solidFill>
            <a:ln w="3497" cap="flat">
              <a:noFill/>
              <a:prstDash val="solid"/>
              <a:miter/>
            </a:ln>
          </p:spPr>
          <p:txBody>
            <a:bodyPr rtlCol="0" anchor="ctr"/>
            <a:lstStyle/>
            <a:p>
              <a:endParaRPr lang="en-US"/>
            </a:p>
          </p:txBody>
        </p:sp>
        <p:sp>
          <p:nvSpPr>
            <p:cNvPr id="71" name="Полилиния: фигура 70">
              <a:extLst>
                <a:ext uri="{FF2B5EF4-FFF2-40B4-BE49-F238E27FC236}">
                  <a16:creationId xmlns:a16="http://schemas.microsoft.com/office/drawing/2014/main" id="{54DB0124-516A-49B9-9177-953A0728D808}"/>
                </a:ext>
              </a:extLst>
            </p:cNvPr>
            <p:cNvSpPr/>
            <p:nvPr/>
          </p:nvSpPr>
          <p:spPr>
            <a:xfrm rot="2681034">
              <a:off x="14225601" y="6493466"/>
              <a:ext cx="1141798" cy="1141801"/>
            </a:xfrm>
            <a:custGeom>
              <a:avLst/>
              <a:gdLst>
                <a:gd name="connsiteX0" fmla="*/ 1041826 w 1141798"/>
                <a:gd name="connsiteY0" fmla="*/ 822412 h 1141801"/>
                <a:gd name="connsiteX1" fmla="*/ 946648 w 1141798"/>
                <a:gd name="connsiteY1" fmla="*/ 772100 h 1141801"/>
                <a:gd name="connsiteX2" fmla="*/ 1133240 w 1141798"/>
                <a:gd name="connsiteY2" fmla="*/ 585509 h 1141801"/>
                <a:gd name="connsiteX3" fmla="*/ 1133240 w 1141798"/>
                <a:gd name="connsiteY3" fmla="*/ 544184 h 1141801"/>
                <a:gd name="connsiteX4" fmla="*/ 946442 w 1141798"/>
                <a:gd name="connsiteY4" fmla="*/ 357386 h 1141801"/>
                <a:gd name="connsiteX5" fmla="*/ 1041952 w 1141798"/>
                <a:gd name="connsiteY5" fmla="*/ 307193 h 1141801"/>
                <a:gd name="connsiteX6" fmla="*/ 1041690 w 1141798"/>
                <a:gd name="connsiteY6" fmla="*/ 115043 h 1141801"/>
                <a:gd name="connsiteX7" fmla="*/ 826591 w 1141798"/>
                <a:gd name="connsiteY7" fmla="*/ 107322 h 1141801"/>
                <a:gd name="connsiteX8" fmla="*/ 784423 w 1141798"/>
                <a:gd name="connsiteY8" fmla="*/ 195367 h 1141801"/>
                <a:gd name="connsiteX9" fmla="*/ 597615 w 1141798"/>
                <a:gd name="connsiteY9" fmla="*/ 8559 h 1141801"/>
                <a:gd name="connsiteX10" fmla="*/ 556289 w 1141798"/>
                <a:gd name="connsiteY10" fmla="*/ 8559 h 1141801"/>
                <a:gd name="connsiteX11" fmla="*/ 399979 w 1141798"/>
                <a:gd name="connsiteY11" fmla="*/ 164869 h 1141801"/>
                <a:gd name="connsiteX12" fmla="*/ 408207 w 1141798"/>
                <a:gd name="connsiteY12" fmla="*/ 204781 h 1141801"/>
                <a:gd name="connsiteX13" fmla="*/ 457243 w 1141798"/>
                <a:gd name="connsiteY13" fmla="*/ 237227 h 1141801"/>
                <a:gd name="connsiteX14" fmla="*/ 457243 w 1141798"/>
                <a:gd name="connsiteY14" fmla="*/ 445137 h 1141801"/>
                <a:gd name="connsiteX15" fmla="*/ 249333 w 1141798"/>
                <a:gd name="connsiteY15" fmla="*/ 445137 h 1141801"/>
                <a:gd name="connsiteX16" fmla="*/ 216886 w 1141798"/>
                <a:gd name="connsiteY16" fmla="*/ 396101 h 1141801"/>
                <a:gd name="connsiteX17" fmla="*/ 176974 w 1141798"/>
                <a:gd name="connsiteY17" fmla="*/ 387873 h 1141801"/>
                <a:gd name="connsiteX18" fmla="*/ 0 w 1141798"/>
                <a:gd name="connsiteY18" fmla="*/ 564848 h 1141801"/>
                <a:gd name="connsiteX19" fmla="*/ 172073 w 1141798"/>
                <a:gd name="connsiteY19" fmla="*/ 736921 h 1141801"/>
                <a:gd name="connsiteX20" fmla="*/ 163240 w 1141798"/>
                <a:gd name="connsiteY20" fmla="*/ 784267 h 1141801"/>
                <a:gd name="connsiteX21" fmla="*/ 111962 w 1141798"/>
                <a:gd name="connsiteY21" fmla="*/ 822517 h 1141801"/>
                <a:gd name="connsiteX22" fmla="*/ 112232 w 1141798"/>
                <a:gd name="connsiteY22" fmla="*/ 1014667 h 1141801"/>
                <a:gd name="connsiteX23" fmla="*/ 327327 w 1141798"/>
                <a:gd name="connsiteY23" fmla="*/ 1022384 h 1141801"/>
                <a:gd name="connsiteX24" fmla="*/ 357570 w 1141798"/>
                <a:gd name="connsiteY24" fmla="*/ 978519 h 1141801"/>
                <a:gd name="connsiteX25" fmla="*/ 404891 w 1141798"/>
                <a:gd name="connsiteY25" fmla="*/ 969739 h 1141801"/>
                <a:gd name="connsiteX26" fmla="*/ 576954 w 1141798"/>
                <a:gd name="connsiteY26" fmla="*/ 1141802 h 1141801"/>
                <a:gd name="connsiteX27" fmla="*/ 784206 w 1141798"/>
                <a:gd name="connsiteY27" fmla="*/ 934550 h 1141801"/>
                <a:gd name="connsiteX28" fmla="*/ 826315 w 1141798"/>
                <a:gd name="connsiteY28" fmla="*/ 1022112 h 1141801"/>
                <a:gd name="connsiteX29" fmla="*/ 1041417 w 1141798"/>
                <a:gd name="connsiteY29" fmla="*/ 1014384 h 1141801"/>
                <a:gd name="connsiteX30" fmla="*/ 1041826 w 1141798"/>
                <a:gd name="connsiteY30" fmla="*/ 822412 h 114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41798" h="1141801">
                  <a:moveTo>
                    <a:pt x="1041826" y="822412"/>
                  </a:moveTo>
                  <a:cubicBezTo>
                    <a:pt x="1016289" y="792785"/>
                    <a:pt x="982047" y="776050"/>
                    <a:pt x="946648" y="772100"/>
                  </a:cubicBezTo>
                  <a:lnTo>
                    <a:pt x="1133240" y="585509"/>
                  </a:lnTo>
                  <a:cubicBezTo>
                    <a:pt x="1144651" y="574097"/>
                    <a:pt x="1144651" y="555595"/>
                    <a:pt x="1133240" y="544184"/>
                  </a:cubicBezTo>
                  <a:lnTo>
                    <a:pt x="946442" y="357386"/>
                  </a:lnTo>
                  <a:cubicBezTo>
                    <a:pt x="981943" y="353545"/>
                    <a:pt x="1016313" y="336841"/>
                    <a:pt x="1041952" y="307193"/>
                  </a:cubicBezTo>
                  <a:cubicBezTo>
                    <a:pt x="1089340" y="252385"/>
                    <a:pt x="1089228" y="169717"/>
                    <a:pt x="1041690" y="115043"/>
                  </a:cubicBezTo>
                  <a:cubicBezTo>
                    <a:pt x="985147" y="50017"/>
                    <a:pt x="886468" y="47442"/>
                    <a:pt x="826591" y="107322"/>
                  </a:cubicBezTo>
                  <a:cubicBezTo>
                    <a:pt x="801939" y="131974"/>
                    <a:pt x="787903" y="163207"/>
                    <a:pt x="784423" y="195367"/>
                  </a:cubicBezTo>
                  <a:lnTo>
                    <a:pt x="597615" y="8559"/>
                  </a:lnTo>
                  <a:cubicBezTo>
                    <a:pt x="586203" y="-2853"/>
                    <a:pt x="567701" y="-2853"/>
                    <a:pt x="556289" y="8559"/>
                  </a:cubicBezTo>
                  <a:lnTo>
                    <a:pt x="399979" y="164869"/>
                  </a:lnTo>
                  <a:cubicBezTo>
                    <a:pt x="387578" y="177270"/>
                    <a:pt x="391933" y="198242"/>
                    <a:pt x="408207" y="204781"/>
                  </a:cubicBezTo>
                  <a:cubicBezTo>
                    <a:pt x="426059" y="211956"/>
                    <a:pt x="442788" y="222776"/>
                    <a:pt x="457243" y="237227"/>
                  </a:cubicBezTo>
                  <a:cubicBezTo>
                    <a:pt x="514677" y="294662"/>
                    <a:pt x="514649" y="387730"/>
                    <a:pt x="457243" y="445137"/>
                  </a:cubicBezTo>
                  <a:cubicBezTo>
                    <a:pt x="399836" y="502544"/>
                    <a:pt x="306768" y="502572"/>
                    <a:pt x="249333" y="445137"/>
                  </a:cubicBezTo>
                  <a:cubicBezTo>
                    <a:pt x="234881" y="430685"/>
                    <a:pt x="224061" y="413953"/>
                    <a:pt x="216886" y="396101"/>
                  </a:cubicBezTo>
                  <a:cubicBezTo>
                    <a:pt x="210345" y="379827"/>
                    <a:pt x="189376" y="375472"/>
                    <a:pt x="176974" y="387873"/>
                  </a:cubicBezTo>
                  <a:lnTo>
                    <a:pt x="0" y="564848"/>
                  </a:lnTo>
                  <a:lnTo>
                    <a:pt x="172073" y="736921"/>
                  </a:lnTo>
                  <a:cubicBezTo>
                    <a:pt x="186584" y="751432"/>
                    <a:pt x="181970" y="775889"/>
                    <a:pt x="163240" y="784267"/>
                  </a:cubicBezTo>
                  <a:cubicBezTo>
                    <a:pt x="144231" y="792771"/>
                    <a:pt x="126662" y="805516"/>
                    <a:pt x="111962" y="822517"/>
                  </a:cubicBezTo>
                  <a:cubicBezTo>
                    <a:pt x="64575" y="877325"/>
                    <a:pt x="64690" y="959996"/>
                    <a:pt x="112232" y="1014667"/>
                  </a:cubicBezTo>
                  <a:cubicBezTo>
                    <a:pt x="168774" y="1079690"/>
                    <a:pt x="267450" y="1082261"/>
                    <a:pt x="327327" y="1022384"/>
                  </a:cubicBezTo>
                  <a:cubicBezTo>
                    <a:pt x="340383" y="1009329"/>
                    <a:pt x="350461" y="994426"/>
                    <a:pt x="357570" y="978519"/>
                  </a:cubicBezTo>
                  <a:cubicBezTo>
                    <a:pt x="365931" y="959807"/>
                    <a:pt x="390401" y="955249"/>
                    <a:pt x="404891" y="969739"/>
                  </a:cubicBezTo>
                  <a:lnTo>
                    <a:pt x="576954" y="1141802"/>
                  </a:lnTo>
                  <a:lnTo>
                    <a:pt x="784206" y="934550"/>
                  </a:lnTo>
                  <a:cubicBezTo>
                    <a:pt x="787774" y="966538"/>
                    <a:pt x="801785" y="997582"/>
                    <a:pt x="826315" y="1022112"/>
                  </a:cubicBezTo>
                  <a:cubicBezTo>
                    <a:pt x="886195" y="1081992"/>
                    <a:pt x="984878" y="1079413"/>
                    <a:pt x="1041417" y="1014384"/>
                  </a:cubicBezTo>
                  <a:cubicBezTo>
                    <a:pt x="1088899" y="959769"/>
                    <a:pt x="1089074" y="877227"/>
                    <a:pt x="1041826" y="822412"/>
                  </a:cubicBezTo>
                  <a:close/>
                </a:path>
              </a:pathLst>
            </a:custGeom>
            <a:solidFill>
              <a:srgbClr val="4F4F4F"/>
            </a:solidFill>
            <a:ln w="3497" cap="flat">
              <a:noFill/>
              <a:prstDash val="solid"/>
              <a:miter/>
            </a:ln>
          </p:spPr>
          <p:txBody>
            <a:bodyPr rtlCol="0" anchor="ctr"/>
            <a:lstStyle/>
            <a:p>
              <a:endParaRPr lang="en-US"/>
            </a:p>
          </p:txBody>
        </p:sp>
      </p:grpSp>
      <p:grpSp>
        <p:nvGrpSpPr>
          <p:cNvPr id="141" name="Рисунок 139">
            <a:extLst>
              <a:ext uri="{FF2B5EF4-FFF2-40B4-BE49-F238E27FC236}">
                <a16:creationId xmlns:a16="http://schemas.microsoft.com/office/drawing/2014/main" id="{E06A5592-6562-4916-8101-C53259F6D8D0}"/>
              </a:ext>
            </a:extLst>
          </p:cNvPr>
          <p:cNvGrpSpPr/>
          <p:nvPr/>
        </p:nvGrpSpPr>
        <p:grpSpPr>
          <a:xfrm>
            <a:off x="19261398" y="9535856"/>
            <a:ext cx="1195857" cy="1195880"/>
            <a:chOff x="19300419" y="9569750"/>
            <a:chExt cx="1117812" cy="1117833"/>
          </a:xfrm>
        </p:grpSpPr>
        <p:grpSp>
          <p:nvGrpSpPr>
            <p:cNvPr id="142" name="Рисунок 139">
              <a:extLst>
                <a:ext uri="{FF2B5EF4-FFF2-40B4-BE49-F238E27FC236}">
                  <a16:creationId xmlns:a16="http://schemas.microsoft.com/office/drawing/2014/main" id="{A95CCC99-29F2-4C56-ADB5-5B1C16E75D3D}"/>
                </a:ext>
              </a:extLst>
            </p:cNvPr>
            <p:cNvGrpSpPr/>
            <p:nvPr/>
          </p:nvGrpSpPr>
          <p:grpSpPr>
            <a:xfrm>
              <a:off x="19300419" y="10003161"/>
              <a:ext cx="1117810" cy="684398"/>
              <a:chOff x="19300419" y="10003161"/>
              <a:chExt cx="1117810" cy="684398"/>
            </a:xfrm>
          </p:grpSpPr>
          <p:sp>
            <p:nvSpPr>
              <p:cNvPr id="144" name="Полилиния: фигура 143">
                <a:extLst>
                  <a:ext uri="{FF2B5EF4-FFF2-40B4-BE49-F238E27FC236}">
                    <a16:creationId xmlns:a16="http://schemas.microsoft.com/office/drawing/2014/main" id="{34576B0B-2F33-4D21-960C-0C113BF85E74}"/>
                  </a:ext>
                </a:extLst>
              </p:cNvPr>
              <p:cNvSpPr/>
              <p:nvPr/>
            </p:nvSpPr>
            <p:spPr>
              <a:xfrm>
                <a:off x="19300419" y="10003161"/>
                <a:ext cx="1117810" cy="684398"/>
              </a:xfrm>
              <a:custGeom>
                <a:avLst/>
                <a:gdLst>
                  <a:gd name="connsiteX0" fmla="*/ 970169 w 1117810"/>
                  <a:gd name="connsiteY0" fmla="*/ 3560 h 684398"/>
                  <a:gd name="connsiteX1" fmla="*/ 28761 w 1117810"/>
                  <a:gd name="connsiteY1" fmla="*/ 393863 h 684398"/>
                  <a:gd name="connsiteX2" fmla="*/ 3563 w 1117810"/>
                  <a:gd name="connsiteY2" fmla="*/ 454714 h 684398"/>
                  <a:gd name="connsiteX3" fmla="*/ 86794 w 1117810"/>
                  <a:gd name="connsiteY3" fmla="*/ 655641 h 684398"/>
                  <a:gd name="connsiteX4" fmla="*/ 147645 w 1117810"/>
                  <a:gd name="connsiteY4" fmla="*/ 680838 h 684398"/>
                  <a:gd name="connsiteX5" fmla="*/ 1089053 w 1117810"/>
                  <a:gd name="connsiteY5" fmla="*/ 290535 h 684398"/>
                  <a:gd name="connsiteX6" fmla="*/ 1114250 w 1117810"/>
                  <a:gd name="connsiteY6" fmla="*/ 229684 h 684398"/>
                  <a:gd name="connsiteX7" fmla="*/ 1031019 w 1117810"/>
                  <a:gd name="connsiteY7" fmla="*/ 28758 h 684398"/>
                  <a:gd name="connsiteX8" fmla="*/ 970169 w 1117810"/>
                  <a:gd name="connsiteY8" fmla="*/ 3560 h 68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7810" h="684398">
                    <a:moveTo>
                      <a:pt x="970169" y="3560"/>
                    </a:moveTo>
                    <a:lnTo>
                      <a:pt x="28761" y="393863"/>
                    </a:lnTo>
                    <a:cubicBezTo>
                      <a:pt x="4984" y="403714"/>
                      <a:pt x="-6287" y="430961"/>
                      <a:pt x="3563" y="454714"/>
                    </a:cubicBezTo>
                    <a:lnTo>
                      <a:pt x="86794" y="655641"/>
                    </a:lnTo>
                    <a:cubicBezTo>
                      <a:pt x="96645" y="679394"/>
                      <a:pt x="123891" y="690689"/>
                      <a:pt x="147645" y="680838"/>
                    </a:cubicBezTo>
                    <a:lnTo>
                      <a:pt x="1089053" y="290535"/>
                    </a:lnTo>
                    <a:cubicBezTo>
                      <a:pt x="1112806" y="280685"/>
                      <a:pt x="1124101" y="253438"/>
                      <a:pt x="1114250" y="229684"/>
                    </a:cubicBezTo>
                    <a:lnTo>
                      <a:pt x="1031019" y="28758"/>
                    </a:lnTo>
                    <a:cubicBezTo>
                      <a:pt x="1021192" y="5004"/>
                      <a:pt x="993945" y="-6290"/>
                      <a:pt x="970169" y="3560"/>
                    </a:cubicBezTo>
                    <a:close/>
                  </a:path>
                </a:pathLst>
              </a:custGeom>
              <a:solidFill>
                <a:srgbClr val="7B7B7B"/>
              </a:solidFill>
              <a:ln w="23241" cap="flat">
                <a:noFill/>
                <a:prstDash val="solid"/>
                <a:miter/>
              </a:ln>
            </p:spPr>
            <p:txBody>
              <a:bodyPr rtlCol="0" anchor="ctr"/>
              <a:lstStyle/>
              <a:p>
                <a:endParaRPr lang="en-US"/>
              </a:p>
            </p:txBody>
          </p:sp>
          <p:sp>
            <p:nvSpPr>
              <p:cNvPr id="145" name="Полилиния: фигура 144">
                <a:extLst>
                  <a:ext uri="{FF2B5EF4-FFF2-40B4-BE49-F238E27FC236}">
                    <a16:creationId xmlns:a16="http://schemas.microsoft.com/office/drawing/2014/main" id="{B7BF34FA-F980-4668-85B6-FA1179D001DD}"/>
                  </a:ext>
                </a:extLst>
              </p:cNvPr>
              <p:cNvSpPr/>
              <p:nvPr/>
            </p:nvSpPr>
            <p:spPr>
              <a:xfrm>
                <a:off x="19300419" y="10295979"/>
                <a:ext cx="391607" cy="391580"/>
              </a:xfrm>
              <a:custGeom>
                <a:avLst/>
                <a:gdLst>
                  <a:gd name="connsiteX0" fmla="*/ 28761 w 391607"/>
                  <a:gd name="connsiteY0" fmla="*/ 101046 h 391580"/>
                  <a:gd name="connsiteX1" fmla="*/ 3563 w 391607"/>
                  <a:gd name="connsiteY1" fmla="*/ 161897 h 391580"/>
                  <a:gd name="connsiteX2" fmla="*/ 86794 w 391607"/>
                  <a:gd name="connsiteY2" fmla="*/ 362823 h 391580"/>
                  <a:gd name="connsiteX3" fmla="*/ 147645 w 391607"/>
                  <a:gd name="connsiteY3" fmla="*/ 388021 h 391580"/>
                  <a:gd name="connsiteX4" fmla="*/ 391607 w 391607"/>
                  <a:gd name="connsiteY4" fmla="*/ 286975 h 391580"/>
                  <a:gd name="connsiteX5" fmla="*/ 272723 w 391607"/>
                  <a:gd name="connsiteY5" fmla="*/ 0 h 39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607" h="391580">
                    <a:moveTo>
                      <a:pt x="28761" y="101046"/>
                    </a:moveTo>
                    <a:cubicBezTo>
                      <a:pt x="4984" y="110896"/>
                      <a:pt x="-6287" y="138143"/>
                      <a:pt x="3563" y="161897"/>
                    </a:cubicBezTo>
                    <a:lnTo>
                      <a:pt x="86794" y="362823"/>
                    </a:lnTo>
                    <a:cubicBezTo>
                      <a:pt x="96645" y="386577"/>
                      <a:pt x="123891" y="397871"/>
                      <a:pt x="147645" y="388021"/>
                    </a:cubicBezTo>
                    <a:lnTo>
                      <a:pt x="391607" y="286975"/>
                    </a:lnTo>
                    <a:lnTo>
                      <a:pt x="272723" y="0"/>
                    </a:lnTo>
                    <a:close/>
                  </a:path>
                </a:pathLst>
              </a:custGeom>
              <a:solidFill>
                <a:srgbClr val="E6E6E6"/>
              </a:solidFill>
              <a:ln w="23241" cap="flat">
                <a:noFill/>
                <a:prstDash val="solid"/>
                <a:miter/>
              </a:ln>
            </p:spPr>
            <p:txBody>
              <a:bodyPr rtlCol="0" anchor="ctr"/>
              <a:lstStyle/>
              <a:p>
                <a:endParaRPr lang="en-US"/>
              </a:p>
            </p:txBody>
          </p:sp>
          <p:sp>
            <p:nvSpPr>
              <p:cNvPr id="146" name="Полилиния: фигура 145">
                <a:extLst>
                  <a:ext uri="{FF2B5EF4-FFF2-40B4-BE49-F238E27FC236}">
                    <a16:creationId xmlns:a16="http://schemas.microsoft.com/office/drawing/2014/main" id="{92362DD7-F5EA-43BF-93B7-4FF6CEA22B4C}"/>
                  </a:ext>
                </a:extLst>
              </p:cNvPr>
              <p:cNvSpPr/>
              <p:nvPr/>
            </p:nvSpPr>
            <p:spPr>
              <a:xfrm>
                <a:off x="19442405" y="10452240"/>
                <a:ext cx="93337" cy="93337"/>
              </a:xfrm>
              <a:custGeom>
                <a:avLst/>
                <a:gdLst>
                  <a:gd name="connsiteX0" fmla="*/ 93337 w 93337"/>
                  <a:gd name="connsiteY0" fmla="*/ 46669 h 93337"/>
                  <a:gd name="connsiteX1" fmla="*/ 46669 w 93337"/>
                  <a:gd name="connsiteY1" fmla="*/ 93337 h 93337"/>
                  <a:gd name="connsiteX2" fmla="*/ 0 w 93337"/>
                  <a:gd name="connsiteY2" fmla="*/ 46669 h 93337"/>
                  <a:gd name="connsiteX3" fmla="*/ 46669 w 93337"/>
                  <a:gd name="connsiteY3" fmla="*/ 0 h 93337"/>
                  <a:gd name="connsiteX4" fmla="*/ 93337 w 93337"/>
                  <a:gd name="connsiteY4" fmla="*/ 46669 h 9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7" h="93337">
                    <a:moveTo>
                      <a:pt x="93337" y="46669"/>
                    </a:moveTo>
                    <a:cubicBezTo>
                      <a:pt x="93337" y="72443"/>
                      <a:pt x="72443" y="93337"/>
                      <a:pt x="46669" y="93337"/>
                    </a:cubicBezTo>
                    <a:cubicBezTo>
                      <a:pt x="20894" y="93337"/>
                      <a:pt x="0" y="72443"/>
                      <a:pt x="0" y="46669"/>
                    </a:cubicBezTo>
                    <a:cubicBezTo>
                      <a:pt x="0" y="20894"/>
                      <a:pt x="20894" y="0"/>
                      <a:pt x="46669" y="0"/>
                    </a:cubicBezTo>
                    <a:cubicBezTo>
                      <a:pt x="72443" y="0"/>
                      <a:pt x="93337" y="20894"/>
                      <a:pt x="93337" y="46669"/>
                    </a:cubicBezTo>
                    <a:close/>
                  </a:path>
                </a:pathLst>
              </a:custGeom>
              <a:solidFill>
                <a:srgbClr val="515151"/>
              </a:solidFill>
              <a:ln w="23241" cap="flat">
                <a:noFill/>
                <a:prstDash val="solid"/>
                <a:miter/>
              </a:ln>
            </p:spPr>
            <p:txBody>
              <a:bodyPr rtlCol="0" anchor="ctr"/>
              <a:lstStyle/>
              <a:p>
                <a:endParaRPr lang="en-US"/>
              </a:p>
            </p:txBody>
          </p:sp>
        </p:grpSp>
        <p:grpSp>
          <p:nvGrpSpPr>
            <p:cNvPr id="147" name="Рисунок 139">
              <a:extLst>
                <a:ext uri="{FF2B5EF4-FFF2-40B4-BE49-F238E27FC236}">
                  <a16:creationId xmlns:a16="http://schemas.microsoft.com/office/drawing/2014/main" id="{6F587A74-A02C-4DAF-AC81-6E440251A44A}"/>
                </a:ext>
              </a:extLst>
            </p:cNvPr>
            <p:cNvGrpSpPr/>
            <p:nvPr/>
          </p:nvGrpSpPr>
          <p:grpSpPr>
            <a:xfrm>
              <a:off x="19300425" y="9716096"/>
              <a:ext cx="971460" cy="971483"/>
              <a:chOff x="19300425" y="9716096"/>
              <a:chExt cx="971460" cy="971483"/>
            </a:xfrm>
          </p:grpSpPr>
          <p:sp>
            <p:nvSpPr>
              <p:cNvPr id="148" name="Полилиния: фигура 147">
                <a:extLst>
                  <a:ext uri="{FF2B5EF4-FFF2-40B4-BE49-F238E27FC236}">
                    <a16:creationId xmlns:a16="http://schemas.microsoft.com/office/drawing/2014/main" id="{4EFC792B-EF9F-44C1-A1F2-083DC15602C5}"/>
                  </a:ext>
                </a:extLst>
              </p:cNvPr>
              <p:cNvSpPr/>
              <p:nvPr/>
            </p:nvSpPr>
            <p:spPr>
              <a:xfrm>
                <a:off x="19300425" y="9716096"/>
                <a:ext cx="971460" cy="971483"/>
              </a:xfrm>
              <a:custGeom>
                <a:avLst/>
                <a:gdLst>
                  <a:gd name="connsiteX0" fmla="*/ 738170 w 971460"/>
                  <a:gd name="connsiteY0" fmla="*/ 13641 h 971483"/>
                  <a:gd name="connsiteX1" fmla="*/ 13641 w 971460"/>
                  <a:gd name="connsiteY1" fmla="*/ 738193 h 971483"/>
                  <a:gd name="connsiteX2" fmla="*/ 13641 w 971460"/>
                  <a:gd name="connsiteY2" fmla="*/ 804051 h 971483"/>
                  <a:gd name="connsiteX3" fmla="*/ 167433 w 971460"/>
                  <a:gd name="connsiteY3" fmla="*/ 957843 h 971483"/>
                  <a:gd name="connsiteX4" fmla="*/ 233291 w 971460"/>
                  <a:gd name="connsiteY4" fmla="*/ 957843 h 971483"/>
                  <a:gd name="connsiteX5" fmla="*/ 957820 w 971460"/>
                  <a:gd name="connsiteY5" fmla="*/ 233291 h 971483"/>
                  <a:gd name="connsiteX6" fmla="*/ 957820 w 971460"/>
                  <a:gd name="connsiteY6" fmla="*/ 167433 h 971483"/>
                  <a:gd name="connsiteX7" fmla="*/ 804051 w 971460"/>
                  <a:gd name="connsiteY7" fmla="*/ 13641 h 971483"/>
                  <a:gd name="connsiteX8" fmla="*/ 738170 w 971460"/>
                  <a:gd name="connsiteY8" fmla="*/ 13641 h 9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1460" h="971483">
                    <a:moveTo>
                      <a:pt x="738170" y="13641"/>
                    </a:moveTo>
                    <a:lnTo>
                      <a:pt x="13641" y="738193"/>
                    </a:lnTo>
                    <a:cubicBezTo>
                      <a:pt x="-4547" y="756381"/>
                      <a:pt x="-4547" y="785863"/>
                      <a:pt x="13641" y="804051"/>
                    </a:cubicBezTo>
                    <a:lnTo>
                      <a:pt x="167433" y="957843"/>
                    </a:lnTo>
                    <a:cubicBezTo>
                      <a:pt x="185621" y="976031"/>
                      <a:pt x="215103" y="976031"/>
                      <a:pt x="233291" y="957843"/>
                    </a:cubicBezTo>
                    <a:lnTo>
                      <a:pt x="957820" y="233291"/>
                    </a:lnTo>
                    <a:cubicBezTo>
                      <a:pt x="976008" y="215103"/>
                      <a:pt x="976008" y="185621"/>
                      <a:pt x="957820" y="167433"/>
                    </a:cubicBezTo>
                    <a:lnTo>
                      <a:pt x="804051" y="13641"/>
                    </a:lnTo>
                    <a:cubicBezTo>
                      <a:pt x="785863" y="-4547"/>
                      <a:pt x="756357" y="-4547"/>
                      <a:pt x="738170" y="13641"/>
                    </a:cubicBezTo>
                    <a:close/>
                  </a:path>
                </a:pathLst>
              </a:custGeom>
              <a:solidFill>
                <a:srgbClr val="9B7464"/>
              </a:solidFill>
              <a:ln w="23241" cap="flat">
                <a:noFill/>
                <a:prstDash val="solid"/>
                <a:miter/>
              </a:ln>
            </p:spPr>
            <p:txBody>
              <a:bodyPr rtlCol="0" anchor="ctr"/>
              <a:lstStyle/>
              <a:p>
                <a:endParaRPr lang="en-US" dirty="0"/>
              </a:p>
            </p:txBody>
          </p:sp>
          <p:sp>
            <p:nvSpPr>
              <p:cNvPr id="149" name="Полилиния: фигура 148">
                <a:extLst>
                  <a:ext uri="{FF2B5EF4-FFF2-40B4-BE49-F238E27FC236}">
                    <a16:creationId xmlns:a16="http://schemas.microsoft.com/office/drawing/2014/main" id="{243B76CB-492B-4858-83C4-46842EBE4376}"/>
                  </a:ext>
                </a:extLst>
              </p:cNvPr>
              <p:cNvSpPr/>
              <p:nvPr/>
            </p:nvSpPr>
            <p:spPr>
              <a:xfrm>
                <a:off x="19300425" y="10267568"/>
                <a:ext cx="420012" cy="420012"/>
              </a:xfrm>
              <a:custGeom>
                <a:avLst/>
                <a:gdLst>
                  <a:gd name="connsiteX0" fmla="*/ 13641 w 420012"/>
                  <a:gd name="connsiteY0" fmla="*/ 186721 h 420012"/>
                  <a:gd name="connsiteX1" fmla="*/ 13641 w 420012"/>
                  <a:gd name="connsiteY1" fmla="*/ 252579 h 420012"/>
                  <a:gd name="connsiteX2" fmla="*/ 167433 w 420012"/>
                  <a:gd name="connsiteY2" fmla="*/ 406371 h 420012"/>
                  <a:gd name="connsiteX3" fmla="*/ 233291 w 420012"/>
                  <a:gd name="connsiteY3" fmla="*/ 406371 h 420012"/>
                  <a:gd name="connsiteX4" fmla="*/ 420012 w 420012"/>
                  <a:gd name="connsiteY4" fmla="*/ 219650 h 420012"/>
                  <a:gd name="connsiteX5" fmla="*/ 200362 w 420012"/>
                  <a:gd name="connsiteY5" fmla="*/ 0 h 42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012" h="420012">
                    <a:moveTo>
                      <a:pt x="13641" y="186721"/>
                    </a:moveTo>
                    <a:cubicBezTo>
                      <a:pt x="-4547" y="204909"/>
                      <a:pt x="-4547" y="234391"/>
                      <a:pt x="13641" y="252579"/>
                    </a:cubicBezTo>
                    <a:lnTo>
                      <a:pt x="167433" y="406371"/>
                    </a:lnTo>
                    <a:cubicBezTo>
                      <a:pt x="185621" y="424559"/>
                      <a:pt x="215103" y="424559"/>
                      <a:pt x="233291" y="406371"/>
                    </a:cubicBezTo>
                    <a:lnTo>
                      <a:pt x="420012" y="219650"/>
                    </a:lnTo>
                    <a:lnTo>
                      <a:pt x="200362" y="0"/>
                    </a:lnTo>
                    <a:close/>
                  </a:path>
                </a:pathLst>
              </a:custGeom>
              <a:solidFill>
                <a:srgbClr val="E6E6E6"/>
              </a:solidFill>
              <a:ln w="23241" cap="flat">
                <a:noFill/>
                <a:prstDash val="solid"/>
                <a:miter/>
              </a:ln>
            </p:spPr>
            <p:txBody>
              <a:bodyPr rtlCol="0" anchor="ctr"/>
              <a:lstStyle/>
              <a:p>
                <a:endParaRPr lang="en-US"/>
              </a:p>
            </p:txBody>
          </p:sp>
          <p:sp>
            <p:nvSpPr>
              <p:cNvPr id="150" name="Полилиния: фигура 149">
                <a:extLst>
                  <a:ext uri="{FF2B5EF4-FFF2-40B4-BE49-F238E27FC236}">
                    <a16:creationId xmlns:a16="http://schemas.microsoft.com/office/drawing/2014/main" id="{E3E737CD-3BAC-4098-912C-07A971CE3E20}"/>
                  </a:ext>
                </a:extLst>
              </p:cNvPr>
              <p:cNvSpPr/>
              <p:nvPr/>
            </p:nvSpPr>
            <p:spPr>
              <a:xfrm>
                <a:off x="19454118" y="10440549"/>
                <a:ext cx="93337" cy="93337"/>
              </a:xfrm>
              <a:custGeom>
                <a:avLst/>
                <a:gdLst>
                  <a:gd name="connsiteX0" fmla="*/ 93337 w 93337"/>
                  <a:gd name="connsiteY0" fmla="*/ 46669 h 93337"/>
                  <a:gd name="connsiteX1" fmla="*/ 46669 w 93337"/>
                  <a:gd name="connsiteY1" fmla="*/ 93337 h 93337"/>
                  <a:gd name="connsiteX2" fmla="*/ 0 w 93337"/>
                  <a:gd name="connsiteY2" fmla="*/ 46669 h 93337"/>
                  <a:gd name="connsiteX3" fmla="*/ 46669 w 93337"/>
                  <a:gd name="connsiteY3" fmla="*/ 0 h 93337"/>
                  <a:gd name="connsiteX4" fmla="*/ 93337 w 93337"/>
                  <a:gd name="connsiteY4" fmla="*/ 46669 h 9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7" h="93337">
                    <a:moveTo>
                      <a:pt x="93337" y="46669"/>
                    </a:moveTo>
                    <a:cubicBezTo>
                      <a:pt x="93337" y="72443"/>
                      <a:pt x="72443" y="93337"/>
                      <a:pt x="46669" y="93337"/>
                    </a:cubicBezTo>
                    <a:cubicBezTo>
                      <a:pt x="20894" y="93337"/>
                      <a:pt x="0" y="72443"/>
                      <a:pt x="0" y="46669"/>
                    </a:cubicBezTo>
                    <a:cubicBezTo>
                      <a:pt x="0" y="20894"/>
                      <a:pt x="20894" y="0"/>
                      <a:pt x="46669" y="0"/>
                    </a:cubicBezTo>
                    <a:cubicBezTo>
                      <a:pt x="72443" y="0"/>
                      <a:pt x="93337" y="20894"/>
                      <a:pt x="93337" y="46669"/>
                    </a:cubicBezTo>
                    <a:close/>
                  </a:path>
                </a:pathLst>
              </a:custGeom>
              <a:solidFill>
                <a:srgbClr val="515151"/>
              </a:solidFill>
              <a:ln w="23241" cap="flat">
                <a:noFill/>
                <a:prstDash val="solid"/>
                <a:miter/>
              </a:ln>
            </p:spPr>
            <p:txBody>
              <a:bodyPr rtlCol="0" anchor="ctr"/>
              <a:lstStyle/>
              <a:p>
                <a:endParaRPr lang="en-US"/>
              </a:p>
            </p:txBody>
          </p:sp>
        </p:grpSp>
        <p:grpSp>
          <p:nvGrpSpPr>
            <p:cNvPr id="151" name="Рисунок 139">
              <a:extLst>
                <a:ext uri="{FF2B5EF4-FFF2-40B4-BE49-F238E27FC236}">
                  <a16:creationId xmlns:a16="http://schemas.microsoft.com/office/drawing/2014/main" id="{23729E53-4CF9-42BF-AE00-E3EBE6BB8AE9}"/>
                </a:ext>
              </a:extLst>
            </p:cNvPr>
            <p:cNvGrpSpPr/>
            <p:nvPr/>
          </p:nvGrpSpPr>
          <p:grpSpPr>
            <a:xfrm>
              <a:off x="19300422" y="9569753"/>
              <a:ext cx="683560" cy="1117830"/>
              <a:chOff x="19300422" y="9569753"/>
              <a:chExt cx="683560" cy="1117830"/>
            </a:xfrm>
          </p:grpSpPr>
          <p:sp>
            <p:nvSpPr>
              <p:cNvPr id="152" name="Полилиния: фигура 151">
                <a:extLst>
                  <a:ext uri="{FF2B5EF4-FFF2-40B4-BE49-F238E27FC236}">
                    <a16:creationId xmlns:a16="http://schemas.microsoft.com/office/drawing/2014/main" id="{195ED031-464B-40E1-A97E-3B4AE815A56F}"/>
                  </a:ext>
                </a:extLst>
              </p:cNvPr>
              <p:cNvSpPr/>
              <p:nvPr/>
            </p:nvSpPr>
            <p:spPr>
              <a:xfrm>
                <a:off x="19300422" y="9569753"/>
                <a:ext cx="683560" cy="1117830"/>
              </a:xfrm>
              <a:custGeom>
                <a:avLst/>
                <a:gdLst>
                  <a:gd name="connsiteX0" fmla="*/ 393025 w 683560"/>
                  <a:gd name="connsiteY0" fmla="*/ 28758 h 1117830"/>
                  <a:gd name="connsiteX1" fmla="*/ 3560 w 683560"/>
                  <a:gd name="connsiteY1" fmla="*/ 970189 h 1117830"/>
                  <a:gd name="connsiteX2" fmla="*/ 28758 w 683560"/>
                  <a:gd name="connsiteY2" fmla="*/ 1031040 h 1117830"/>
                  <a:gd name="connsiteX3" fmla="*/ 229684 w 683560"/>
                  <a:gd name="connsiteY3" fmla="*/ 1114270 h 1117830"/>
                  <a:gd name="connsiteX4" fmla="*/ 290535 w 683560"/>
                  <a:gd name="connsiteY4" fmla="*/ 1089073 h 1117830"/>
                  <a:gd name="connsiteX5" fmla="*/ 680000 w 683560"/>
                  <a:gd name="connsiteY5" fmla="*/ 147642 h 1117830"/>
                  <a:gd name="connsiteX6" fmla="*/ 654803 w 683560"/>
                  <a:gd name="connsiteY6" fmla="*/ 86791 h 1117830"/>
                  <a:gd name="connsiteX7" fmla="*/ 453876 w 683560"/>
                  <a:gd name="connsiteY7" fmla="*/ 3560 h 1117830"/>
                  <a:gd name="connsiteX8" fmla="*/ 393025 w 683560"/>
                  <a:gd name="connsiteY8" fmla="*/ 28758 h 11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560" h="1117830">
                    <a:moveTo>
                      <a:pt x="393025" y="28758"/>
                    </a:moveTo>
                    <a:lnTo>
                      <a:pt x="3560" y="970189"/>
                    </a:lnTo>
                    <a:cubicBezTo>
                      <a:pt x="-6290" y="993965"/>
                      <a:pt x="5004" y="1021189"/>
                      <a:pt x="28758" y="1031040"/>
                    </a:cubicBezTo>
                    <a:lnTo>
                      <a:pt x="229684" y="1114270"/>
                    </a:lnTo>
                    <a:cubicBezTo>
                      <a:pt x="253438" y="1124121"/>
                      <a:pt x="280685" y="1112826"/>
                      <a:pt x="290535" y="1089073"/>
                    </a:cubicBezTo>
                    <a:lnTo>
                      <a:pt x="680000" y="147642"/>
                    </a:lnTo>
                    <a:cubicBezTo>
                      <a:pt x="689851" y="123888"/>
                      <a:pt x="678556" y="96641"/>
                      <a:pt x="654803" y="86791"/>
                    </a:cubicBezTo>
                    <a:lnTo>
                      <a:pt x="453876" y="3560"/>
                    </a:lnTo>
                    <a:cubicBezTo>
                      <a:pt x="430099" y="-6290"/>
                      <a:pt x="402852" y="5004"/>
                      <a:pt x="393025" y="28758"/>
                    </a:cubicBezTo>
                    <a:close/>
                  </a:path>
                </a:pathLst>
              </a:custGeom>
              <a:solidFill>
                <a:srgbClr val="C1A381"/>
              </a:solidFill>
              <a:ln w="23241" cap="flat">
                <a:noFill/>
                <a:prstDash val="solid"/>
                <a:miter/>
              </a:ln>
            </p:spPr>
            <p:txBody>
              <a:bodyPr rtlCol="0" anchor="ctr"/>
              <a:lstStyle/>
              <a:p>
                <a:endParaRPr lang="en-US"/>
              </a:p>
            </p:txBody>
          </p:sp>
          <p:sp>
            <p:nvSpPr>
              <p:cNvPr id="153" name="Полилиния: фигура 152">
                <a:extLst>
                  <a:ext uri="{FF2B5EF4-FFF2-40B4-BE49-F238E27FC236}">
                    <a16:creationId xmlns:a16="http://schemas.microsoft.com/office/drawing/2014/main" id="{4E66C72A-0990-4075-8F39-2229599BAF95}"/>
                  </a:ext>
                </a:extLst>
              </p:cNvPr>
              <p:cNvSpPr/>
              <p:nvPr/>
            </p:nvSpPr>
            <p:spPr>
              <a:xfrm>
                <a:off x="19300422" y="10295979"/>
                <a:ext cx="391580" cy="391604"/>
              </a:xfrm>
              <a:custGeom>
                <a:avLst/>
                <a:gdLst>
                  <a:gd name="connsiteX0" fmla="*/ 3560 w 391580"/>
                  <a:gd name="connsiteY0" fmla="*/ 243963 h 391604"/>
                  <a:gd name="connsiteX1" fmla="*/ 28758 w 391580"/>
                  <a:gd name="connsiteY1" fmla="*/ 304813 h 391604"/>
                  <a:gd name="connsiteX2" fmla="*/ 229684 w 391580"/>
                  <a:gd name="connsiteY2" fmla="*/ 388044 h 391604"/>
                  <a:gd name="connsiteX3" fmla="*/ 290535 w 391580"/>
                  <a:gd name="connsiteY3" fmla="*/ 362847 h 391604"/>
                  <a:gd name="connsiteX4" fmla="*/ 391581 w 391580"/>
                  <a:gd name="connsiteY4" fmla="*/ 118884 h 391604"/>
                  <a:gd name="connsiteX5" fmla="*/ 104606 w 391580"/>
                  <a:gd name="connsiteY5" fmla="*/ 0 h 39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580" h="391604">
                    <a:moveTo>
                      <a:pt x="3560" y="243963"/>
                    </a:moveTo>
                    <a:cubicBezTo>
                      <a:pt x="-6290" y="267739"/>
                      <a:pt x="5004" y="294963"/>
                      <a:pt x="28758" y="304813"/>
                    </a:cubicBezTo>
                    <a:lnTo>
                      <a:pt x="229684" y="388044"/>
                    </a:lnTo>
                    <a:cubicBezTo>
                      <a:pt x="253438" y="397895"/>
                      <a:pt x="280685" y="386600"/>
                      <a:pt x="290535" y="362847"/>
                    </a:cubicBezTo>
                    <a:lnTo>
                      <a:pt x="391581" y="118884"/>
                    </a:lnTo>
                    <a:lnTo>
                      <a:pt x="104606" y="0"/>
                    </a:lnTo>
                    <a:close/>
                  </a:path>
                </a:pathLst>
              </a:custGeom>
              <a:solidFill>
                <a:srgbClr val="E6E6E6"/>
              </a:solidFill>
              <a:ln w="23241" cap="flat">
                <a:noFill/>
                <a:prstDash val="solid"/>
                <a:miter/>
              </a:ln>
            </p:spPr>
            <p:txBody>
              <a:bodyPr rtlCol="0" anchor="ctr"/>
              <a:lstStyle/>
              <a:p>
                <a:endParaRPr lang="en-US"/>
              </a:p>
            </p:txBody>
          </p:sp>
          <p:sp>
            <p:nvSpPr>
              <p:cNvPr id="154" name="Полилиния: фигура 153">
                <a:extLst>
                  <a:ext uri="{FF2B5EF4-FFF2-40B4-BE49-F238E27FC236}">
                    <a16:creationId xmlns:a16="http://schemas.microsoft.com/office/drawing/2014/main" id="{CEDF4724-C206-4684-A687-E1423245CAA1}"/>
                  </a:ext>
                </a:extLst>
              </p:cNvPr>
              <p:cNvSpPr/>
              <p:nvPr/>
            </p:nvSpPr>
            <p:spPr>
              <a:xfrm>
                <a:off x="19442405" y="10452240"/>
                <a:ext cx="93337" cy="93337"/>
              </a:xfrm>
              <a:custGeom>
                <a:avLst/>
                <a:gdLst>
                  <a:gd name="connsiteX0" fmla="*/ 93337 w 93337"/>
                  <a:gd name="connsiteY0" fmla="*/ 46669 h 93337"/>
                  <a:gd name="connsiteX1" fmla="*/ 46669 w 93337"/>
                  <a:gd name="connsiteY1" fmla="*/ 93337 h 93337"/>
                  <a:gd name="connsiteX2" fmla="*/ 0 w 93337"/>
                  <a:gd name="connsiteY2" fmla="*/ 46669 h 93337"/>
                  <a:gd name="connsiteX3" fmla="*/ 46669 w 93337"/>
                  <a:gd name="connsiteY3" fmla="*/ 0 h 93337"/>
                  <a:gd name="connsiteX4" fmla="*/ 93337 w 93337"/>
                  <a:gd name="connsiteY4" fmla="*/ 46669 h 9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7" h="93337">
                    <a:moveTo>
                      <a:pt x="93337" y="46669"/>
                    </a:moveTo>
                    <a:cubicBezTo>
                      <a:pt x="93337" y="72443"/>
                      <a:pt x="72443" y="93337"/>
                      <a:pt x="46669" y="93337"/>
                    </a:cubicBezTo>
                    <a:cubicBezTo>
                      <a:pt x="20894" y="93337"/>
                      <a:pt x="0" y="72443"/>
                      <a:pt x="0" y="46669"/>
                    </a:cubicBezTo>
                    <a:cubicBezTo>
                      <a:pt x="0" y="20894"/>
                      <a:pt x="20894" y="0"/>
                      <a:pt x="46669" y="0"/>
                    </a:cubicBezTo>
                    <a:cubicBezTo>
                      <a:pt x="72443" y="0"/>
                      <a:pt x="93337" y="20894"/>
                      <a:pt x="93337" y="46669"/>
                    </a:cubicBezTo>
                    <a:close/>
                  </a:path>
                </a:pathLst>
              </a:custGeom>
              <a:solidFill>
                <a:srgbClr val="515151"/>
              </a:solidFill>
              <a:ln w="23241" cap="flat">
                <a:noFill/>
                <a:prstDash val="solid"/>
                <a:miter/>
              </a:ln>
            </p:spPr>
            <p:txBody>
              <a:bodyPr rtlCol="0" anchor="ctr"/>
              <a:lstStyle/>
              <a:p>
                <a:endParaRPr lang="en-US"/>
              </a:p>
            </p:txBody>
          </p:sp>
        </p:grpSp>
        <p:grpSp>
          <p:nvGrpSpPr>
            <p:cNvPr id="155" name="Рисунок 139">
              <a:extLst>
                <a:ext uri="{FF2B5EF4-FFF2-40B4-BE49-F238E27FC236}">
                  <a16:creationId xmlns:a16="http://schemas.microsoft.com/office/drawing/2014/main" id="{80A58F1C-EBB9-42D8-A2C3-F0B439D9EBA0}"/>
                </a:ext>
              </a:extLst>
            </p:cNvPr>
            <p:cNvGrpSpPr/>
            <p:nvPr/>
          </p:nvGrpSpPr>
          <p:grpSpPr>
            <a:xfrm>
              <a:off x="19300419" y="10376927"/>
              <a:ext cx="1117812" cy="310635"/>
              <a:chOff x="19300419" y="10376927"/>
              <a:chExt cx="1117812" cy="310635"/>
            </a:xfrm>
          </p:grpSpPr>
          <p:sp>
            <p:nvSpPr>
              <p:cNvPr id="156" name="Полилиния: фигура 155">
                <a:extLst>
                  <a:ext uri="{FF2B5EF4-FFF2-40B4-BE49-F238E27FC236}">
                    <a16:creationId xmlns:a16="http://schemas.microsoft.com/office/drawing/2014/main" id="{9778F98A-611E-4A35-97A5-59492E0F8BA6}"/>
                  </a:ext>
                </a:extLst>
              </p:cNvPr>
              <p:cNvSpPr/>
              <p:nvPr/>
            </p:nvSpPr>
            <p:spPr>
              <a:xfrm>
                <a:off x="19300419" y="10376927"/>
                <a:ext cx="1117812" cy="310635"/>
              </a:xfrm>
              <a:custGeom>
                <a:avLst/>
                <a:gdLst>
                  <a:gd name="connsiteX0" fmla="*/ 1071237 w 1117812"/>
                  <a:gd name="connsiteY0" fmla="*/ 0 h 310635"/>
                  <a:gd name="connsiteX1" fmla="*/ 46576 w 1117812"/>
                  <a:gd name="connsiteY1" fmla="*/ 0 h 310635"/>
                  <a:gd name="connsiteX2" fmla="*/ 0 w 1117812"/>
                  <a:gd name="connsiteY2" fmla="*/ 46576 h 310635"/>
                  <a:gd name="connsiteX3" fmla="*/ 0 w 1117812"/>
                  <a:gd name="connsiteY3" fmla="*/ 264060 h 310635"/>
                  <a:gd name="connsiteX4" fmla="*/ 46576 w 1117812"/>
                  <a:gd name="connsiteY4" fmla="*/ 310635 h 310635"/>
                  <a:gd name="connsiteX5" fmla="*/ 1071237 w 1117812"/>
                  <a:gd name="connsiteY5" fmla="*/ 310635 h 310635"/>
                  <a:gd name="connsiteX6" fmla="*/ 1117813 w 1117812"/>
                  <a:gd name="connsiteY6" fmla="*/ 264060 h 310635"/>
                  <a:gd name="connsiteX7" fmla="*/ 1117813 w 1117812"/>
                  <a:gd name="connsiteY7" fmla="*/ 46576 h 310635"/>
                  <a:gd name="connsiteX8" fmla="*/ 1071237 w 1117812"/>
                  <a:gd name="connsiteY8" fmla="*/ 0 h 31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7812" h="310635">
                    <a:moveTo>
                      <a:pt x="1071237" y="0"/>
                    </a:moveTo>
                    <a:lnTo>
                      <a:pt x="46576" y="0"/>
                    </a:lnTo>
                    <a:cubicBezTo>
                      <a:pt x="20843" y="0"/>
                      <a:pt x="0" y="20866"/>
                      <a:pt x="0" y="46576"/>
                    </a:cubicBezTo>
                    <a:lnTo>
                      <a:pt x="0" y="264060"/>
                    </a:lnTo>
                    <a:cubicBezTo>
                      <a:pt x="0" y="289770"/>
                      <a:pt x="20843" y="310635"/>
                      <a:pt x="46576" y="310635"/>
                    </a:cubicBezTo>
                    <a:lnTo>
                      <a:pt x="1071237" y="310635"/>
                    </a:lnTo>
                    <a:cubicBezTo>
                      <a:pt x="1096970" y="310635"/>
                      <a:pt x="1117813" y="289770"/>
                      <a:pt x="1117813" y="264060"/>
                    </a:cubicBezTo>
                    <a:lnTo>
                      <a:pt x="1117813" y="46576"/>
                    </a:lnTo>
                    <a:cubicBezTo>
                      <a:pt x="1117813" y="20866"/>
                      <a:pt x="1096970" y="0"/>
                      <a:pt x="1071237" y="0"/>
                    </a:cubicBezTo>
                    <a:close/>
                  </a:path>
                </a:pathLst>
              </a:custGeom>
              <a:solidFill>
                <a:srgbClr val="4F4F4F"/>
              </a:solidFill>
              <a:ln w="23241" cap="flat">
                <a:noFill/>
                <a:prstDash val="solid"/>
                <a:miter/>
              </a:ln>
            </p:spPr>
            <p:txBody>
              <a:bodyPr rtlCol="0" anchor="ctr"/>
              <a:lstStyle/>
              <a:p>
                <a:endParaRPr lang="en-US" dirty="0"/>
              </a:p>
            </p:txBody>
          </p:sp>
          <p:sp>
            <p:nvSpPr>
              <p:cNvPr id="157" name="Полилиния: фигура 156">
                <a:extLst>
                  <a:ext uri="{FF2B5EF4-FFF2-40B4-BE49-F238E27FC236}">
                    <a16:creationId xmlns:a16="http://schemas.microsoft.com/office/drawing/2014/main" id="{90D8AABC-208A-4DD9-8CA0-7831BCCBD8AA}"/>
                  </a:ext>
                </a:extLst>
              </p:cNvPr>
              <p:cNvSpPr/>
              <p:nvPr/>
            </p:nvSpPr>
            <p:spPr>
              <a:xfrm>
                <a:off x="19300419" y="10376927"/>
                <a:ext cx="310635" cy="310635"/>
              </a:xfrm>
              <a:custGeom>
                <a:avLst/>
                <a:gdLst>
                  <a:gd name="connsiteX0" fmla="*/ 46576 w 310635"/>
                  <a:gd name="connsiteY0" fmla="*/ 0 h 310635"/>
                  <a:gd name="connsiteX1" fmla="*/ 0 w 310635"/>
                  <a:gd name="connsiteY1" fmla="*/ 46576 h 310635"/>
                  <a:gd name="connsiteX2" fmla="*/ 0 w 310635"/>
                  <a:gd name="connsiteY2" fmla="*/ 264060 h 310635"/>
                  <a:gd name="connsiteX3" fmla="*/ 46576 w 310635"/>
                  <a:gd name="connsiteY3" fmla="*/ 310635 h 310635"/>
                  <a:gd name="connsiteX4" fmla="*/ 310635 w 310635"/>
                  <a:gd name="connsiteY4" fmla="*/ 310635 h 310635"/>
                  <a:gd name="connsiteX5" fmla="*/ 310635 w 310635"/>
                  <a:gd name="connsiteY5" fmla="*/ 0 h 31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635" h="310635">
                    <a:moveTo>
                      <a:pt x="46576" y="0"/>
                    </a:moveTo>
                    <a:cubicBezTo>
                      <a:pt x="20843" y="0"/>
                      <a:pt x="0" y="20866"/>
                      <a:pt x="0" y="46576"/>
                    </a:cubicBezTo>
                    <a:lnTo>
                      <a:pt x="0" y="264060"/>
                    </a:lnTo>
                    <a:cubicBezTo>
                      <a:pt x="0" y="289770"/>
                      <a:pt x="20843" y="310635"/>
                      <a:pt x="46576" y="310635"/>
                    </a:cubicBezTo>
                    <a:lnTo>
                      <a:pt x="310635" y="310635"/>
                    </a:lnTo>
                    <a:lnTo>
                      <a:pt x="310635" y="0"/>
                    </a:lnTo>
                    <a:close/>
                  </a:path>
                </a:pathLst>
              </a:custGeom>
              <a:solidFill>
                <a:srgbClr val="E6E6E6"/>
              </a:solidFill>
              <a:ln w="23241" cap="flat">
                <a:noFill/>
                <a:prstDash val="solid"/>
                <a:miter/>
              </a:ln>
            </p:spPr>
            <p:txBody>
              <a:bodyPr rtlCol="0" anchor="ctr"/>
              <a:lstStyle/>
              <a:p>
                <a:endParaRPr lang="en-US"/>
              </a:p>
            </p:txBody>
          </p:sp>
          <p:sp>
            <p:nvSpPr>
              <p:cNvPr id="158" name="Полилиния: фигура 157">
                <a:extLst>
                  <a:ext uri="{FF2B5EF4-FFF2-40B4-BE49-F238E27FC236}">
                    <a16:creationId xmlns:a16="http://schemas.microsoft.com/office/drawing/2014/main" id="{0A64A73B-F5B6-4ADC-95BB-D4862E90192F}"/>
                  </a:ext>
                </a:extLst>
              </p:cNvPr>
              <p:cNvSpPr/>
              <p:nvPr/>
            </p:nvSpPr>
            <p:spPr>
              <a:xfrm>
                <a:off x="19409057" y="10485588"/>
                <a:ext cx="93337" cy="93337"/>
              </a:xfrm>
              <a:custGeom>
                <a:avLst/>
                <a:gdLst>
                  <a:gd name="connsiteX0" fmla="*/ 93337 w 93337"/>
                  <a:gd name="connsiteY0" fmla="*/ 46669 h 93337"/>
                  <a:gd name="connsiteX1" fmla="*/ 46669 w 93337"/>
                  <a:gd name="connsiteY1" fmla="*/ 93337 h 93337"/>
                  <a:gd name="connsiteX2" fmla="*/ 0 w 93337"/>
                  <a:gd name="connsiteY2" fmla="*/ 46669 h 93337"/>
                  <a:gd name="connsiteX3" fmla="*/ 46669 w 93337"/>
                  <a:gd name="connsiteY3" fmla="*/ 0 h 93337"/>
                  <a:gd name="connsiteX4" fmla="*/ 93337 w 93337"/>
                  <a:gd name="connsiteY4" fmla="*/ 46669 h 9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7" h="93337">
                    <a:moveTo>
                      <a:pt x="93337" y="46669"/>
                    </a:moveTo>
                    <a:cubicBezTo>
                      <a:pt x="93337" y="72443"/>
                      <a:pt x="72443" y="93337"/>
                      <a:pt x="46669" y="93337"/>
                    </a:cubicBezTo>
                    <a:cubicBezTo>
                      <a:pt x="20894" y="93337"/>
                      <a:pt x="0" y="72443"/>
                      <a:pt x="0" y="46669"/>
                    </a:cubicBezTo>
                    <a:cubicBezTo>
                      <a:pt x="0" y="20894"/>
                      <a:pt x="20894" y="0"/>
                      <a:pt x="46669" y="0"/>
                    </a:cubicBezTo>
                    <a:cubicBezTo>
                      <a:pt x="72443" y="0"/>
                      <a:pt x="93337" y="20894"/>
                      <a:pt x="93337" y="46669"/>
                    </a:cubicBezTo>
                    <a:close/>
                  </a:path>
                </a:pathLst>
              </a:custGeom>
              <a:solidFill>
                <a:srgbClr val="515151"/>
              </a:solidFill>
              <a:ln w="23241" cap="flat">
                <a:noFill/>
                <a:prstDash val="solid"/>
                <a:miter/>
              </a:ln>
            </p:spPr>
            <p:txBody>
              <a:bodyPr rtlCol="0" anchor="ctr"/>
              <a:lstStyle/>
              <a:p>
                <a:endParaRPr lang="en-US"/>
              </a:p>
            </p:txBody>
          </p:sp>
        </p:grpSp>
        <p:grpSp>
          <p:nvGrpSpPr>
            <p:cNvPr id="160" name="Рисунок 139">
              <a:extLst>
                <a:ext uri="{FF2B5EF4-FFF2-40B4-BE49-F238E27FC236}">
                  <a16:creationId xmlns:a16="http://schemas.microsoft.com/office/drawing/2014/main" id="{023C33EC-C923-43B1-8E7A-389160B61AA3}"/>
                </a:ext>
              </a:extLst>
            </p:cNvPr>
            <p:cNvGrpSpPr/>
            <p:nvPr/>
          </p:nvGrpSpPr>
          <p:grpSpPr>
            <a:xfrm>
              <a:off x="19300419" y="9569750"/>
              <a:ext cx="310635" cy="1117812"/>
              <a:chOff x="19300419" y="9569750"/>
              <a:chExt cx="310635" cy="1117812"/>
            </a:xfrm>
          </p:grpSpPr>
          <p:sp>
            <p:nvSpPr>
              <p:cNvPr id="161" name="Полилиния: фигура 160">
                <a:extLst>
                  <a:ext uri="{FF2B5EF4-FFF2-40B4-BE49-F238E27FC236}">
                    <a16:creationId xmlns:a16="http://schemas.microsoft.com/office/drawing/2014/main" id="{114D16DF-D23E-4EF5-9A26-3B5E882BB746}"/>
                  </a:ext>
                </a:extLst>
              </p:cNvPr>
              <p:cNvSpPr/>
              <p:nvPr/>
            </p:nvSpPr>
            <p:spPr>
              <a:xfrm>
                <a:off x="19300419" y="9569750"/>
                <a:ext cx="310635" cy="1117812"/>
              </a:xfrm>
              <a:custGeom>
                <a:avLst/>
                <a:gdLst>
                  <a:gd name="connsiteX0" fmla="*/ 0 w 310635"/>
                  <a:gd name="connsiteY0" fmla="*/ 46576 h 1117812"/>
                  <a:gd name="connsiteX1" fmla="*/ 0 w 310635"/>
                  <a:gd name="connsiteY1" fmla="*/ 1071237 h 1117812"/>
                  <a:gd name="connsiteX2" fmla="*/ 46576 w 310635"/>
                  <a:gd name="connsiteY2" fmla="*/ 1117813 h 1117812"/>
                  <a:gd name="connsiteX3" fmla="*/ 264060 w 310635"/>
                  <a:gd name="connsiteY3" fmla="*/ 1117813 h 1117812"/>
                  <a:gd name="connsiteX4" fmla="*/ 310635 w 310635"/>
                  <a:gd name="connsiteY4" fmla="*/ 1071237 h 1117812"/>
                  <a:gd name="connsiteX5" fmla="*/ 310635 w 310635"/>
                  <a:gd name="connsiteY5" fmla="*/ 46576 h 1117812"/>
                  <a:gd name="connsiteX6" fmla="*/ 264060 w 310635"/>
                  <a:gd name="connsiteY6" fmla="*/ 0 h 1117812"/>
                  <a:gd name="connsiteX7" fmla="*/ 46576 w 310635"/>
                  <a:gd name="connsiteY7" fmla="*/ 0 h 1117812"/>
                  <a:gd name="connsiteX8" fmla="*/ 0 w 310635"/>
                  <a:gd name="connsiteY8" fmla="*/ 46576 h 111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635" h="1117812">
                    <a:moveTo>
                      <a:pt x="0" y="46576"/>
                    </a:moveTo>
                    <a:lnTo>
                      <a:pt x="0" y="1071237"/>
                    </a:lnTo>
                    <a:cubicBezTo>
                      <a:pt x="0" y="1096970"/>
                      <a:pt x="20843" y="1117813"/>
                      <a:pt x="46576" y="1117813"/>
                    </a:cubicBezTo>
                    <a:lnTo>
                      <a:pt x="264060" y="1117813"/>
                    </a:lnTo>
                    <a:cubicBezTo>
                      <a:pt x="289770" y="1117813"/>
                      <a:pt x="310635" y="1096970"/>
                      <a:pt x="310635" y="1071237"/>
                    </a:cubicBezTo>
                    <a:lnTo>
                      <a:pt x="310635" y="46576"/>
                    </a:lnTo>
                    <a:cubicBezTo>
                      <a:pt x="310635" y="20843"/>
                      <a:pt x="289770" y="0"/>
                      <a:pt x="264060" y="0"/>
                    </a:cubicBezTo>
                    <a:lnTo>
                      <a:pt x="46576" y="0"/>
                    </a:lnTo>
                    <a:cubicBezTo>
                      <a:pt x="20843" y="0"/>
                      <a:pt x="0" y="20866"/>
                      <a:pt x="0" y="46576"/>
                    </a:cubicBezTo>
                    <a:close/>
                  </a:path>
                </a:pathLst>
              </a:custGeom>
              <a:solidFill>
                <a:srgbClr val="D2BCA3"/>
              </a:solidFill>
              <a:ln w="23241" cap="flat">
                <a:noFill/>
                <a:prstDash val="solid"/>
                <a:miter/>
              </a:ln>
            </p:spPr>
            <p:txBody>
              <a:bodyPr rtlCol="0" anchor="ctr"/>
              <a:lstStyle/>
              <a:p>
                <a:endParaRPr lang="en-US"/>
              </a:p>
            </p:txBody>
          </p:sp>
          <p:sp>
            <p:nvSpPr>
              <p:cNvPr id="162" name="Полилиния: фигура 161">
                <a:extLst>
                  <a:ext uri="{FF2B5EF4-FFF2-40B4-BE49-F238E27FC236}">
                    <a16:creationId xmlns:a16="http://schemas.microsoft.com/office/drawing/2014/main" id="{2847DE29-D384-49D7-BAC3-AEF2B4650C8A}"/>
                  </a:ext>
                </a:extLst>
              </p:cNvPr>
              <p:cNvSpPr/>
              <p:nvPr/>
            </p:nvSpPr>
            <p:spPr>
              <a:xfrm>
                <a:off x="19300419" y="10376927"/>
                <a:ext cx="310635" cy="310635"/>
              </a:xfrm>
              <a:custGeom>
                <a:avLst/>
                <a:gdLst>
                  <a:gd name="connsiteX0" fmla="*/ 0 w 310635"/>
                  <a:gd name="connsiteY0" fmla="*/ 264060 h 310635"/>
                  <a:gd name="connsiteX1" fmla="*/ 46576 w 310635"/>
                  <a:gd name="connsiteY1" fmla="*/ 310635 h 310635"/>
                  <a:gd name="connsiteX2" fmla="*/ 264060 w 310635"/>
                  <a:gd name="connsiteY2" fmla="*/ 310635 h 310635"/>
                  <a:gd name="connsiteX3" fmla="*/ 310635 w 310635"/>
                  <a:gd name="connsiteY3" fmla="*/ 264060 h 310635"/>
                  <a:gd name="connsiteX4" fmla="*/ 310635 w 310635"/>
                  <a:gd name="connsiteY4" fmla="*/ 0 h 310635"/>
                  <a:gd name="connsiteX5" fmla="*/ 0 w 310635"/>
                  <a:gd name="connsiteY5" fmla="*/ 0 h 31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635" h="310635">
                    <a:moveTo>
                      <a:pt x="0" y="264060"/>
                    </a:moveTo>
                    <a:cubicBezTo>
                      <a:pt x="0" y="289793"/>
                      <a:pt x="20843" y="310635"/>
                      <a:pt x="46576" y="310635"/>
                    </a:cubicBezTo>
                    <a:lnTo>
                      <a:pt x="264060" y="310635"/>
                    </a:lnTo>
                    <a:cubicBezTo>
                      <a:pt x="289770" y="310635"/>
                      <a:pt x="310635" y="289793"/>
                      <a:pt x="310635" y="264060"/>
                    </a:cubicBezTo>
                    <a:lnTo>
                      <a:pt x="310635" y="0"/>
                    </a:lnTo>
                    <a:lnTo>
                      <a:pt x="0" y="0"/>
                    </a:lnTo>
                    <a:close/>
                  </a:path>
                </a:pathLst>
              </a:custGeom>
              <a:solidFill>
                <a:srgbClr val="E6E6E6"/>
              </a:solidFill>
              <a:ln w="23241" cap="flat">
                <a:noFill/>
                <a:prstDash val="solid"/>
                <a:miter/>
              </a:ln>
            </p:spPr>
            <p:txBody>
              <a:bodyPr rtlCol="0" anchor="ctr"/>
              <a:lstStyle/>
              <a:p>
                <a:endParaRPr lang="en-US"/>
              </a:p>
            </p:txBody>
          </p:sp>
          <p:sp>
            <p:nvSpPr>
              <p:cNvPr id="163" name="Полилиния: фигура 162">
                <a:extLst>
                  <a:ext uri="{FF2B5EF4-FFF2-40B4-BE49-F238E27FC236}">
                    <a16:creationId xmlns:a16="http://schemas.microsoft.com/office/drawing/2014/main" id="{984FADFC-5D4C-4313-B56C-91104454AD72}"/>
                  </a:ext>
                </a:extLst>
              </p:cNvPr>
              <p:cNvSpPr/>
              <p:nvPr/>
            </p:nvSpPr>
            <p:spPr>
              <a:xfrm>
                <a:off x="19409057" y="10485588"/>
                <a:ext cx="93337" cy="93337"/>
              </a:xfrm>
              <a:custGeom>
                <a:avLst/>
                <a:gdLst>
                  <a:gd name="connsiteX0" fmla="*/ 93337 w 93337"/>
                  <a:gd name="connsiteY0" fmla="*/ 46669 h 93337"/>
                  <a:gd name="connsiteX1" fmla="*/ 46669 w 93337"/>
                  <a:gd name="connsiteY1" fmla="*/ 93337 h 93337"/>
                  <a:gd name="connsiteX2" fmla="*/ 0 w 93337"/>
                  <a:gd name="connsiteY2" fmla="*/ 46669 h 93337"/>
                  <a:gd name="connsiteX3" fmla="*/ 46669 w 93337"/>
                  <a:gd name="connsiteY3" fmla="*/ 0 h 93337"/>
                  <a:gd name="connsiteX4" fmla="*/ 93337 w 93337"/>
                  <a:gd name="connsiteY4" fmla="*/ 46669 h 9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7" h="93337">
                    <a:moveTo>
                      <a:pt x="93337" y="46669"/>
                    </a:moveTo>
                    <a:cubicBezTo>
                      <a:pt x="93337" y="72443"/>
                      <a:pt x="72443" y="93337"/>
                      <a:pt x="46669" y="93337"/>
                    </a:cubicBezTo>
                    <a:cubicBezTo>
                      <a:pt x="20894" y="93337"/>
                      <a:pt x="0" y="72443"/>
                      <a:pt x="0" y="46669"/>
                    </a:cubicBezTo>
                    <a:cubicBezTo>
                      <a:pt x="0" y="20894"/>
                      <a:pt x="20894" y="0"/>
                      <a:pt x="46669" y="0"/>
                    </a:cubicBezTo>
                    <a:cubicBezTo>
                      <a:pt x="72443" y="0"/>
                      <a:pt x="93337" y="20894"/>
                      <a:pt x="93337" y="46669"/>
                    </a:cubicBezTo>
                    <a:close/>
                  </a:path>
                </a:pathLst>
              </a:custGeom>
              <a:solidFill>
                <a:srgbClr val="515151"/>
              </a:solidFill>
              <a:ln w="23241" cap="flat">
                <a:noFill/>
                <a:prstDash val="solid"/>
                <a:miter/>
              </a:ln>
            </p:spPr>
            <p:txBody>
              <a:bodyPr rtlCol="0" anchor="ctr"/>
              <a:lstStyle/>
              <a:p>
                <a:endParaRPr lang="en-US"/>
              </a:p>
            </p:txBody>
          </p:sp>
        </p:grpSp>
      </p:grpSp>
      <p:grpSp>
        <p:nvGrpSpPr>
          <p:cNvPr id="165" name="Группа 164">
            <a:extLst>
              <a:ext uri="{FF2B5EF4-FFF2-40B4-BE49-F238E27FC236}">
                <a16:creationId xmlns:a16="http://schemas.microsoft.com/office/drawing/2014/main" id="{5CE662FD-6126-4C2C-AF39-BF01D810B8A5}"/>
              </a:ext>
            </a:extLst>
          </p:cNvPr>
          <p:cNvGrpSpPr/>
          <p:nvPr/>
        </p:nvGrpSpPr>
        <p:grpSpPr>
          <a:xfrm>
            <a:off x="13817260" y="9480842"/>
            <a:ext cx="1204013" cy="1310503"/>
            <a:chOff x="13798389" y="9581024"/>
            <a:chExt cx="1202043" cy="1308359"/>
          </a:xfrm>
        </p:grpSpPr>
        <p:sp>
          <p:nvSpPr>
            <p:cNvPr id="164" name="Овал 163">
              <a:extLst>
                <a:ext uri="{FF2B5EF4-FFF2-40B4-BE49-F238E27FC236}">
                  <a16:creationId xmlns:a16="http://schemas.microsoft.com/office/drawing/2014/main" id="{A6AC3D29-1CAE-4A8E-A3E7-6F319E334180}"/>
                </a:ext>
              </a:extLst>
            </p:cNvPr>
            <p:cNvSpPr/>
            <p:nvPr/>
          </p:nvSpPr>
          <p:spPr>
            <a:xfrm>
              <a:off x="13798389" y="9634182"/>
              <a:ext cx="1202043" cy="1202043"/>
            </a:xfrm>
            <a:prstGeom prst="ellipse">
              <a:avLst/>
            </a:prstGeom>
            <a:solidFill>
              <a:srgbClr val="EDE4D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75" name="Рисунок 73">
              <a:extLst>
                <a:ext uri="{FF2B5EF4-FFF2-40B4-BE49-F238E27FC236}">
                  <a16:creationId xmlns:a16="http://schemas.microsoft.com/office/drawing/2014/main" id="{5D5A8C7C-83D0-4170-8EE4-3B7261F85E51}"/>
                </a:ext>
              </a:extLst>
            </p:cNvPr>
            <p:cNvGrpSpPr/>
            <p:nvPr/>
          </p:nvGrpSpPr>
          <p:grpSpPr>
            <a:xfrm>
              <a:off x="13800297" y="9581024"/>
              <a:ext cx="1198227" cy="1308359"/>
              <a:chOff x="13837455" y="9585518"/>
              <a:chExt cx="1198227" cy="1308359"/>
            </a:xfrm>
          </p:grpSpPr>
          <p:grpSp>
            <p:nvGrpSpPr>
              <p:cNvPr id="76" name="Рисунок 73">
                <a:extLst>
                  <a:ext uri="{FF2B5EF4-FFF2-40B4-BE49-F238E27FC236}">
                    <a16:creationId xmlns:a16="http://schemas.microsoft.com/office/drawing/2014/main" id="{3D84EF6D-967A-4317-B033-E11021A0554F}"/>
                  </a:ext>
                </a:extLst>
              </p:cNvPr>
              <p:cNvGrpSpPr/>
              <p:nvPr/>
            </p:nvGrpSpPr>
            <p:grpSpPr>
              <a:xfrm>
                <a:off x="14245509" y="9585518"/>
                <a:ext cx="500813" cy="203122"/>
                <a:chOff x="14245509" y="9585518"/>
                <a:chExt cx="500813" cy="203122"/>
              </a:xfrm>
              <a:solidFill>
                <a:srgbClr val="FFDC00"/>
              </a:solidFill>
            </p:grpSpPr>
            <p:sp>
              <p:nvSpPr>
                <p:cNvPr id="79" name="Полилиния: фигура 78">
                  <a:extLst>
                    <a:ext uri="{FF2B5EF4-FFF2-40B4-BE49-F238E27FC236}">
                      <a16:creationId xmlns:a16="http://schemas.microsoft.com/office/drawing/2014/main" id="{D90CB9C0-07AD-4774-9436-A27EEDBE27BF}"/>
                    </a:ext>
                  </a:extLst>
                </p:cNvPr>
                <p:cNvSpPr/>
                <p:nvPr/>
              </p:nvSpPr>
              <p:spPr>
                <a:xfrm>
                  <a:off x="14457596" y="9585518"/>
                  <a:ext cx="76661" cy="153323"/>
                </a:xfrm>
                <a:custGeom>
                  <a:avLst/>
                  <a:gdLst>
                    <a:gd name="connsiteX0" fmla="*/ 0 w 76661"/>
                    <a:gd name="connsiteY0" fmla="*/ 0 h 153323"/>
                    <a:gd name="connsiteX1" fmla="*/ 76662 w 76661"/>
                    <a:gd name="connsiteY1" fmla="*/ 0 h 153323"/>
                    <a:gd name="connsiteX2" fmla="*/ 76662 w 76661"/>
                    <a:gd name="connsiteY2" fmla="*/ 153323 h 153323"/>
                    <a:gd name="connsiteX3" fmla="*/ 0 w 76661"/>
                    <a:gd name="connsiteY3" fmla="*/ 153323 h 153323"/>
                  </a:gdLst>
                  <a:ahLst/>
                  <a:cxnLst>
                    <a:cxn ang="0">
                      <a:pos x="connsiteX0" y="connsiteY0"/>
                    </a:cxn>
                    <a:cxn ang="0">
                      <a:pos x="connsiteX1" y="connsiteY1"/>
                    </a:cxn>
                    <a:cxn ang="0">
                      <a:pos x="connsiteX2" y="connsiteY2"/>
                    </a:cxn>
                    <a:cxn ang="0">
                      <a:pos x="connsiteX3" y="connsiteY3"/>
                    </a:cxn>
                  </a:cxnLst>
                  <a:rect l="l" t="t" r="r" b="b"/>
                  <a:pathLst>
                    <a:path w="76661" h="153323">
                      <a:moveTo>
                        <a:pt x="0" y="0"/>
                      </a:moveTo>
                      <a:lnTo>
                        <a:pt x="76662" y="0"/>
                      </a:lnTo>
                      <a:lnTo>
                        <a:pt x="76662" y="153323"/>
                      </a:lnTo>
                      <a:lnTo>
                        <a:pt x="0" y="153323"/>
                      </a:lnTo>
                      <a:close/>
                    </a:path>
                  </a:pathLst>
                </a:custGeom>
                <a:solidFill>
                  <a:srgbClr val="4F4F4F"/>
                </a:solidFill>
                <a:ln w="2549" cap="flat">
                  <a:noFill/>
                  <a:prstDash val="solid"/>
                  <a:miter/>
                </a:ln>
              </p:spPr>
              <p:txBody>
                <a:bodyPr rtlCol="0" anchor="ctr"/>
                <a:lstStyle/>
                <a:p>
                  <a:endParaRPr lang="en-US"/>
                </a:p>
              </p:txBody>
            </p:sp>
            <p:sp>
              <p:nvSpPr>
                <p:cNvPr id="82" name="Полилиния: фигура 81">
                  <a:extLst>
                    <a:ext uri="{FF2B5EF4-FFF2-40B4-BE49-F238E27FC236}">
                      <a16:creationId xmlns:a16="http://schemas.microsoft.com/office/drawing/2014/main" id="{FD27215A-E001-47CC-87E1-22DA011E70ED}"/>
                    </a:ext>
                  </a:extLst>
                </p:cNvPr>
                <p:cNvSpPr/>
                <p:nvPr/>
              </p:nvSpPr>
              <p:spPr>
                <a:xfrm rot="-1800044">
                  <a:off x="14278705" y="9626400"/>
                  <a:ext cx="76660" cy="153320"/>
                </a:xfrm>
                <a:custGeom>
                  <a:avLst/>
                  <a:gdLst>
                    <a:gd name="connsiteX0" fmla="*/ 0 w 76660"/>
                    <a:gd name="connsiteY0" fmla="*/ 0 h 153320"/>
                    <a:gd name="connsiteX1" fmla="*/ 76660 w 76660"/>
                    <a:gd name="connsiteY1" fmla="*/ 0 h 153320"/>
                    <a:gd name="connsiteX2" fmla="*/ 76660 w 76660"/>
                    <a:gd name="connsiteY2" fmla="*/ 153320 h 153320"/>
                    <a:gd name="connsiteX3" fmla="*/ 0 w 76660"/>
                    <a:gd name="connsiteY3" fmla="*/ 153320 h 153320"/>
                  </a:gdLst>
                  <a:ahLst/>
                  <a:cxnLst>
                    <a:cxn ang="0">
                      <a:pos x="connsiteX0" y="connsiteY0"/>
                    </a:cxn>
                    <a:cxn ang="0">
                      <a:pos x="connsiteX1" y="connsiteY1"/>
                    </a:cxn>
                    <a:cxn ang="0">
                      <a:pos x="connsiteX2" y="connsiteY2"/>
                    </a:cxn>
                    <a:cxn ang="0">
                      <a:pos x="connsiteX3" y="connsiteY3"/>
                    </a:cxn>
                  </a:cxnLst>
                  <a:rect l="l" t="t" r="r" b="b"/>
                  <a:pathLst>
                    <a:path w="76660" h="153320">
                      <a:moveTo>
                        <a:pt x="0" y="0"/>
                      </a:moveTo>
                      <a:lnTo>
                        <a:pt x="76660" y="0"/>
                      </a:lnTo>
                      <a:lnTo>
                        <a:pt x="76660" y="153320"/>
                      </a:lnTo>
                      <a:lnTo>
                        <a:pt x="0" y="153320"/>
                      </a:lnTo>
                      <a:close/>
                    </a:path>
                  </a:pathLst>
                </a:custGeom>
                <a:solidFill>
                  <a:srgbClr val="4F4F4F"/>
                </a:solidFill>
                <a:ln w="2549" cap="flat">
                  <a:noFill/>
                  <a:prstDash val="solid"/>
                  <a:miter/>
                </a:ln>
              </p:spPr>
              <p:txBody>
                <a:bodyPr rtlCol="0" anchor="ctr"/>
                <a:lstStyle/>
                <a:p>
                  <a:endParaRPr lang="en-US"/>
                </a:p>
              </p:txBody>
            </p:sp>
            <p:sp>
              <p:nvSpPr>
                <p:cNvPr id="83" name="Полилиния: фигура 82">
                  <a:extLst>
                    <a:ext uri="{FF2B5EF4-FFF2-40B4-BE49-F238E27FC236}">
                      <a16:creationId xmlns:a16="http://schemas.microsoft.com/office/drawing/2014/main" id="{EB9781A7-A6A7-465B-A78F-A679443F9763}"/>
                    </a:ext>
                  </a:extLst>
                </p:cNvPr>
                <p:cNvSpPr/>
                <p:nvPr/>
              </p:nvSpPr>
              <p:spPr>
                <a:xfrm rot="-3599956">
                  <a:off x="14598137" y="9664756"/>
                  <a:ext cx="153320" cy="76660"/>
                </a:xfrm>
                <a:custGeom>
                  <a:avLst/>
                  <a:gdLst>
                    <a:gd name="connsiteX0" fmla="*/ 0 w 153320"/>
                    <a:gd name="connsiteY0" fmla="*/ 0 h 76660"/>
                    <a:gd name="connsiteX1" fmla="*/ 153320 w 153320"/>
                    <a:gd name="connsiteY1" fmla="*/ 0 h 76660"/>
                    <a:gd name="connsiteX2" fmla="*/ 153320 w 153320"/>
                    <a:gd name="connsiteY2" fmla="*/ 76660 h 76660"/>
                    <a:gd name="connsiteX3" fmla="*/ 0 w 153320"/>
                    <a:gd name="connsiteY3" fmla="*/ 76660 h 76660"/>
                  </a:gdLst>
                  <a:ahLst/>
                  <a:cxnLst>
                    <a:cxn ang="0">
                      <a:pos x="connsiteX0" y="connsiteY0"/>
                    </a:cxn>
                    <a:cxn ang="0">
                      <a:pos x="connsiteX1" y="connsiteY1"/>
                    </a:cxn>
                    <a:cxn ang="0">
                      <a:pos x="connsiteX2" y="connsiteY2"/>
                    </a:cxn>
                    <a:cxn ang="0">
                      <a:pos x="connsiteX3" y="connsiteY3"/>
                    </a:cxn>
                  </a:cxnLst>
                  <a:rect l="l" t="t" r="r" b="b"/>
                  <a:pathLst>
                    <a:path w="153320" h="76660">
                      <a:moveTo>
                        <a:pt x="0" y="0"/>
                      </a:moveTo>
                      <a:lnTo>
                        <a:pt x="153320" y="0"/>
                      </a:lnTo>
                      <a:lnTo>
                        <a:pt x="153320" y="76660"/>
                      </a:lnTo>
                      <a:lnTo>
                        <a:pt x="0" y="76660"/>
                      </a:lnTo>
                      <a:close/>
                    </a:path>
                  </a:pathLst>
                </a:custGeom>
                <a:solidFill>
                  <a:srgbClr val="4F4F4F"/>
                </a:solidFill>
                <a:ln w="2549" cap="flat">
                  <a:noFill/>
                  <a:prstDash val="solid"/>
                  <a:miter/>
                </a:ln>
              </p:spPr>
              <p:txBody>
                <a:bodyPr rtlCol="0" anchor="ctr"/>
                <a:lstStyle/>
                <a:p>
                  <a:endParaRPr lang="en-US"/>
                </a:p>
              </p:txBody>
            </p:sp>
          </p:grpSp>
          <p:sp>
            <p:nvSpPr>
              <p:cNvPr id="87" name="Полилиния: фигура 86">
                <a:extLst>
                  <a:ext uri="{FF2B5EF4-FFF2-40B4-BE49-F238E27FC236}">
                    <a16:creationId xmlns:a16="http://schemas.microsoft.com/office/drawing/2014/main" id="{D0E61499-70D2-41A8-A54A-78DD398BA16A}"/>
                  </a:ext>
                </a:extLst>
              </p:cNvPr>
              <p:cNvSpPr/>
              <p:nvPr/>
            </p:nvSpPr>
            <p:spPr>
              <a:xfrm>
                <a:off x="14080377" y="10322007"/>
                <a:ext cx="632023" cy="404543"/>
              </a:xfrm>
              <a:custGeom>
                <a:avLst/>
                <a:gdLst>
                  <a:gd name="connsiteX0" fmla="*/ 100294 w 632023"/>
                  <a:gd name="connsiteY0" fmla="*/ 404544 h 404543"/>
                  <a:gd name="connsiteX1" fmla="*/ 283738 w 632023"/>
                  <a:gd name="connsiteY1" fmla="*/ 328559 h 404543"/>
                  <a:gd name="connsiteX2" fmla="*/ 458846 w 632023"/>
                  <a:gd name="connsiteY2" fmla="*/ 310470 h 404543"/>
                  <a:gd name="connsiteX3" fmla="*/ 569921 w 632023"/>
                  <a:gd name="connsiteY3" fmla="*/ 264460 h 404543"/>
                  <a:gd name="connsiteX4" fmla="*/ 631769 w 632023"/>
                  <a:gd name="connsiteY4" fmla="*/ 164388 h 404543"/>
                  <a:gd name="connsiteX5" fmla="*/ 620086 w 632023"/>
                  <a:gd name="connsiteY5" fmla="*/ 0 h 404543"/>
                  <a:gd name="connsiteX6" fmla="*/ 0 w 632023"/>
                  <a:gd name="connsiteY6" fmla="*/ 229188 h 40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023" h="404543">
                    <a:moveTo>
                      <a:pt x="100294" y="404544"/>
                    </a:moveTo>
                    <a:lnTo>
                      <a:pt x="283738" y="328559"/>
                    </a:lnTo>
                    <a:cubicBezTo>
                      <a:pt x="340493" y="339394"/>
                      <a:pt x="401066" y="334404"/>
                      <a:pt x="458846" y="310470"/>
                    </a:cubicBezTo>
                    <a:lnTo>
                      <a:pt x="569921" y="264460"/>
                    </a:lnTo>
                    <a:cubicBezTo>
                      <a:pt x="609926" y="247891"/>
                      <a:pt x="634838" y="207579"/>
                      <a:pt x="631769" y="164388"/>
                    </a:cubicBezTo>
                    <a:lnTo>
                      <a:pt x="620086" y="0"/>
                    </a:lnTo>
                    <a:lnTo>
                      <a:pt x="0" y="229188"/>
                    </a:lnTo>
                    <a:close/>
                  </a:path>
                </a:pathLst>
              </a:custGeom>
              <a:solidFill>
                <a:srgbClr val="D2BCA3"/>
              </a:solidFill>
              <a:ln w="2549" cap="flat">
                <a:noFill/>
                <a:prstDash val="solid"/>
                <a:miter/>
              </a:ln>
            </p:spPr>
            <p:txBody>
              <a:bodyPr rtlCol="0" anchor="ctr"/>
              <a:lstStyle/>
              <a:p>
                <a:endParaRPr lang="en-US"/>
              </a:p>
            </p:txBody>
          </p:sp>
          <p:sp>
            <p:nvSpPr>
              <p:cNvPr id="134" name="Полилиния: фигура 133">
                <a:extLst>
                  <a:ext uri="{FF2B5EF4-FFF2-40B4-BE49-F238E27FC236}">
                    <a16:creationId xmlns:a16="http://schemas.microsoft.com/office/drawing/2014/main" id="{981933FA-E789-480A-8159-EED2B20D9390}"/>
                  </a:ext>
                </a:extLst>
              </p:cNvPr>
              <p:cNvSpPr/>
              <p:nvPr/>
            </p:nvSpPr>
            <p:spPr>
              <a:xfrm>
                <a:off x="14026683" y="9906628"/>
                <a:ext cx="1008999" cy="668182"/>
              </a:xfrm>
              <a:custGeom>
                <a:avLst/>
                <a:gdLst>
                  <a:gd name="connsiteX0" fmla="*/ 673780 w 1008999"/>
                  <a:gd name="connsiteY0" fmla="*/ 415381 h 668182"/>
                  <a:gd name="connsiteX1" fmla="*/ 668051 w 1008999"/>
                  <a:gd name="connsiteY1" fmla="*/ 334776 h 668182"/>
                  <a:gd name="connsiteX2" fmla="*/ 946872 w 1008999"/>
                  <a:gd name="connsiteY2" fmla="*/ 219285 h 668182"/>
                  <a:gd name="connsiteX3" fmla="*/ 1000198 w 1008999"/>
                  <a:gd name="connsiteY3" fmla="*/ 85252 h 668182"/>
                  <a:gd name="connsiteX4" fmla="*/ 867946 w 1008999"/>
                  <a:gd name="connsiteY4" fmla="*/ 34206 h 668182"/>
                  <a:gd name="connsiteX5" fmla="*/ 343419 w 1008999"/>
                  <a:gd name="connsiteY5" fmla="*/ 251473 h 668182"/>
                  <a:gd name="connsiteX6" fmla="*/ 361526 w 1008999"/>
                  <a:gd name="connsiteY6" fmla="*/ 184437 h 668182"/>
                  <a:gd name="connsiteX7" fmla="*/ 374659 w 1008999"/>
                  <a:gd name="connsiteY7" fmla="*/ 121018 h 668182"/>
                  <a:gd name="connsiteX8" fmla="*/ 296548 w 1008999"/>
                  <a:gd name="connsiteY8" fmla="*/ 2110 h 668182"/>
                  <a:gd name="connsiteX9" fmla="*/ 177641 w 1008999"/>
                  <a:gd name="connsiteY9" fmla="*/ 80221 h 668182"/>
                  <a:gd name="connsiteX10" fmla="*/ 164508 w 1008999"/>
                  <a:gd name="connsiteY10" fmla="*/ 143640 h 668182"/>
                  <a:gd name="connsiteX11" fmla="*/ 69535 w 1008999"/>
                  <a:gd name="connsiteY11" fmla="*/ 327473 h 668182"/>
                  <a:gd name="connsiteX12" fmla="*/ 0 w 1008999"/>
                  <a:gd name="connsiteY12" fmla="*/ 448166 h 668182"/>
                  <a:gd name="connsiteX13" fmla="*/ 63473 w 1008999"/>
                  <a:gd name="connsiteY13" fmla="*/ 668183 h 66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999" h="668182">
                    <a:moveTo>
                      <a:pt x="673780" y="415381"/>
                    </a:moveTo>
                    <a:lnTo>
                      <a:pt x="668051" y="334776"/>
                    </a:lnTo>
                    <a:lnTo>
                      <a:pt x="946872" y="219285"/>
                    </a:lnTo>
                    <a:cubicBezTo>
                      <a:pt x="999068" y="197664"/>
                      <a:pt x="1023393" y="137178"/>
                      <a:pt x="1000198" y="85252"/>
                    </a:cubicBezTo>
                    <a:cubicBezTo>
                      <a:pt x="977841" y="35205"/>
                      <a:pt x="918586" y="13231"/>
                      <a:pt x="867946" y="34206"/>
                    </a:cubicBezTo>
                    <a:lnTo>
                      <a:pt x="343419" y="251473"/>
                    </a:lnTo>
                    <a:cubicBezTo>
                      <a:pt x="350712" y="229647"/>
                      <a:pt x="356794" y="207282"/>
                      <a:pt x="361526" y="184437"/>
                    </a:cubicBezTo>
                    <a:lnTo>
                      <a:pt x="374659" y="121018"/>
                    </a:lnTo>
                    <a:cubicBezTo>
                      <a:pt x="385923" y="66613"/>
                      <a:pt x="350952" y="13377"/>
                      <a:pt x="296548" y="2110"/>
                    </a:cubicBezTo>
                    <a:cubicBezTo>
                      <a:pt x="242144" y="-9157"/>
                      <a:pt x="188905" y="25817"/>
                      <a:pt x="177641" y="80221"/>
                    </a:cubicBezTo>
                    <a:lnTo>
                      <a:pt x="164508" y="143640"/>
                    </a:lnTo>
                    <a:cubicBezTo>
                      <a:pt x="150032" y="213553"/>
                      <a:pt x="116738" y="276810"/>
                      <a:pt x="69535" y="327473"/>
                    </a:cubicBezTo>
                    <a:cubicBezTo>
                      <a:pt x="36905" y="362494"/>
                      <a:pt x="13459" y="403904"/>
                      <a:pt x="0" y="448166"/>
                    </a:cubicBezTo>
                    <a:lnTo>
                      <a:pt x="63473" y="668183"/>
                    </a:lnTo>
                    <a:close/>
                  </a:path>
                </a:pathLst>
              </a:custGeom>
              <a:solidFill>
                <a:srgbClr val="D2BCA3"/>
              </a:solidFill>
              <a:ln w="2549" cap="flat">
                <a:noFill/>
                <a:prstDash val="solid"/>
                <a:miter/>
              </a:ln>
            </p:spPr>
            <p:txBody>
              <a:bodyPr rtlCol="0" anchor="ctr"/>
              <a:lstStyle/>
              <a:p>
                <a:endParaRPr lang="en-US"/>
              </a:p>
            </p:txBody>
          </p:sp>
          <p:sp>
            <p:nvSpPr>
              <p:cNvPr id="136" name="Полилиния: фигура 135">
                <a:extLst>
                  <a:ext uri="{FF2B5EF4-FFF2-40B4-BE49-F238E27FC236}">
                    <a16:creationId xmlns:a16="http://schemas.microsoft.com/office/drawing/2014/main" id="{FFA72EAC-2201-44ED-8FA9-614108D118A1}"/>
                  </a:ext>
                </a:extLst>
              </p:cNvPr>
              <p:cNvSpPr/>
              <p:nvPr/>
            </p:nvSpPr>
            <p:spPr>
              <a:xfrm>
                <a:off x="13889932" y="10565027"/>
                <a:ext cx="321644" cy="328850"/>
              </a:xfrm>
              <a:custGeom>
                <a:avLst/>
                <a:gdLst>
                  <a:gd name="connsiteX0" fmla="*/ 321644 w 321644"/>
                  <a:gd name="connsiteY0" fmla="*/ 236136 h 328850"/>
                  <a:gd name="connsiteX1" fmla="*/ 223834 w 321644"/>
                  <a:gd name="connsiteY1" fmla="*/ 0 h 328850"/>
                  <a:gd name="connsiteX2" fmla="*/ 107298 w 321644"/>
                  <a:gd name="connsiteY2" fmla="*/ 20612 h 328850"/>
                  <a:gd name="connsiteX3" fmla="*/ 0 w 321644"/>
                  <a:gd name="connsiteY3" fmla="*/ 92715 h 328850"/>
                  <a:gd name="connsiteX4" fmla="*/ 97810 w 321644"/>
                  <a:gd name="connsiteY4" fmla="*/ 328851 h 32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644" h="328850">
                    <a:moveTo>
                      <a:pt x="321644" y="236136"/>
                    </a:moveTo>
                    <a:lnTo>
                      <a:pt x="223834" y="0"/>
                    </a:lnTo>
                    <a:lnTo>
                      <a:pt x="107298" y="20612"/>
                    </a:lnTo>
                    <a:lnTo>
                      <a:pt x="0" y="92715"/>
                    </a:lnTo>
                    <a:lnTo>
                      <a:pt x="97810" y="328851"/>
                    </a:lnTo>
                    <a:close/>
                  </a:path>
                </a:pathLst>
              </a:custGeom>
              <a:solidFill>
                <a:srgbClr val="4F4F4F"/>
              </a:solidFill>
              <a:ln w="2549" cap="flat">
                <a:noFill/>
                <a:prstDash val="solid"/>
                <a:miter/>
              </a:ln>
            </p:spPr>
            <p:txBody>
              <a:bodyPr rtlCol="0" anchor="ctr"/>
              <a:lstStyle/>
              <a:p>
                <a:endParaRPr lang="en-US"/>
              </a:p>
            </p:txBody>
          </p:sp>
          <p:sp>
            <p:nvSpPr>
              <p:cNvPr id="138" name="Полилиния: фигура 137">
                <a:extLst>
                  <a:ext uri="{FF2B5EF4-FFF2-40B4-BE49-F238E27FC236}">
                    <a16:creationId xmlns:a16="http://schemas.microsoft.com/office/drawing/2014/main" id="{7E2E73B3-B482-47A4-AD6C-B542086AB28E}"/>
                  </a:ext>
                </a:extLst>
              </p:cNvPr>
              <p:cNvSpPr/>
              <p:nvPr/>
            </p:nvSpPr>
            <p:spPr>
              <a:xfrm rot="-1350847">
                <a:off x="13837455" y="10392509"/>
                <a:ext cx="242332" cy="227610"/>
              </a:xfrm>
              <a:custGeom>
                <a:avLst/>
                <a:gdLst>
                  <a:gd name="connsiteX0" fmla="*/ 0 w 242332"/>
                  <a:gd name="connsiteY0" fmla="*/ 0 h 227610"/>
                  <a:gd name="connsiteX1" fmla="*/ 242333 w 242332"/>
                  <a:gd name="connsiteY1" fmla="*/ 0 h 227610"/>
                  <a:gd name="connsiteX2" fmla="*/ 242333 w 242332"/>
                  <a:gd name="connsiteY2" fmla="*/ 227611 h 227610"/>
                  <a:gd name="connsiteX3" fmla="*/ 0 w 242332"/>
                  <a:gd name="connsiteY3" fmla="*/ 227611 h 227610"/>
                </a:gdLst>
                <a:ahLst/>
                <a:cxnLst>
                  <a:cxn ang="0">
                    <a:pos x="connsiteX0" y="connsiteY0"/>
                  </a:cxn>
                  <a:cxn ang="0">
                    <a:pos x="connsiteX1" y="connsiteY1"/>
                  </a:cxn>
                  <a:cxn ang="0">
                    <a:pos x="connsiteX2" y="connsiteY2"/>
                  </a:cxn>
                  <a:cxn ang="0">
                    <a:pos x="connsiteX3" y="connsiteY3"/>
                  </a:cxn>
                </a:cxnLst>
                <a:rect l="l" t="t" r="r" b="b"/>
                <a:pathLst>
                  <a:path w="242332" h="227610">
                    <a:moveTo>
                      <a:pt x="0" y="0"/>
                    </a:moveTo>
                    <a:lnTo>
                      <a:pt x="242333" y="0"/>
                    </a:lnTo>
                    <a:lnTo>
                      <a:pt x="242333" y="227611"/>
                    </a:lnTo>
                    <a:lnTo>
                      <a:pt x="0" y="227611"/>
                    </a:lnTo>
                    <a:close/>
                  </a:path>
                </a:pathLst>
              </a:custGeom>
              <a:solidFill>
                <a:srgbClr val="4F4F4F"/>
              </a:solidFill>
              <a:ln w="2550" cap="flat">
                <a:noFill/>
                <a:prstDash val="solid"/>
                <a:miter/>
              </a:ln>
            </p:spPr>
            <p:txBody>
              <a:bodyPr rtlCol="0" anchor="ctr"/>
              <a:lstStyle/>
              <a:p>
                <a:endParaRPr lang="en-US" dirty="0"/>
              </a:p>
            </p:txBody>
          </p:sp>
        </p:grpSp>
      </p:grpSp>
      <p:grpSp>
        <p:nvGrpSpPr>
          <p:cNvPr id="170" name="Группа 169">
            <a:extLst>
              <a:ext uri="{FF2B5EF4-FFF2-40B4-BE49-F238E27FC236}">
                <a16:creationId xmlns:a16="http://schemas.microsoft.com/office/drawing/2014/main" id="{83E9005E-E9DE-49CD-A181-1588FE4FCA56}"/>
              </a:ext>
            </a:extLst>
          </p:cNvPr>
          <p:cNvGrpSpPr/>
          <p:nvPr/>
        </p:nvGrpSpPr>
        <p:grpSpPr>
          <a:xfrm>
            <a:off x="11809929" y="4142307"/>
            <a:ext cx="3078761" cy="1591795"/>
            <a:chOff x="11654346" y="4006154"/>
            <a:chExt cx="3446994" cy="1782181"/>
          </a:xfrm>
        </p:grpSpPr>
        <p:pic>
          <p:nvPicPr>
            <p:cNvPr id="42" name="Graphic 41">
              <a:extLst>
                <a:ext uri="{FF2B5EF4-FFF2-40B4-BE49-F238E27FC236}">
                  <a16:creationId xmlns:a16="http://schemas.microsoft.com/office/drawing/2014/main" id="{87040D63-243E-4304-FB76-256684BC95BA}"/>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b="69598"/>
            <a:stretch/>
          </p:blipFill>
          <p:spPr>
            <a:xfrm>
              <a:off x="11654346" y="4006154"/>
              <a:ext cx="3446994" cy="1782181"/>
            </a:xfrm>
            <a:prstGeom prst="rect">
              <a:avLst/>
            </a:prstGeom>
          </p:spPr>
        </p:pic>
        <p:grpSp>
          <p:nvGrpSpPr>
            <p:cNvPr id="188" name="Группа 187">
              <a:extLst>
                <a:ext uri="{FF2B5EF4-FFF2-40B4-BE49-F238E27FC236}">
                  <a16:creationId xmlns:a16="http://schemas.microsoft.com/office/drawing/2014/main" id="{BAD0ABCF-B2BE-4043-97FD-F95214EFDDE5}"/>
                </a:ext>
              </a:extLst>
            </p:cNvPr>
            <p:cNvGrpSpPr/>
            <p:nvPr/>
          </p:nvGrpSpPr>
          <p:grpSpPr>
            <a:xfrm>
              <a:off x="11956654" y="5269579"/>
              <a:ext cx="2804318" cy="423704"/>
              <a:chOff x="11956654" y="5269579"/>
              <a:chExt cx="2804318" cy="423704"/>
            </a:xfrm>
          </p:grpSpPr>
          <p:sp>
            <p:nvSpPr>
              <p:cNvPr id="189" name="Параллелограмм 188">
                <a:extLst>
                  <a:ext uri="{FF2B5EF4-FFF2-40B4-BE49-F238E27FC236}">
                    <a16:creationId xmlns:a16="http://schemas.microsoft.com/office/drawing/2014/main" id="{5773AEB0-F01C-4396-AB22-95D6DD90DE2A}"/>
                  </a:ext>
                </a:extLst>
              </p:cNvPr>
              <p:cNvSpPr/>
              <p:nvPr/>
            </p:nvSpPr>
            <p:spPr>
              <a:xfrm rot="1081448">
                <a:off x="12373058" y="5288124"/>
                <a:ext cx="762530" cy="191840"/>
              </a:xfrm>
              <a:prstGeom prst="parallelogram">
                <a:avLst/>
              </a:prstGeom>
              <a:solidFill>
                <a:srgbClr val="CFBCA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0" name="Параллелограмм 189">
                <a:extLst>
                  <a:ext uri="{FF2B5EF4-FFF2-40B4-BE49-F238E27FC236}">
                    <a16:creationId xmlns:a16="http://schemas.microsoft.com/office/drawing/2014/main" id="{F1FF1FB7-258C-4826-A649-04FFF82C15A0}"/>
                  </a:ext>
                </a:extLst>
              </p:cNvPr>
              <p:cNvSpPr/>
              <p:nvPr/>
            </p:nvSpPr>
            <p:spPr>
              <a:xfrm rot="20351889">
                <a:off x="13627834" y="5269579"/>
                <a:ext cx="737703" cy="191840"/>
              </a:xfrm>
              <a:prstGeom prst="parallelogram">
                <a:avLst/>
              </a:prstGeom>
              <a:solidFill>
                <a:srgbClr val="CFBCA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1" name="Полилиния: фигура 190">
                <a:extLst>
                  <a:ext uri="{FF2B5EF4-FFF2-40B4-BE49-F238E27FC236}">
                    <a16:creationId xmlns:a16="http://schemas.microsoft.com/office/drawing/2014/main" id="{D1D27325-ECE4-494F-98B2-D32E6B14A17F}"/>
                  </a:ext>
                </a:extLst>
              </p:cNvPr>
              <p:cNvSpPr/>
              <p:nvPr/>
            </p:nvSpPr>
            <p:spPr>
              <a:xfrm rot="19165550">
                <a:off x="13950103" y="5501443"/>
                <a:ext cx="810869" cy="191840"/>
              </a:xfrm>
              <a:custGeom>
                <a:avLst/>
                <a:gdLst>
                  <a:gd name="connsiteX0" fmla="*/ 810869 w 810869"/>
                  <a:gd name="connsiteY0" fmla="*/ 0 h 191840"/>
                  <a:gd name="connsiteX1" fmla="*/ 762909 w 810869"/>
                  <a:gd name="connsiteY1" fmla="*/ 191840 h 191840"/>
                  <a:gd name="connsiteX2" fmla="*/ 224028 w 810869"/>
                  <a:gd name="connsiteY2" fmla="*/ 191840 h 191840"/>
                  <a:gd name="connsiteX3" fmla="*/ 0 w 810869"/>
                  <a:gd name="connsiteY3" fmla="*/ 0 h 191840"/>
                </a:gdLst>
                <a:ahLst/>
                <a:cxnLst>
                  <a:cxn ang="0">
                    <a:pos x="connsiteX0" y="connsiteY0"/>
                  </a:cxn>
                  <a:cxn ang="0">
                    <a:pos x="connsiteX1" y="connsiteY1"/>
                  </a:cxn>
                  <a:cxn ang="0">
                    <a:pos x="connsiteX2" y="connsiteY2"/>
                  </a:cxn>
                  <a:cxn ang="0">
                    <a:pos x="connsiteX3" y="connsiteY3"/>
                  </a:cxn>
                </a:cxnLst>
                <a:rect l="l" t="t" r="r" b="b"/>
                <a:pathLst>
                  <a:path w="810869" h="191840">
                    <a:moveTo>
                      <a:pt x="810869" y="0"/>
                    </a:moveTo>
                    <a:lnTo>
                      <a:pt x="762909" y="191840"/>
                    </a:lnTo>
                    <a:lnTo>
                      <a:pt x="224028" y="191840"/>
                    </a:lnTo>
                    <a:lnTo>
                      <a:pt x="0" y="0"/>
                    </a:lnTo>
                    <a:close/>
                  </a:path>
                </a:pathLst>
              </a:custGeom>
              <a:solidFill>
                <a:srgbClr val="FEFEF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2" name="Полилиния: фигура 191">
                <a:extLst>
                  <a:ext uri="{FF2B5EF4-FFF2-40B4-BE49-F238E27FC236}">
                    <a16:creationId xmlns:a16="http://schemas.microsoft.com/office/drawing/2014/main" id="{6D4E95CE-C50D-469B-8CAE-FF301BC71879}"/>
                  </a:ext>
                </a:extLst>
              </p:cNvPr>
              <p:cNvSpPr/>
              <p:nvPr/>
            </p:nvSpPr>
            <p:spPr>
              <a:xfrm rot="2434450" flipH="1">
                <a:off x="11956654" y="5501443"/>
                <a:ext cx="810869" cy="191840"/>
              </a:xfrm>
              <a:custGeom>
                <a:avLst/>
                <a:gdLst>
                  <a:gd name="connsiteX0" fmla="*/ 810869 w 810869"/>
                  <a:gd name="connsiteY0" fmla="*/ 0 h 191840"/>
                  <a:gd name="connsiteX1" fmla="*/ 762909 w 810869"/>
                  <a:gd name="connsiteY1" fmla="*/ 191840 h 191840"/>
                  <a:gd name="connsiteX2" fmla="*/ 224028 w 810869"/>
                  <a:gd name="connsiteY2" fmla="*/ 191840 h 191840"/>
                  <a:gd name="connsiteX3" fmla="*/ 0 w 810869"/>
                  <a:gd name="connsiteY3" fmla="*/ 0 h 191840"/>
                </a:gdLst>
                <a:ahLst/>
                <a:cxnLst>
                  <a:cxn ang="0">
                    <a:pos x="connsiteX0" y="connsiteY0"/>
                  </a:cxn>
                  <a:cxn ang="0">
                    <a:pos x="connsiteX1" y="connsiteY1"/>
                  </a:cxn>
                  <a:cxn ang="0">
                    <a:pos x="connsiteX2" y="connsiteY2"/>
                  </a:cxn>
                  <a:cxn ang="0">
                    <a:pos x="connsiteX3" y="connsiteY3"/>
                  </a:cxn>
                </a:cxnLst>
                <a:rect l="l" t="t" r="r" b="b"/>
                <a:pathLst>
                  <a:path w="810869" h="191840">
                    <a:moveTo>
                      <a:pt x="810869" y="0"/>
                    </a:moveTo>
                    <a:lnTo>
                      <a:pt x="762909" y="191840"/>
                    </a:lnTo>
                    <a:lnTo>
                      <a:pt x="224028" y="191840"/>
                    </a:lnTo>
                    <a:lnTo>
                      <a:pt x="0" y="0"/>
                    </a:lnTo>
                    <a:close/>
                  </a:path>
                </a:pathLst>
              </a:custGeom>
              <a:solidFill>
                <a:srgbClr val="FEFEF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grpSp>
        <p:nvGrpSpPr>
          <p:cNvPr id="246" name="Группа 245">
            <a:extLst>
              <a:ext uri="{FF2B5EF4-FFF2-40B4-BE49-F238E27FC236}">
                <a16:creationId xmlns:a16="http://schemas.microsoft.com/office/drawing/2014/main" id="{AF9B7A6F-1ACD-4025-814E-B68A9A60BA57}"/>
              </a:ext>
            </a:extLst>
          </p:cNvPr>
          <p:cNvGrpSpPr/>
          <p:nvPr/>
        </p:nvGrpSpPr>
        <p:grpSpPr>
          <a:xfrm>
            <a:off x="1282700" y="6490619"/>
            <a:ext cx="8162514" cy="472970"/>
            <a:chOff x="1282700" y="6432556"/>
            <a:chExt cx="8162514" cy="472970"/>
          </a:xfrm>
        </p:grpSpPr>
        <p:sp>
          <p:nvSpPr>
            <p:cNvPr id="77" name="TextBox 76">
              <a:extLst>
                <a:ext uri="{FF2B5EF4-FFF2-40B4-BE49-F238E27FC236}">
                  <a16:creationId xmlns:a16="http://schemas.microsoft.com/office/drawing/2014/main" id="{1C24282D-73B2-E156-04CA-AB22F4DE395F}"/>
                </a:ext>
              </a:extLst>
            </p:cNvPr>
            <p:cNvSpPr txBox="1"/>
            <p:nvPr/>
          </p:nvSpPr>
          <p:spPr>
            <a:xfrm>
              <a:off x="2491045" y="6490028"/>
              <a:ext cx="3015547" cy="4154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1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Knocking down walls</a:t>
              </a:r>
            </a:p>
          </p:txBody>
        </p:sp>
        <p:sp>
          <p:nvSpPr>
            <p:cNvPr id="80" name="TextBox 79">
              <a:extLst>
                <a:ext uri="{FF2B5EF4-FFF2-40B4-BE49-F238E27FC236}">
                  <a16:creationId xmlns:a16="http://schemas.microsoft.com/office/drawing/2014/main" id="{7DD8800D-8431-E771-5627-88DF03413D4A}"/>
                </a:ext>
              </a:extLst>
            </p:cNvPr>
            <p:cNvSpPr txBox="1"/>
            <p:nvPr/>
          </p:nvSpPr>
          <p:spPr>
            <a:xfrm>
              <a:off x="6939646" y="6490028"/>
              <a:ext cx="2505568" cy="4154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1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Cleaning up debris</a:t>
              </a:r>
            </a:p>
          </p:txBody>
        </p:sp>
        <p:cxnSp>
          <p:nvCxnSpPr>
            <p:cNvPr id="143" name="Прямая соединительная линия 36">
              <a:extLst>
                <a:ext uri="{FF2B5EF4-FFF2-40B4-BE49-F238E27FC236}">
                  <a16:creationId xmlns:a16="http://schemas.microsoft.com/office/drawing/2014/main" id="{04ED14B0-1EFE-4EE9-8307-8C2570F08E73}"/>
                </a:ext>
              </a:extLst>
            </p:cNvPr>
            <p:cNvCxnSpPr>
              <a:cxnSpLocks/>
            </p:cNvCxnSpPr>
            <p:nvPr/>
          </p:nvCxnSpPr>
          <p:spPr>
            <a:xfrm>
              <a:off x="5372100" y="6680844"/>
              <a:ext cx="725831" cy="0"/>
            </a:xfrm>
            <a:prstGeom prst="line">
              <a:avLst/>
            </a:prstGeom>
            <a:noFill/>
            <a:ln w="15875" cap="flat">
              <a:solidFill>
                <a:srgbClr val="4F4F4F">
                  <a:alpha val="40000"/>
                </a:srgbClr>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cxnSp>
          <p:nvCxnSpPr>
            <p:cNvPr id="108" name="Прямая соединительная линия 36">
              <a:extLst>
                <a:ext uri="{FF2B5EF4-FFF2-40B4-BE49-F238E27FC236}">
                  <a16:creationId xmlns:a16="http://schemas.microsoft.com/office/drawing/2014/main" id="{CBCEB6E3-F6F5-9A6A-9FB6-3EC6A63A250D}"/>
                </a:ext>
              </a:extLst>
            </p:cNvPr>
            <p:cNvCxnSpPr>
              <a:cxnSpLocks/>
            </p:cNvCxnSpPr>
            <p:nvPr/>
          </p:nvCxnSpPr>
          <p:spPr>
            <a:xfrm>
              <a:off x="1282700" y="6674282"/>
              <a:ext cx="519675" cy="0"/>
            </a:xfrm>
            <a:prstGeom prst="line">
              <a:avLst/>
            </a:prstGeom>
            <a:noFill/>
            <a:ln w="15875" cap="flat">
              <a:solidFill>
                <a:srgbClr val="4F4F4F">
                  <a:alpha val="40000"/>
                </a:srgb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pic>
          <p:nvPicPr>
            <p:cNvPr id="172" name="Рисунок 171">
              <a:extLst>
                <a:ext uri="{FF2B5EF4-FFF2-40B4-BE49-F238E27FC236}">
                  <a16:creationId xmlns:a16="http://schemas.microsoft.com/office/drawing/2014/main" id="{5F48C9B0-AA32-46FD-9C2A-543613C16CC5}"/>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1999" y="6444360"/>
              <a:ext cx="413640" cy="413640"/>
            </a:xfrm>
            <a:prstGeom prst="rect">
              <a:avLst/>
            </a:prstGeom>
          </p:spPr>
        </p:pic>
        <p:pic>
          <p:nvPicPr>
            <p:cNvPr id="174" name="Рисунок 173">
              <a:extLst>
                <a:ext uri="{FF2B5EF4-FFF2-40B4-BE49-F238E27FC236}">
                  <a16:creationId xmlns:a16="http://schemas.microsoft.com/office/drawing/2014/main" id="{01ABF419-3D54-4463-9198-DB70D2BA0F93}"/>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60496" y="6432556"/>
              <a:ext cx="468000" cy="468000"/>
            </a:xfrm>
            <a:prstGeom prst="rect">
              <a:avLst/>
            </a:prstGeom>
          </p:spPr>
        </p:pic>
      </p:grpSp>
      <p:grpSp>
        <p:nvGrpSpPr>
          <p:cNvPr id="245" name="Группа 244">
            <a:extLst>
              <a:ext uri="{FF2B5EF4-FFF2-40B4-BE49-F238E27FC236}">
                <a16:creationId xmlns:a16="http://schemas.microsoft.com/office/drawing/2014/main" id="{A021825F-418A-4742-B514-4A7DB1AE9FE3}"/>
              </a:ext>
            </a:extLst>
          </p:cNvPr>
          <p:cNvGrpSpPr/>
          <p:nvPr/>
        </p:nvGrpSpPr>
        <p:grpSpPr>
          <a:xfrm>
            <a:off x="1981999" y="7646413"/>
            <a:ext cx="7556306" cy="1073969"/>
            <a:chOff x="1981999" y="7335273"/>
            <a:chExt cx="7556306" cy="1073969"/>
          </a:xfrm>
        </p:grpSpPr>
        <p:sp>
          <p:nvSpPr>
            <p:cNvPr id="88" name="TextBox 87">
              <a:extLst>
                <a:ext uri="{FF2B5EF4-FFF2-40B4-BE49-F238E27FC236}">
                  <a16:creationId xmlns:a16="http://schemas.microsoft.com/office/drawing/2014/main" id="{AAEFBCD6-FE72-2DAB-C9E6-8DF6C3B42B6B}"/>
                </a:ext>
              </a:extLst>
            </p:cNvPr>
            <p:cNvSpPr txBox="1"/>
            <p:nvPr/>
          </p:nvSpPr>
          <p:spPr>
            <a:xfrm>
              <a:off x="6939646" y="7347258"/>
              <a:ext cx="2598659" cy="4154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1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Reinstating flooring</a:t>
              </a:r>
            </a:p>
          </p:txBody>
        </p:sp>
        <p:sp>
          <p:nvSpPr>
            <p:cNvPr id="111" name="TextBox 110">
              <a:extLst>
                <a:ext uri="{FF2B5EF4-FFF2-40B4-BE49-F238E27FC236}">
                  <a16:creationId xmlns:a16="http://schemas.microsoft.com/office/drawing/2014/main" id="{B4C1CEF9-F168-787E-9E80-CBE8167B8B4C}"/>
                </a:ext>
              </a:extLst>
            </p:cNvPr>
            <p:cNvSpPr txBox="1"/>
            <p:nvPr/>
          </p:nvSpPr>
          <p:spPr>
            <a:xfrm>
              <a:off x="2491045" y="7347413"/>
              <a:ext cx="3015552" cy="1061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1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Getting new walls up with numerous trades involved</a:t>
              </a:r>
            </a:p>
          </p:txBody>
        </p:sp>
        <p:pic>
          <p:nvPicPr>
            <p:cNvPr id="180" name="Рисунок 179">
              <a:extLst>
                <a:ext uri="{FF2B5EF4-FFF2-40B4-BE49-F238E27FC236}">
                  <a16:creationId xmlns:a16="http://schemas.microsoft.com/office/drawing/2014/main" id="{21B7A22C-1DDF-478B-83FC-C2E2949DC698}"/>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387496" y="7335273"/>
              <a:ext cx="414000" cy="414000"/>
            </a:xfrm>
            <a:prstGeom prst="rect">
              <a:avLst/>
            </a:prstGeom>
          </p:spPr>
        </p:pic>
        <p:pic>
          <p:nvPicPr>
            <p:cNvPr id="197" name="Рисунок 196">
              <a:extLst>
                <a:ext uri="{FF2B5EF4-FFF2-40B4-BE49-F238E27FC236}">
                  <a16:creationId xmlns:a16="http://schemas.microsoft.com/office/drawing/2014/main" id="{CA013B4D-AEFD-4534-869A-11598D2EEC8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981999" y="7335273"/>
              <a:ext cx="414000" cy="414000"/>
            </a:xfrm>
            <a:prstGeom prst="rect">
              <a:avLst/>
            </a:prstGeom>
          </p:spPr>
        </p:pic>
        <p:cxnSp>
          <p:nvCxnSpPr>
            <p:cNvPr id="220" name="Прямая соединительная линия 36">
              <a:extLst>
                <a:ext uri="{FF2B5EF4-FFF2-40B4-BE49-F238E27FC236}">
                  <a16:creationId xmlns:a16="http://schemas.microsoft.com/office/drawing/2014/main" id="{C35A90A7-6339-4806-9762-248882417882}"/>
                </a:ext>
              </a:extLst>
            </p:cNvPr>
            <p:cNvCxnSpPr>
              <a:cxnSpLocks/>
            </p:cNvCxnSpPr>
            <p:nvPr/>
          </p:nvCxnSpPr>
          <p:spPr>
            <a:xfrm flipH="1">
              <a:off x="5372100" y="7589490"/>
              <a:ext cx="725831" cy="0"/>
            </a:xfrm>
            <a:prstGeom prst="line">
              <a:avLst/>
            </a:prstGeom>
            <a:noFill/>
            <a:ln w="15875" cap="flat">
              <a:solidFill>
                <a:srgbClr val="4F4F4F">
                  <a:alpha val="40000"/>
                </a:srgbClr>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grpSp>
      <p:grpSp>
        <p:nvGrpSpPr>
          <p:cNvPr id="244" name="Группа 243">
            <a:extLst>
              <a:ext uri="{FF2B5EF4-FFF2-40B4-BE49-F238E27FC236}">
                <a16:creationId xmlns:a16="http://schemas.microsoft.com/office/drawing/2014/main" id="{69360C38-237C-415E-81E5-74060355AB7C}"/>
              </a:ext>
            </a:extLst>
          </p:cNvPr>
          <p:cNvGrpSpPr/>
          <p:nvPr/>
        </p:nvGrpSpPr>
        <p:grpSpPr>
          <a:xfrm>
            <a:off x="1981999" y="9403206"/>
            <a:ext cx="7507425" cy="746024"/>
            <a:chOff x="1981999" y="8847433"/>
            <a:chExt cx="7507425" cy="746024"/>
          </a:xfrm>
        </p:grpSpPr>
        <p:sp>
          <p:nvSpPr>
            <p:cNvPr id="94" name="TextBox 93">
              <a:extLst>
                <a:ext uri="{FF2B5EF4-FFF2-40B4-BE49-F238E27FC236}">
                  <a16:creationId xmlns:a16="http://schemas.microsoft.com/office/drawing/2014/main" id="{D2DF2515-673C-1E2A-22B4-E018FF77C3BE}"/>
                </a:ext>
              </a:extLst>
            </p:cNvPr>
            <p:cNvSpPr txBox="1"/>
            <p:nvPr/>
          </p:nvSpPr>
          <p:spPr>
            <a:xfrm>
              <a:off x="6939646" y="8854793"/>
              <a:ext cx="254977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1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Install new cornices and skirtings</a:t>
              </a:r>
            </a:p>
          </p:txBody>
        </p:sp>
        <p:sp>
          <p:nvSpPr>
            <p:cNvPr id="128" name="TextBox 127">
              <a:extLst>
                <a:ext uri="{FF2B5EF4-FFF2-40B4-BE49-F238E27FC236}">
                  <a16:creationId xmlns:a16="http://schemas.microsoft.com/office/drawing/2014/main" id="{7EFDCD2B-71B1-4003-F315-BAB3C7D2DBDA}"/>
                </a:ext>
              </a:extLst>
            </p:cNvPr>
            <p:cNvSpPr txBox="1"/>
            <p:nvPr/>
          </p:nvSpPr>
          <p:spPr>
            <a:xfrm>
              <a:off x="2491045" y="8850974"/>
              <a:ext cx="3040602"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1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Carpenter to new erect timber stud walls</a:t>
              </a:r>
            </a:p>
          </p:txBody>
        </p:sp>
        <p:cxnSp>
          <p:nvCxnSpPr>
            <p:cNvPr id="221" name="Прямая соединительная линия 36">
              <a:extLst>
                <a:ext uri="{FF2B5EF4-FFF2-40B4-BE49-F238E27FC236}">
                  <a16:creationId xmlns:a16="http://schemas.microsoft.com/office/drawing/2014/main" id="{4C678749-4665-461A-94F8-329FB8B93A7C}"/>
                </a:ext>
              </a:extLst>
            </p:cNvPr>
            <p:cNvCxnSpPr>
              <a:cxnSpLocks/>
            </p:cNvCxnSpPr>
            <p:nvPr/>
          </p:nvCxnSpPr>
          <p:spPr>
            <a:xfrm>
              <a:off x="5557392" y="9075390"/>
              <a:ext cx="540539" cy="0"/>
            </a:xfrm>
            <a:prstGeom prst="line">
              <a:avLst/>
            </a:prstGeom>
            <a:noFill/>
            <a:ln w="15875" cap="flat">
              <a:solidFill>
                <a:srgbClr val="4F4F4F">
                  <a:alpha val="40000"/>
                </a:srgbClr>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pic>
          <p:nvPicPr>
            <p:cNvPr id="225" name="Рисунок 224">
              <a:extLst>
                <a:ext uri="{FF2B5EF4-FFF2-40B4-BE49-F238E27FC236}">
                  <a16:creationId xmlns:a16="http://schemas.microsoft.com/office/drawing/2014/main" id="{9EFDD404-8FD2-4FE6-B281-97141D43238A}"/>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981999" y="8847433"/>
              <a:ext cx="468000" cy="468000"/>
            </a:xfrm>
            <a:prstGeom prst="rect">
              <a:avLst/>
            </a:prstGeom>
          </p:spPr>
        </p:pic>
        <p:pic>
          <p:nvPicPr>
            <p:cNvPr id="227" name="Рисунок 226">
              <a:extLst>
                <a:ext uri="{FF2B5EF4-FFF2-40B4-BE49-F238E27FC236}">
                  <a16:creationId xmlns:a16="http://schemas.microsoft.com/office/drawing/2014/main" id="{B7F12376-C775-4EE6-A6A2-A042A77BBB07}"/>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396496" y="8847433"/>
              <a:ext cx="396000" cy="396000"/>
            </a:xfrm>
            <a:prstGeom prst="rect">
              <a:avLst/>
            </a:prstGeom>
          </p:spPr>
        </p:pic>
      </p:grpSp>
      <p:grpSp>
        <p:nvGrpSpPr>
          <p:cNvPr id="242" name="Группа 241">
            <a:extLst>
              <a:ext uri="{FF2B5EF4-FFF2-40B4-BE49-F238E27FC236}">
                <a16:creationId xmlns:a16="http://schemas.microsoft.com/office/drawing/2014/main" id="{4CE6EEFD-C8F7-4F22-8C06-9E3DBF8C1A40}"/>
              </a:ext>
            </a:extLst>
          </p:cNvPr>
          <p:cNvGrpSpPr/>
          <p:nvPr/>
        </p:nvGrpSpPr>
        <p:grpSpPr>
          <a:xfrm>
            <a:off x="1914280" y="10832053"/>
            <a:ext cx="7988046" cy="762955"/>
            <a:chOff x="1914280" y="10014906"/>
            <a:chExt cx="7988046" cy="762955"/>
          </a:xfrm>
        </p:grpSpPr>
        <p:sp>
          <p:nvSpPr>
            <p:cNvPr id="116" name="TextBox 115">
              <a:extLst>
                <a:ext uri="{FF2B5EF4-FFF2-40B4-BE49-F238E27FC236}">
                  <a16:creationId xmlns:a16="http://schemas.microsoft.com/office/drawing/2014/main" id="{DFCAE760-A0F0-1EF5-8C78-DEEEC918D735}"/>
                </a:ext>
              </a:extLst>
            </p:cNvPr>
            <p:cNvSpPr txBox="1"/>
            <p:nvPr/>
          </p:nvSpPr>
          <p:spPr>
            <a:xfrm>
              <a:off x="6939646" y="10039197"/>
              <a:ext cx="2962680"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1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Plasterer to smoothen wall</a:t>
              </a:r>
            </a:p>
          </p:txBody>
        </p:sp>
        <p:sp>
          <p:nvSpPr>
            <p:cNvPr id="135" name="TextBox 134">
              <a:extLst>
                <a:ext uri="{FF2B5EF4-FFF2-40B4-BE49-F238E27FC236}">
                  <a16:creationId xmlns:a16="http://schemas.microsoft.com/office/drawing/2014/main" id="{C3CE84D4-2DDF-25CE-DAED-0AC2FA9C839A}"/>
                </a:ext>
              </a:extLst>
            </p:cNvPr>
            <p:cNvSpPr txBox="1"/>
            <p:nvPr/>
          </p:nvSpPr>
          <p:spPr>
            <a:xfrm>
              <a:off x="2491045" y="10035189"/>
              <a:ext cx="3015547"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1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Painters, electrician etc.</a:t>
              </a:r>
            </a:p>
          </p:txBody>
        </p:sp>
        <p:cxnSp>
          <p:nvCxnSpPr>
            <p:cNvPr id="222" name="Прямая соединительная линия 36">
              <a:extLst>
                <a:ext uri="{FF2B5EF4-FFF2-40B4-BE49-F238E27FC236}">
                  <a16:creationId xmlns:a16="http://schemas.microsoft.com/office/drawing/2014/main" id="{CEF86BBA-1953-4A0C-AFAE-6AAF44CCD353}"/>
                </a:ext>
              </a:extLst>
            </p:cNvPr>
            <p:cNvCxnSpPr>
              <a:cxnSpLocks/>
            </p:cNvCxnSpPr>
            <p:nvPr/>
          </p:nvCxnSpPr>
          <p:spPr>
            <a:xfrm flipH="1">
              <a:off x="5171493" y="10250331"/>
              <a:ext cx="926438" cy="0"/>
            </a:xfrm>
            <a:prstGeom prst="line">
              <a:avLst/>
            </a:prstGeom>
            <a:noFill/>
            <a:ln w="15875" cap="flat">
              <a:solidFill>
                <a:srgbClr val="4F4F4F">
                  <a:alpha val="40000"/>
                </a:srgbClr>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pic>
          <p:nvPicPr>
            <p:cNvPr id="239" name="Рисунок 238">
              <a:extLst>
                <a:ext uri="{FF2B5EF4-FFF2-40B4-BE49-F238E27FC236}">
                  <a16:creationId xmlns:a16="http://schemas.microsoft.com/office/drawing/2014/main" id="{894CAEA1-6B6E-439E-926A-3B53451A958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378496" y="10014906"/>
              <a:ext cx="432000" cy="432000"/>
            </a:xfrm>
            <a:prstGeom prst="rect">
              <a:avLst/>
            </a:prstGeom>
          </p:spPr>
        </p:pic>
        <p:pic>
          <p:nvPicPr>
            <p:cNvPr id="241" name="Рисунок 240">
              <a:extLst>
                <a:ext uri="{FF2B5EF4-FFF2-40B4-BE49-F238E27FC236}">
                  <a16:creationId xmlns:a16="http://schemas.microsoft.com/office/drawing/2014/main" id="{CF4178EF-FB65-4EAF-BD1B-BB823726D677}"/>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914280" y="10014906"/>
              <a:ext cx="432000" cy="432000"/>
            </a:xfrm>
            <a:prstGeom prst="rect">
              <a:avLst/>
            </a:prstGeom>
          </p:spPr>
        </p:pic>
      </p:grpSp>
      <p:sp>
        <p:nvSpPr>
          <p:cNvPr id="6" name="TextBox 5">
            <a:extLst>
              <a:ext uri="{FF2B5EF4-FFF2-40B4-BE49-F238E27FC236}">
                <a16:creationId xmlns:a16="http://schemas.microsoft.com/office/drawing/2014/main" id="{0716690E-A3C8-EACB-B125-AB75535E2397}"/>
              </a:ext>
            </a:extLst>
          </p:cNvPr>
          <p:cNvSpPr txBox="1"/>
          <p:nvPr/>
        </p:nvSpPr>
        <p:spPr>
          <a:xfrm>
            <a:off x="5052549" y="4709042"/>
            <a:ext cx="10455493" cy="489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b="1" spc="50" dirty="0">
                <a:solidFill>
                  <a:srgbClr val="343434"/>
                </a:solidFill>
                <a:latin typeface="GT Walsheim Bold" panose="02000503030000020003" pitchFamily="2" charset="77"/>
                <a:ea typeface="Noto Serif" panose="02020600060500020200" pitchFamily="18" charset="0"/>
                <a:cs typeface="Noto Serif" panose="02020600060500020200" pitchFamily="18" charset="0"/>
              </a:rPr>
              <a:t>$90k-$250k+</a:t>
            </a:r>
          </a:p>
        </p:txBody>
      </p:sp>
      <p:sp>
        <p:nvSpPr>
          <p:cNvPr id="7" name="TextBox 6">
            <a:extLst>
              <a:ext uri="{FF2B5EF4-FFF2-40B4-BE49-F238E27FC236}">
                <a16:creationId xmlns:a16="http://schemas.microsoft.com/office/drawing/2014/main" id="{F02BAA42-2A2B-1BE6-4F06-2CDE32A4BD7A}"/>
              </a:ext>
            </a:extLst>
          </p:cNvPr>
          <p:cNvSpPr txBox="1"/>
          <p:nvPr/>
        </p:nvSpPr>
        <p:spPr>
          <a:xfrm>
            <a:off x="16092796" y="4412380"/>
            <a:ext cx="10455493" cy="489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b="1" spc="50" dirty="0">
                <a:solidFill>
                  <a:srgbClr val="343434"/>
                </a:solidFill>
                <a:latin typeface="GT Walsheim Bold" panose="02000503030000020003" pitchFamily="2" charset="77"/>
                <a:ea typeface="Noto Serif" panose="02020600060500020200" pitchFamily="18" charset="0"/>
                <a:cs typeface="Noto Serif" panose="02020600060500020200" pitchFamily="18" charset="0"/>
              </a:rPr>
              <a:t>$0K* - $50k**</a:t>
            </a:r>
          </a:p>
        </p:txBody>
      </p:sp>
      <p:sp>
        <p:nvSpPr>
          <p:cNvPr id="9" name="TextBox 8">
            <a:extLst>
              <a:ext uri="{FF2B5EF4-FFF2-40B4-BE49-F238E27FC236}">
                <a16:creationId xmlns:a16="http://schemas.microsoft.com/office/drawing/2014/main" id="{03F9E285-90E2-AA4A-9B67-A69C3B038289}"/>
              </a:ext>
            </a:extLst>
          </p:cNvPr>
          <p:cNvSpPr txBox="1"/>
          <p:nvPr/>
        </p:nvSpPr>
        <p:spPr>
          <a:xfrm>
            <a:off x="6455916" y="11718397"/>
            <a:ext cx="5243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800" i="1"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  Based on a 4 Bedroom House (1600sqf)</a:t>
            </a:r>
          </a:p>
        </p:txBody>
      </p:sp>
      <p:sp>
        <p:nvSpPr>
          <p:cNvPr id="3" name="TextBox 2">
            <a:extLst>
              <a:ext uri="{FF2B5EF4-FFF2-40B4-BE49-F238E27FC236}">
                <a16:creationId xmlns:a16="http://schemas.microsoft.com/office/drawing/2014/main" id="{7EB3BC6A-83E5-670F-FF9B-31D872715811}"/>
              </a:ext>
            </a:extLst>
          </p:cNvPr>
          <p:cNvSpPr txBox="1"/>
          <p:nvPr/>
        </p:nvSpPr>
        <p:spPr>
          <a:xfrm>
            <a:off x="895333" y="876548"/>
            <a:ext cx="598552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OUR 3 KEY DISRUPTIVE PROPOSITIONS</a:t>
            </a:r>
          </a:p>
        </p:txBody>
      </p:sp>
      <p:sp>
        <p:nvSpPr>
          <p:cNvPr id="11" name="TextBox 10">
            <a:extLst>
              <a:ext uri="{FF2B5EF4-FFF2-40B4-BE49-F238E27FC236}">
                <a16:creationId xmlns:a16="http://schemas.microsoft.com/office/drawing/2014/main" id="{92DBD6AD-06F8-14B9-B750-D9B7A06C1E57}"/>
              </a:ext>
            </a:extLst>
          </p:cNvPr>
          <p:cNvSpPr txBox="1"/>
          <p:nvPr/>
        </p:nvSpPr>
        <p:spPr>
          <a:xfrm>
            <a:off x="16333581" y="12200077"/>
            <a:ext cx="6403608"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l">
              <a:buFont typeface="Arial" panose="020B0604020202020204" pitchFamily="34" charset="0"/>
              <a:buChar char="•"/>
            </a:pPr>
            <a:r>
              <a:rPr lang="en-US" sz="1800" i="1"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It does not cost you a anything to change your layout once </a:t>
            </a:r>
            <a:r>
              <a:rPr lang="en-US" sz="1800" i="1" dirty="0" err="1">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Ö.Wall</a:t>
            </a:r>
            <a:r>
              <a:rPr lang="en-US" sz="1800" i="1"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 is installed</a:t>
            </a:r>
          </a:p>
          <a:p>
            <a:pPr algn="l"/>
            <a:r>
              <a:rPr lang="en-US" sz="1800" i="1"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  Based on a 4 Bedroom House (1600sqf)</a:t>
            </a:r>
          </a:p>
        </p:txBody>
      </p:sp>
      <p:cxnSp>
        <p:nvCxnSpPr>
          <p:cNvPr id="14" name="Прямая соединительная линия 189">
            <a:extLst>
              <a:ext uri="{FF2B5EF4-FFF2-40B4-BE49-F238E27FC236}">
                <a16:creationId xmlns:a16="http://schemas.microsoft.com/office/drawing/2014/main" id="{EAC3F557-DB35-04E0-749A-3D2E2014B4AA}"/>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7860302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5F0">
            <a:alpha val="0"/>
          </a:srgbClr>
        </a:solidFill>
        <a:effectLst/>
      </p:bgPr>
    </p:bg>
    <p:spTree>
      <p:nvGrpSpPr>
        <p:cNvPr id="1" name=""/>
        <p:cNvGrpSpPr/>
        <p:nvPr/>
      </p:nvGrpSpPr>
      <p:grpSpPr>
        <a:xfrm>
          <a:off x="0" y="0"/>
          <a:ext cx="0" cy="0"/>
          <a:chOff x="0" y="0"/>
          <a:chExt cx="0" cy="0"/>
        </a:xfrm>
      </p:grpSpPr>
      <p:sp>
        <p:nvSpPr>
          <p:cNvPr id="82" name="Прямоугольник 54">
            <a:extLst>
              <a:ext uri="{FF2B5EF4-FFF2-40B4-BE49-F238E27FC236}">
                <a16:creationId xmlns:a16="http://schemas.microsoft.com/office/drawing/2014/main" id="{D78B0B1A-D57B-4CC9-829F-0528B6830A98}"/>
              </a:ext>
            </a:extLst>
          </p:cNvPr>
          <p:cNvSpPr/>
          <p:nvPr/>
        </p:nvSpPr>
        <p:spPr>
          <a:xfrm rot="10800000">
            <a:off x="892926" y="4563721"/>
            <a:ext cx="12157895" cy="6808968"/>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3" name="Рисунок 42">
            <a:extLst>
              <a:ext uri="{FF2B5EF4-FFF2-40B4-BE49-F238E27FC236}">
                <a16:creationId xmlns:a16="http://schemas.microsoft.com/office/drawing/2014/main" id="{288D2DAD-F893-4E7C-8B25-C1657EF38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33" y="4553191"/>
            <a:ext cx="22003403" cy="6803905"/>
          </a:xfrm>
          <a:prstGeom prst="rect">
            <a:avLst/>
          </a:prstGeom>
        </p:spPr>
      </p:pic>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fld id="{86CB4B4D-7CA3-9044-876B-883B54F8677D}" type="slidenum">
              <a:rPr lang="en-US" sz="2000" smtClean="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rPr>
              <a:t>14</a:t>
            </a:fld>
            <a:endParaRPr lang="en-US" sz="2000" dirty="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6587" y="12567943"/>
            <a:ext cx="2320747" cy="252000"/>
          </a:xfrm>
          <a:prstGeom prst="rect">
            <a:avLst/>
          </a:prstGeom>
        </p:spPr>
      </p:pic>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44" name="Прямая соединительная линия 368">
            <a:extLst>
              <a:ext uri="{FF2B5EF4-FFF2-40B4-BE49-F238E27FC236}">
                <a16:creationId xmlns:a16="http://schemas.microsoft.com/office/drawing/2014/main" id="{2B321ACD-A329-D4BF-8229-E88C4D4C1E37}"/>
              </a:ext>
            </a:extLst>
          </p:cNvPr>
          <p:cNvCxnSpPr/>
          <p:nvPr/>
        </p:nvCxnSpPr>
        <p:spPr>
          <a:xfrm>
            <a:off x="12979155"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CCFFC23D-8179-42E3-9C39-DAF2EC1FF3B6}"/>
              </a:ext>
            </a:extLst>
          </p:cNvPr>
          <p:cNvSpPr txBox="1"/>
          <p:nvPr/>
        </p:nvSpPr>
        <p:spPr>
          <a:xfrm>
            <a:off x="895333" y="1576712"/>
            <a:ext cx="11208474" cy="892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AU" sz="52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3.</a:t>
            </a:r>
            <a:endParaRPr lang="en-US" sz="5200" dirty="0">
              <a:solidFill>
                <a:srgbClr val="343434"/>
              </a:solidFill>
              <a:latin typeface="GT Super Display" panose="00000500000000000000" pitchFamily="2" charset="0"/>
              <a:ea typeface="Noto Serif" panose="02020600060500020200" pitchFamily="18" charset="0"/>
              <a:cs typeface="Noto Serif" panose="02020600060500020200" pitchFamily="18" charset="0"/>
            </a:endParaRPr>
          </a:p>
        </p:txBody>
      </p:sp>
      <p:sp>
        <p:nvSpPr>
          <p:cNvPr id="11" name="Полилиния: фигура 183">
            <a:extLst>
              <a:ext uri="{FF2B5EF4-FFF2-40B4-BE49-F238E27FC236}">
                <a16:creationId xmlns:a16="http://schemas.microsoft.com/office/drawing/2014/main" id="{DC57D6E3-46B6-ACC0-05FC-A06F93D29F6E}"/>
              </a:ext>
            </a:extLst>
          </p:cNvPr>
          <p:cNvSpPr/>
          <p:nvPr/>
        </p:nvSpPr>
        <p:spPr>
          <a:xfrm>
            <a:off x="12982150" y="8742035"/>
            <a:ext cx="9950540" cy="2182499"/>
          </a:xfrm>
          <a:custGeom>
            <a:avLst/>
            <a:gdLst>
              <a:gd name="connsiteX0" fmla="*/ 6966375 w 10300457"/>
              <a:gd name="connsiteY0" fmla="*/ 0 h 7160563"/>
              <a:gd name="connsiteX1" fmla="*/ 10300457 w 10300457"/>
              <a:gd name="connsiteY1" fmla="*/ 1463001 h 7160563"/>
              <a:gd name="connsiteX2" fmla="*/ 10300457 w 10300457"/>
              <a:gd name="connsiteY2" fmla="*/ 7160563 h 7160563"/>
              <a:gd name="connsiteX3" fmla="*/ 0 w 10300457"/>
              <a:gd name="connsiteY3" fmla="*/ 7160563 h 7160563"/>
              <a:gd name="connsiteX4" fmla="*/ 0 w 10300457"/>
              <a:gd name="connsiteY4" fmla="*/ 3058786 h 7160563"/>
              <a:gd name="connsiteX0" fmla="*/ 6483775 w 10300457"/>
              <a:gd name="connsiteY0" fmla="*/ 0 h 7844088"/>
              <a:gd name="connsiteX1" fmla="*/ 10300457 w 10300457"/>
              <a:gd name="connsiteY1" fmla="*/ 2146526 h 7844088"/>
              <a:gd name="connsiteX2" fmla="*/ 10300457 w 10300457"/>
              <a:gd name="connsiteY2" fmla="*/ 7844088 h 7844088"/>
              <a:gd name="connsiteX3" fmla="*/ 0 w 10300457"/>
              <a:gd name="connsiteY3" fmla="*/ 7844088 h 7844088"/>
              <a:gd name="connsiteX4" fmla="*/ 0 w 10300457"/>
              <a:gd name="connsiteY4" fmla="*/ 3742311 h 7844088"/>
              <a:gd name="connsiteX5" fmla="*/ 6483775 w 10300457"/>
              <a:gd name="connsiteY5" fmla="*/ 0 h 7844088"/>
              <a:gd name="connsiteX0" fmla="*/ 6356775 w 10300457"/>
              <a:gd name="connsiteY0" fmla="*/ 0 h 7999435"/>
              <a:gd name="connsiteX1" fmla="*/ 10300457 w 10300457"/>
              <a:gd name="connsiteY1" fmla="*/ 2301873 h 7999435"/>
              <a:gd name="connsiteX2" fmla="*/ 10300457 w 10300457"/>
              <a:gd name="connsiteY2" fmla="*/ 7999435 h 7999435"/>
              <a:gd name="connsiteX3" fmla="*/ 0 w 10300457"/>
              <a:gd name="connsiteY3" fmla="*/ 7999435 h 7999435"/>
              <a:gd name="connsiteX4" fmla="*/ 0 w 10300457"/>
              <a:gd name="connsiteY4" fmla="*/ 3897658 h 7999435"/>
              <a:gd name="connsiteX5" fmla="*/ 6356775 w 10300457"/>
              <a:gd name="connsiteY5" fmla="*/ 0 h 7999435"/>
              <a:gd name="connsiteX0" fmla="*/ 6356775 w 10325857"/>
              <a:gd name="connsiteY0" fmla="*/ 0 h 7999435"/>
              <a:gd name="connsiteX1" fmla="*/ 10325857 w 10325857"/>
              <a:gd name="connsiteY1" fmla="*/ 4601005 h 7999435"/>
              <a:gd name="connsiteX2" fmla="*/ 10300457 w 10325857"/>
              <a:gd name="connsiteY2" fmla="*/ 7999435 h 7999435"/>
              <a:gd name="connsiteX3" fmla="*/ 0 w 10325857"/>
              <a:gd name="connsiteY3" fmla="*/ 7999435 h 7999435"/>
              <a:gd name="connsiteX4" fmla="*/ 0 w 10325857"/>
              <a:gd name="connsiteY4" fmla="*/ 3897658 h 7999435"/>
              <a:gd name="connsiteX5" fmla="*/ 6356775 w 10325857"/>
              <a:gd name="connsiteY5" fmla="*/ 0 h 7999435"/>
              <a:gd name="connsiteX0" fmla="*/ 6356775 w 10300457"/>
              <a:gd name="connsiteY0" fmla="*/ 0 h 7999435"/>
              <a:gd name="connsiteX1" fmla="*/ 10298963 w 10300457"/>
              <a:gd name="connsiteY1" fmla="*/ 4074655 h 7999435"/>
              <a:gd name="connsiteX2" fmla="*/ 10300457 w 10300457"/>
              <a:gd name="connsiteY2" fmla="*/ 7999435 h 7999435"/>
              <a:gd name="connsiteX3" fmla="*/ 0 w 10300457"/>
              <a:gd name="connsiteY3" fmla="*/ 7999435 h 7999435"/>
              <a:gd name="connsiteX4" fmla="*/ 0 w 10300457"/>
              <a:gd name="connsiteY4" fmla="*/ 3897658 h 7999435"/>
              <a:gd name="connsiteX5" fmla="*/ 6356775 w 10300457"/>
              <a:gd name="connsiteY5" fmla="*/ 0 h 7999435"/>
              <a:gd name="connsiteX0" fmla="*/ 6356775 w 10300457"/>
              <a:gd name="connsiteY0" fmla="*/ 0 h 7999435"/>
              <a:gd name="connsiteX1" fmla="*/ 10298963 w 10300457"/>
              <a:gd name="connsiteY1" fmla="*/ 4074655 h 7999435"/>
              <a:gd name="connsiteX2" fmla="*/ 10300457 w 10300457"/>
              <a:gd name="connsiteY2" fmla="*/ 7999435 h 7999435"/>
              <a:gd name="connsiteX3" fmla="*/ 0 w 10300457"/>
              <a:gd name="connsiteY3" fmla="*/ 7999435 h 7999435"/>
              <a:gd name="connsiteX4" fmla="*/ 0 w 10300457"/>
              <a:gd name="connsiteY4" fmla="*/ 3897658 h 7999435"/>
              <a:gd name="connsiteX5" fmla="*/ 6356775 w 10300457"/>
              <a:gd name="connsiteY5" fmla="*/ 0 h 7999435"/>
              <a:gd name="connsiteX0" fmla="*/ 6356775 w 10300457"/>
              <a:gd name="connsiteY0" fmla="*/ 0 h 8262611"/>
              <a:gd name="connsiteX1" fmla="*/ 10298963 w 10300457"/>
              <a:gd name="connsiteY1" fmla="*/ 4337831 h 8262611"/>
              <a:gd name="connsiteX2" fmla="*/ 10300457 w 10300457"/>
              <a:gd name="connsiteY2" fmla="*/ 8262611 h 8262611"/>
              <a:gd name="connsiteX3" fmla="*/ 0 w 10300457"/>
              <a:gd name="connsiteY3" fmla="*/ 8262611 h 8262611"/>
              <a:gd name="connsiteX4" fmla="*/ 0 w 10300457"/>
              <a:gd name="connsiteY4" fmla="*/ 4160834 h 8262611"/>
              <a:gd name="connsiteX5" fmla="*/ 6356775 w 10300457"/>
              <a:gd name="connsiteY5" fmla="*/ 0 h 8262611"/>
              <a:gd name="connsiteX0" fmla="*/ 6356775 w 10300457"/>
              <a:gd name="connsiteY0" fmla="*/ 0 h 8262611"/>
              <a:gd name="connsiteX1" fmla="*/ 10298963 w 10300457"/>
              <a:gd name="connsiteY1" fmla="*/ 3827930 h 8262611"/>
              <a:gd name="connsiteX2" fmla="*/ 10300457 w 10300457"/>
              <a:gd name="connsiteY2" fmla="*/ 8262611 h 8262611"/>
              <a:gd name="connsiteX3" fmla="*/ 0 w 10300457"/>
              <a:gd name="connsiteY3" fmla="*/ 8262611 h 8262611"/>
              <a:gd name="connsiteX4" fmla="*/ 0 w 10300457"/>
              <a:gd name="connsiteY4" fmla="*/ 4160834 h 8262611"/>
              <a:gd name="connsiteX5" fmla="*/ 6356775 w 10300457"/>
              <a:gd name="connsiteY5" fmla="*/ 0 h 8262611"/>
              <a:gd name="connsiteX0" fmla="*/ 6316434 w 10300457"/>
              <a:gd name="connsiteY0" fmla="*/ 0 h 8328405"/>
              <a:gd name="connsiteX1" fmla="*/ 10298963 w 10300457"/>
              <a:gd name="connsiteY1" fmla="*/ 3893724 h 8328405"/>
              <a:gd name="connsiteX2" fmla="*/ 10300457 w 10300457"/>
              <a:gd name="connsiteY2" fmla="*/ 8328405 h 8328405"/>
              <a:gd name="connsiteX3" fmla="*/ 0 w 10300457"/>
              <a:gd name="connsiteY3" fmla="*/ 8328405 h 8328405"/>
              <a:gd name="connsiteX4" fmla="*/ 0 w 10300457"/>
              <a:gd name="connsiteY4" fmla="*/ 4226628 h 8328405"/>
              <a:gd name="connsiteX5" fmla="*/ 6316434 w 10300457"/>
              <a:gd name="connsiteY5" fmla="*/ 0 h 8328405"/>
              <a:gd name="connsiteX0" fmla="*/ 6316434 w 10300457"/>
              <a:gd name="connsiteY0" fmla="*/ 0 h 8328405"/>
              <a:gd name="connsiteX1" fmla="*/ 10298963 w 10300457"/>
              <a:gd name="connsiteY1" fmla="*/ 3893724 h 8328405"/>
              <a:gd name="connsiteX2" fmla="*/ 10300457 w 10300457"/>
              <a:gd name="connsiteY2" fmla="*/ 8328405 h 8328405"/>
              <a:gd name="connsiteX3" fmla="*/ 0 w 10300457"/>
              <a:gd name="connsiteY3" fmla="*/ 8328405 h 8328405"/>
              <a:gd name="connsiteX4" fmla="*/ 0 w 10300457"/>
              <a:gd name="connsiteY4" fmla="*/ 4226628 h 8328405"/>
              <a:gd name="connsiteX5" fmla="*/ 6316434 w 10300457"/>
              <a:gd name="connsiteY5" fmla="*/ 0 h 8328405"/>
              <a:gd name="connsiteX0" fmla="*/ 6316434 w 10300457"/>
              <a:gd name="connsiteY0" fmla="*/ 0 h 8328405"/>
              <a:gd name="connsiteX1" fmla="*/ 10298963 w 10300457"/>
              <a:gd name="connsiteY1" fmla="*/ 3893724 h 8328405"/>
              <a:gd name="connsiteX2" fmla="*/ 10300457 w 10300457"/>
              <a:gd name="connsiteY2" fmla="*/ 8328405 h 8328405"/>
              <a:gd name="connsiteX3" fmla="*/ 0 w 10300457"/>
              <a:gd name="connsiteY3" fmla="*/ 8328405 h 8328405"/>
              <a:gd name="connsiteX4" fmla="*/ 0 w 10300457"/>
              <a:gd name="connsiteY4" fmla="*/ 4226628 h 8328405"/>
              <a:gd name="connsiteX5" fmla="*/ 6316434 w 10300457"/>
              <a:gd name="connsiteY5" fmla="*/ 0 h 8328405"/>
              <a:gd name="connsiteX0" fmla="*/ 6316434 w 10300457"/>
              <a:gd name="connsiteY0" fmla="*/ 0 h 8328405"/>
              <a:gd name="connsiteX1" fmla="*/ 10285516 w 10300457"/>
              <a:gd name="connsiteY1" fmla="*/ 2939711 h 8328405"/>
              <a:gd name="connsiteX2" fmla="*/ 10300457 w 10300457"/>
              <a:gd name="connsiteY2" fmla="*/ 8328405 h 8328405"/>
              <a:gd name="connsiteX3" fmla="*/ 0 w 10300457"/>
              <a:gd name="connsiteY3" fmla="*/ 8328405 h 8328405"/>
              <a:gd name="connsiteX4" fmla="*/ 0 w 10300457"/>
              <a:gd name="connsiteY4" fmla="*/ 4226628 h 8328405"/>
              <a:gd name="connsiteX5" fmla="*/ 6316434 w 10300457"/>
              <a:gd name="connsiteY5" fmla="*/ 0 h 8328405"/>
              <a:gd name="connsiteX0" fmla="*/ 6276093 w 10300457"/>
              <a:gd name="connsiteY0" fmla="*/ 0 h 8213266"/>
              <a:gd name="connsiteX1" fmla="*/ 10285516 w 10300457"/>
              <a:gd name="connsiteY1" fmla="*/ 2824572 h 8213266"/>
              <a:gd name="connsiteX2" fmla="*/ 10300457 w 10300457"/>
              <a:gd name="connsiteY2" fmla="*/ 8213266 h 8213266"/>
              <a:gd name="connsiteX3" fmla="*/ 0 w 10300457"/>
              <a:gd name="connsiteY3" fmla="*/ 8213266 h 8213266"/>
              <a:gd name="connsiteX4" fmla="*/ 0 w 10300457"/>
              <a:gd name="connsiteY4" fmla="*/ 4111489 h 8213266"/>
              <a:gd name="connsiteX5" fmla="*/ 6276093 w 10300457"/>
              <a:gd name="connsiteY5" fmla="*/ 0 h 8213266"/>
              <a:gd name="connsiteX0" fmla="*/ 6276093 w 10300457"/>
              <a:gd name="connsiteY0" fmla="*/ 0 h 8213266"/>
              <a:gd name="connsiteX1" fmla="*/ 10285516 w 10300457"/>
              <a:gd name="connsiteY1" fmla="*/ 2824572 h 8213266"/>
              <a:gd name="connsiteX2" fmla="*/ 10300457 w 10300457"/>
              <a:gd name="connsiteY2" fmla="*/ 8213266 h 8213266"/>
              <a:gd name="connsiteX3" fmla="*/ 0 w 10300457"/>
              <a:gd name="connsiteY3" fmla="*/ 8213266 h 8213266"/>
              <a:gd name="connsiteX4" fmla="*/ 0 w 10300457"/>
              <a:gd name="connsiteY4" fmla="*/ 4111489 h 8213266"/>
              <a:gd name="connsiteX5" fmla="*/ 6276093 w 10300457"/>
              <a:gd name="connsiteY5" fmla="*/ 0 h 8213266"/>
              <a:gd name="connsiteX0" fmla="*/ 6276093 w 10300457"/>
              <a:gd name="connsiteY0" fmla="*/ 0 h 8213266"/>
              <a:gd name="connsiteX1" fmla="*/ 10285516 w 10300457"/>
              <a:gd name="connsiteY1" fmla="*/ 2824572 h 8213266"/>
              <a:gd name="connsiteX2" fmla="*/ 10300457 w 10300457"/>
              <a:gd name="connsiteY2" fmla="*/ 8213266 h 8213266"/>
              <a:gd name="connsiteX3" fmla="*/ 0 w 10300457"/>
              <a:gd name="connsiteY3" fmla="*/ 8213266 h 8213266"/>
              <a:gd name="connsiteX4" fmla="*/ 0 w 10300457"/>
              <a:gd name="connsiteY4" fmla="*/ 4111489 h 8213266"/>
              <a:gd name="connsiteX5" fmla="*/ 6276093 w 10300457"/>
              <a:gd name="connsiteY5" fmla="*/ 0 h 8213266"/>
              <a:gd name="connsiteX0" fmla="*/ 6276093 w 10300457"/>
              <a:gd name="connsiteY0" fmla="*/ 0 h 8213266"/>
              <a:gd name="connsiteX1" fmla="*/ 10285516 w 10300457"/>
              <a:gd name="connsiteY1" fmla="*/ 3038403 h 8213266"/>
              <a:gd name="connsiteX2" fmla="*/ 10300457 w 10300457"/>
              <a:gd name="connsiteY2" fmla="*/ 8213266 h 8213266"/>
              <a:gd name="connsiteX3" fmla="*/ 0 w 10300457"/>
              <a:gd name="connsiteY3" fmla="*/ 8213266 h 8213266"/>
              <a:gd name="connsiteX4" fmla="*/ 0 w 10300457"/>
              <a:gd name="connsiteY4" fmla="*/ 4111489 h 8213266"/>
              <a:gd name="connsiteX5" fmla="*/ 6276093 w 10300457"/>
              <a:gd name="connsiteY5" fmla="*/ 0 h 8213266"/>
              <a:gd name="connsiteX0" fmla="*/ 6276093 w 10300457"/>
              <a:gd name="connsiteY0" fmla="*/ 0 h 10389799"/>
              <a:gd name="connsiteX1" fmla="*/ 10285516 w 10300457"/>
              <a:gd name="connsiteY1" fmla="*/ 3038403 h 10389799"/>
              <a:gd name="connsiteX2" fmla="*/ 10300457 w 10300457"/>
              <a:gd name="connsiteY2" fmla="*/ 8213266 h 10389799"/>
              <a:gd name="connsiteX3" fmla="*/ 0 w 10300457"/>
              <a:gd name="connsiteY3" fmla="*/ 10389799 h 10389799"/>
              <a:gd name="connsiteX4" fmla="*/ 0 w 10300457"/>
              <a:gd name="connsiteY4" fmla="*/ 4111489 h 10389799"/>
              <a:gd name="connsiteX5" fmla="*/ 6276093 w 10300457"/>
              <a:gd name="connsiteY5" fmla="*/ 0 h 10389799"/>
              <a:gd name="connsiteX0" fmla="*/ 6276093 w 10300457"/>
              <a:gd name="connsiteY0" fmla="*/ 0 h 10389799"/>
              <a:gd name="connsiteX1" fmla="*/ 10285516 w 10300457"/>
              <a:gd name="connsiteY1" fmla="*/ 3038403 h 10389799"/>
              <a:gd name="connsiteX2" fmla="*/ 10300457 w 10300457"/>
              <a:gd name="connsiteY2" fmla="*/ 10388120 h 10389799"/>
              <a:gd name="connsiteX3" fmla="*/ 0 w 10300457"/>
              <a:gd name="connsiteY3" fmla="*/ 10389799 h 10389799"/>
              <a:gd name="connsiteX4" fmla="*/ 0 w 10300457"/>
              <a:gd name="connsiteY4" fmla="*/ 4111489 h 10389799"/>
              <a:gd name="connsiteX5" fmla="*/ 6276093 w 10300457"/>
              <a:gd name="connsiteY5" fmla="*/ 0 h 10389799"/>
              <a:gd name="connsiteX0" fmla="*/ 6276093 w 10287757"/>
              <a:gd name="connsiteY0" fmla="*/ 0 h 10389799"/>
              <a:gd name="connsiteX1" fmla="*/ 10285516 w 10287757"/>
              <a:gd name="connsiteY1" fmla="*/ 3038403 h 10389799"/>
              <a:gd name="connsiteX2" fmla="*/ 10287757 w 10287757"/>
              <a:gd name="connsiteY2" fmla="*/ 10388120 h 10389799"/>
              <a:gd name="connsiteX3" fmla="*/ 0 w 10287757"/>
              <a:gd name="connsiteY3" fmla="*/ 10389799 h 10389799"/>
              <a:gd name="connsiteX4" fmla="*/ 0 w 10287757"/>
              <a:gd name="connsiteY4" fmla="*/ 4111489 h 10389799"/>
              <a:gd name="connsiteX5" fmla="*/ 6276093 w 10287757"/>
              <a:gd name="connsiteY5" fmla="*/ 0 h 1038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7757" h="10389799">
                <a:moveTo>
                  <a:pt x="6276093" y="0"/>
                </a:moveTo>
                <a:lnTo>
                  <a:pt x="10285516" y="3038403"/>
                </a:lnTo>
                <a:cubicBezTo>
                  <a:pt x="10290496" y="4834634"/>
                  <a:pt x="10282777" y="8591889"/>
                  <a:pt x="10287757" y="10388120"/>
                </a:cubicBezTo>
                <a:lnTo>
                  <a:pt x="0" y="10389799"/>
                </a:lnTo>
                <a:lnTo>
                  <a:pt x="0" y="4111489"/>
                </a:lnTo>
                <a:lnTo>
                  <a:pt x="6276093" y="0"/>
                </a:lnTo>
                <a:close/>
              </a:path>
            </a:pathLst>
          </a:custGeom>
          <a:solidFill>
            <a:srgbClr val="4F4F4F">
              <a:alpha val="2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Прямоугольник 82">
            <a:extLst>
              <a:ext uri="{FF2B5EF4-FFF2-40B4-BE49-F238E27FC236}">
                <a16:creationId xmlns:a16="http://schemas.microsoft.com/office/drawing/2014/main" id="{B304316E-60EE-7A61-AB82-4903580A8B4D}"/>
              </a:ext>
            </a:extLst>
          </p:cNvPr>
          <p:cNvSpPr/>
          <p:nvPr/>
        </p:nvSpPr>
        <p:spPr>
          <a:xfrm>
            <a:off x="12967223" y="4553192"/>
            <a:ext cx="9948491" cy="6808966"/>
          </a:xfrm>
          <a:prstGeom prst="rect">
            <a:avLst/>
          </a:prstGeom>
          <a:solidFill>
            <a:srgbClr val="D2BCA3"/>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4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4" name="TextBox 13">
            <a:extLst>
              <a:ext uri="{FF2B5EF4-FFF2-40B4-BE49-F238E27FC236}">
                <a16:creationId xmlns:a16="http://schemas.microsoft.com/office/drawing/2014/main" id="{5C11FC27-5FC2-F6F0-4AAE-A0A88F4F1642}"/>
              </a:ext>
            </a:extLst>
          </p:cNvPr>
          <p:cNvSpPr txBox="1"/>
          <p:nvPr/>
        </p:nvSpPr>
        <p:spPr>
          <a:xfrm>
            <a:off x="15060978" y="5207643"/>
            <a:ext cx="7545983" cy="17173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800">
                <a:solidFill>
                  <a:srgbClr val="343434"/>
                </a:solidFill>
                <a:latin typeface="GT Walsheim Pro Light" pitchFamily="2" charset="77"/>
                <a:ea typeface="Open Sans" panose="020B0606030504020204" pitchFamily="34" charset="0"/>
                <a:cs typeface="GT Walsheim Pro Light" pitchFamily="2" charset="77"/>
              </a:defRPr>
            </a:lvl1pPr>
          </a:lstStyle>
          <a:p>
            <a:pPr>
              <a:defRPr/>
            </a:pPr>
            <a:r>
              <a:rPr lang="en-US" sz="3200" dirty="0">
                <a:solidFill>
                  <a:schemeClr val="bg1"/>
                </a:solidFill>
                <a:latin typeface="GT Walsheim Pro" pitchFamily="2" charset="77"/>
                <a:cs typeface="GT Walsheim Pro" pitchFamily="2" charset="77"/>
              </a:rPr>
              <a:t>Made to last a lifetime, </a:t>
            </a:r>
            <a:r>
              <a:rPr lang="en-US" sz="3200" dirty="0" err="1">
                <a:solidFill>
                  <a:schemeClr val="bg1"/>
                </a:solidFill>
                <a:latin typeface="GT Walsheim Pro" pitchFamily="2" charset="77"/>
                <a:cs typeface="GT Walsheim Pro" pitchFamily="2" charset="77"/>
              </a:rPr>
              <a:t>Ö.Wall</a:t>
            </a:r>
            <a:r>
              <a:rPr lang="en-US" sz="3200" dirty="0">
                <a:solidFill>
                  <a:schemeClr val="bg1"/>
                </a:solidFill>
              </a:rPr>
              <a:t> </a:t>
            </a:r>
            <a:r>
              <a:rPr lang="en-US" sz="3200" dirty="0">
                <a:solidFill>
                  <a:schemeClr val="bg1"/>
                </a:solidFill>
                <a:latin typeface="GT Walsheim Pro" pitchFamily="2" charset="77"/>
                <a:cs typeface="GT Walsheim Pro" pitchFamily="2" charset="77"/>
              </a:rPr>
              <a:t>is an efficient pre-fab, modular system with zero wastage.</a:t>
            </a:r>
            <a:endParaRPr kumimoji="0" lang="en-US" sz="3200" b="0" i="0" u="none" strike="noStrike" kern="0" cap="none" spc="0" normalizeH="0" baseline="0" noProof="0" dirty="0">
              <a:ln>
                <a:noFill/>
              </a:ln>
              <a:solidFill>
                <a:srgbClr val="FFFFFF"/>
              </a:solidFill>
              <a:effectLst/>
              <a:uLnTx/>
              <a:uFillTx/>
              <a:latin typeface="GT Walsheim Pro" pitchFamily="2" charset="77"/>
              <a:ea typeface="Open Sans" panose="020B0606030504020204" pitchFamily="34" charset="0"/>
              <a:cs typeface="GT Walsheim Pro" pitchFamily="2" charset="77"/>
              <a:sym typeface="Helvetica Neue"/>
            </a:endParaRPr>
          </a:p>
        </p:txBody>
      </p:sp>
      <p:sp>
        <p:nvSpPr>
          <p:cNvPr id="15" name="Полилиния: фигура 183">
            <a:extLst>
              <a:ext uri="{FF2B5EF4-FFF2-40B4-BE49-F238E27FC236}">
                <a16:creationId xmlns:a16="http://schemas.microsoft.com/office/drawing/2014/main" id="{51FCCDBD-5A0A-C57E-B5BA-A45BAEB05570}"/>
              </a:ext>
            </a:extLst>
          </p:cNvPr>
          <p:cNvSpPr/>
          <p:nvPr/>
        </p:nvSpPr>
        <p:spPr>
          <a:xfrm>
            <a:off x="13012564" y="8374859"/>
            <a:ext cx="9953950" cy="2557032"/>
          </a:xfrm>
          <a:custGeom>
            <a:avLst/>
            <a:gdLst>
              <a:gd name="connsiteX0" fmla="*/ 6966375 w 10300457"/>
              <a:gd name="connsiteY0" fmla="*/ 0 h 7160563"/>
              <a:gd name="connsiteX1" fmla="*/ 10300457 w 10300457"/>
              <a:gd name="connsiteY1" fmla="*/ 1463001 h 7160563"/>
              <a:gd name="connsiteX2" fmla="*/ 10300457 w 10300457"/>
              <a:gd name="connsiteY2" fmla="*/ 7160563 h 7160563"/>
              <a:gd name="connsiteX3" fmla="*/ 0 w 10300457"/>
              <a:gd name="connsiteY3" fmla="*/ 7160563 h 7160563"/>
              <a:gd name="connsiteX4" fmla="*/ 0 w 10300457"/>
              <a:gd name="connsiteY4" fmla="*/ 3058786 h 7160563"/>
              <a:gd name="connsiteX0" fmla="*/ 6483775 w 10300457"/>
              <a:gd name="connsiteY0" fmla="*/ 0 h 7844088"/>
              <a:gd name="connsiteX1" fmla="*/ 10300457 w 10300457"/>
              <a:gd name="connsiteY1" fmla="*/ 2146526 h 7844088"/>
              <a:gd name="connsiteX2" fmla="*/ 10300457 w 10300457"/>
              <a:gd name="connsiteY2" fmla="*/ 7844088 h 7844088"/>
              <a:gd name="connsiteX3" fmla="*/ 0 w 10300457"/>
              <a:gd name="connsiteY3" fmla="*/ 7844088 h 7844088"/>
              <a:gd name="connsiteX4" fmla="*/ 0 w 10300457"/>
              <a:gd name="connsiteY4" fmla="*/ 3742311 h 7844088"/>
              <a:gd name="connsiteX5" fmla="*/ 6483775 w 10300457"/>
              <a:gd name="connsiteY5" fmla="*/ 0 h 7844088"/>
              <a:gd name="connsiteX0" fmla="*/ 6356775 w 10300457"/>
              <a:gd name="connsiteY0" fmla="*/ 0 h 7999435"/>
              <a:gd name="connsiteX1" fmla="*/ 10300457 w 10300457"/>
              <a:gd name="connsiteY1" fmla="*/ 2301873 h 7999435"/>
              <a:gd name="connsiteX2" fmla="*/ 10300457 w 10300457"/>
              <a:gd name="connsiteY2" fmla="*/ 7999435 h 7999435"/>
              <a:gd name="connsiteX3" fmla="*/ 0 w 10300457"/>
              <a:gd name="connsiteY3" fmla="*/ 7999435 h 7999435"/>
              <a:gd name="connsiteX4" fmla="*/ 0 w 10300457"/>
              <a:gd name="connsiteY4" fmla="*/ 3897658 h 7999435"/>
              <a:gd name="connsiteX5" fmla="*/ 6356775 w 10300457"/>
              <a:gd name="connsiteY5" fmla="*/ 0 h 7999435"/>
              <a:gd name="connsiteX0" fmla="*/ 6356775 w 10325857"/>
              <a:gd name="connsiteY0" fmla="*/ 0 h 7999435"/>
              <a:gd name="connsiteX1" fmla="*/ 10325857 w 10325857"/>
              <a:gd name="connsiteY1" fmla="*/ 4601005 h 7999435"/>
              <a:gd name="connsiteX2" fmla="*/ 10300457 w 10325857"/>
              <a:gd name="connsiteY2" fmla="*/ 7999435 h 7999435"/>
              <a:gd name="connsiteX3" fmla="*/ 0 w 10325857"/>
              <a:gd name="connsiteY3" fmla="*/ 7999435 h 7999435"/>
              <a:gd name="connsiteX4" fmla="*/ 0 w 10325857"/>
              <a:gd name="connsiteY4" fmla="*/ 3897658 h 7999435"/>
              <a:gd name="connsiteX5" fmla="*/ 6356775 w 10325857"/>
              <a:gd name="connsiteY5" fmla="*/ 0 h 7999435"/>
              <a:gd name="connsiteX0" fmla="*/ 6356775 w 10300457"/>
              <a:gd name="connsiteY0" fmla="*/ 0 h 7999435"/>
              <a:gd name="connsiteX1" fmla="*/ 10298963 w 10300457"/>
              <a:gd name="connsiteY1" fmla="*/ 4074655 h 7999435"/>
              <a:gd name="connsiteX2" fmla="*/ 10300457 w 10300457"/>
              <a:gd name="connsiteY2" fmla="*/ 7999435 h 7999435"/>
              <a:gd name="connsiteX3" fmla="*/ 0 w 10300457"/>
              <a:gd name="connsiteY3" fmla="*/ 7999435 h 7999435"/>
              <a:gd name="connsiteX4" fmla="*/ 0 w 10300457"/>
              <a:gd name="connsiteY4" fmla="*/ 3897658 h 7999435"/>
              <a:gd name="connsiteX5" fmla="*/ 6356775 w 10300457"/>
              <a:gd name="connsiteY5" fmla="*/ 0 h 7999435"/>
              <a:gd name="connsiteX0" fmla="*/ 6356775 w 10300457"/>
              <a:gd name="connsiteY0" fmla="*/ 0 h 7999435"/>
              <a:gd name="connsiteX1" fmla="*/ 10298963 w 10300457"/>
              <a:gd name="connsiteY1" fmla="*/ 4074655 h 7999435"/>
              <a:gd name="connsiteX2" fmla="*/ 10300457 w 10300457"/>
              <a:gd name="connsiteY2" fmla="*/ 7999435 h 7999435"/>
              <a:gd name="connsiteX3" fmla="*/ 0 w 10300457"/>
              <a:gd name="connsiteY3" fmla="*/ 7999435 h 7999435"/>
              <a:gd name="connsiteX4" fmla="*/ 0 w 10300457"/>
              <a:gd name="connsiteY4" fmla="*/ 3897658 h 7999435"/>
              <a:gd name="connsiteX5" fmla="*/ 6356775 w 10300457"/>
              <a:gd name="connsiteY5" fmla="*/ 0 h 7999435"/>
              <a:gd name="connsiteX0" fmla="*/ 6356775 w 10300457"/>
              <a:gd name="connsiteY0" fmla="*/ 0 h 8262611"/>
              <a:gd name="connsiteX1" fmla="*/ 10298963 w 10300457"/>
              <a:gd name="connsiteY1" fmla="*/ 4337831 h 8262611"/>
              <a:gd name="connsiteX2" fmla="*/ 10300457 w 10300457"/>
              <a:gd name="connsiteY2" fmla="*/ 8262611 h 8262611"/>
              <a:gd name="connsiteX3" fmla="*/ 0 w 10300457"/>
              <a:gd name="connsiteY3" fmla="*/ 8262611 h 8262611"/>
              <a:gd name="connsiteX4" fmla="*/ 0 w 10300457"/>
              <a:gd name="connsiteY4" fmla="*/ 4160834 h 8262611"/>
              <a:gd name="connsiteX5" fmla="*/ 6356775 w 10300457"/>
              <a:gd name="connsiteY5" fmla="*/ 0 h 8262611"/>
              <a:gd name="connsiteX0" fmla="*/ 6356775 w 10300457"/>
              <a:gd name="connsiteY0" fmla="*/ 0 h 8262611"/>
              <a:gd name="connsiteX1" fmla="*/ 10298963 w 10300457"/>
              <a:gd name="connsiteY1" fmla="*/ 3827930 h 8262611"/>
              <a:gd name="connsiteX2" fmla="*/ 10300457 w 10300457"/>
              <a:gd name="connsiteY2" fmla="*/ 8262611 h 8262611"/>
              <a:gd name="connsiteX3" fmla="*/ 0 w 10300457"/>
              <a:gd name="connsiteY3" fmla="*/ 8262611 h 8262611"/>
              <a:gd name="connsiteX4" fmla="*/ 0 w 10300457"/>
              <a:gd name="connsiteY4" fmla="*/ 4160834 h 8262611"/>
              <a:gd name="connsiteX5" fmla="*/ 6356775 w 10300457"/>
              <a:gd name="connsiteY5" fmla="*/ 0 h 8262611"/>
              <a:gd name="connsiteX0" fmla="*/ 6316434 w 10300457"/>
              <a:gd name="connsiteY0" fmla="*/ 0 h 8328405"/>
              <a:gd name="connsiteX1" fmla="*/ 10298963 w 10300457"/>
              <a:gd name="connsiteY1" fmla="*/ 3893724 h 8328405"/>
              <a:gd name="connsiteX2" fmla="*/ 10300457 w 10300457"/>
              <a:gd name="connsiteY2" fmla="*/ 8328405 h 8328405"/>
              <a:gd name="connsiteX3" fmla="*/ 0 w 10300457"/>
              <a:gd name="connsiteY3" fmla="*/ 8328405 h 8328405"/>
              <a:gd name="connsiteX4" fmla="*/ 0 w 10300457"/>
              <a:gd name="connsiteY4" fmla="*/ 4226628 h 8328405"/>
              <a:gd name="connsiteX5" fmla="*/ 6316434 w 10300457"/>
              <a:gd name="connsiteY5" fmla="*/ 0 h 8328405"/>
              <a:gd name="connsiteX0" fmla="*/ 6316434 w 10300457"/>
              <a:gd name="connsiteY0" fmla="*/ 0 h 8328405"/>
              <a:gd name="connsiteX1" fmla="*/ 10298963 w 10300457"/>
              <a:gd name="connsiteY1" fmla="*/ 3893724 h 8328405"/>
              <a:gd name="connsiteX2" fmla="*/ 10300457 w 10300457"/>
              <a:gd name="connsiteY2" fmla="*/ 8328405 h 8328405"/>
              <a:gd name="connsiteX3" fmla="*/ 0 w 10300457"/>
              <a:gd name="connsiteY3" fmla="*/ 8328405 h 8328405"/>
              <a:gd name="connsiteX4" fmla="*/ 0 w 10300457"/>
              <a:gd name="connsiteY4" fmla="*/ 4226628 h 8328405"/>
              <a:gd name="connsiteX5" fmla="*/ 6316434 w 10300457"/>
              <a:gd name="connsiteY5" fmla="*/ 0 h 8328405"/>
              <a:gd name="connsiteX0" fmla="*/ 6316434 w 10300457"/>
              <a:gd name="connsiteY0" fmla="*/ 0 h 8328405"/>
              <a:gd name="connsiteX1" fmla="*/ 10298963 w 10300457"/>
              <a:gd name="connsiteY1" fmla="*/ 3893724 h 8328405"/>
              <a:gd name="connsiteX2" fmla="*/ 10300457 w 10300457"/>
              <a:gd name="connsiteY2" fmla="*/ 8328405 h 8328405"/>
              <a:gd name="connsiteX3" fmla="*/ 0 w 10300457"/>
              <a:gd name="connsiteY3" fmla="*/ 8328405 h 8328405"/>
              <a:gd name="connsiteX4" fmla="*/ 0 w 10300457"/>
              <a:gd name="connsiteY4" fmla="*/ 4226628 h 8328405"/>
              <a:gd name="connsiteX5" fmla="*/ 6316434 w 10300457"/>
              <a:gd name="connsiteY5" fmla="*/ 0 h 8328405"/>
              <a:gd name="connsiteX0" fmla="*/ 6316434 w 10300457"/>
              <a:gd name="connsiteY0" fmla="*/ 0 h 8328405"/>
              <a:gd name="connsiteX1" fmla="*/ 10285516 w 10300457"/>
              <a:gd name="connsiteY1" fmla="*/ 2939711 h 8328405"/>
              <a:gd name="connsiteX2" fmla="*/ 10300457 w 10300457"/>
              <a:gd name="connsiteY2" fmla="*/ 8328405 h 8328405"/>
              <a:gd name="connsiteX3" fmla="*/ 0 w 10300457"/>
              <a:gd name="connsiteY3" fmla="*/ 8328405 h 8328405"/>
              <a:gd name="connsiteX4" fmla="*/ 0 w 10300457"/>
              <a:gd name="connsiteY4" fmla="*/ 4226628 h 8328405"/>
              <a:gd name="connsiteX5" fmla="*/ 6316434 w 10300457"/>
              <a:gd name="connsiteY5" fmla="*/ 0 h 8328405"/>
              <a:gd name="connsiteX0" fmla="*/ 6276093 w 10300457"/>
              <a:gd name="connsiteY0" fmla="*/ 0 h 8213266"/>
              <a:gd name="connsiteX1" fmla="*/ 10285516 w 10300457"/>
              <a:gd name="connsiteY1" fmla="*/ 2824572 h 8213266"/>
              <a:gd name="connsiteX2" fmla="*/ 10300457 w 10300457"/>
              <a:gd name="connsiteY2" fmla="*/ 8213266 h 8213266"/>
              <a:gd name="connsiteX3" fmla="*/ 0 w 10300457"/>
              <a:gd name="connsiteY3" fmla="*/ 8213266 h 8213266"/>
              <a:gd name="connsiteX4" fmla="*/ 0 w 10300457"/>
              <a:gd name="connsiteY4" fmla="*/ 4111489 h 8213266"/>
              <a:gd name="connsiteX5" fmla="*/ 6276093 w 10300457"/>
              <a:gd name="connsiteY5" fmla="*/ 0 h 8213266"/>
              <a:gd name="connsiteX0" fmla="*/ 6276093 w 10300457"/>
              <a:gd name="connsiteY0" fmla="*/ 0 h 8213266"/>
              <a:gd name="connsiteX1" fmla="*/ 10285516 w 10300457"/>
              <a:gd name="connsiteY1" fmla="*/ 2824572 h 8213266"/>
              <a:gd name="connsiteX2" fmla="*/ 10300457 w 10300457"/>
              <a:gd name="connsiteY2" fmla="*/ 8213266 h 8213266"/>
              <a:gd name="connsiteX3" fmla="*/ 0 w 10300457"/>
              <a:gd name="connsiteY3" fmla="*/ 8213266 h 8213266"/>
              <a:gd name="connsiteX4" fmla="*/ 0 w 10300457"/>
              <a:gd name="connsiteY4" fmla="*/ 4111489 h 8213266"/>
              <a:gd name="connsiteX5" fmla="*/ 6276093 w 10300457"/>
              <a:gd name="connsiteY5" fmla="*/ 0 h 8213266"/>
              <a:gd name="connsiteX0" fmla="*/ 6276093 w 10300457"/>
              <a:gd name="connsiteY0" fmla="*/ 0 h 8213266"/>
              <a:gd name="connsiteX1" fmla="*/ 10285516 w 10300457"/>
              <a:gd name="connsiteY1" fmla="*/ 2824572 h 8213266"/>
              <a:gd name="connsiteX2" fmla="*/ 10300457 w 10300457"/>
              <a:gd name="connsiteY2" fmla="*/ 8213266 h 8213266"/>
              <a:gd name="connsiteX3" fmla="*/ 0 w 10300457"/>
              <a:gd name="connsiteY3" fmla="*/ 8213266 h 8213266"/>
              <a:gd name="connsiteX4" fmla="*/ 0 w 10300457"/>
              <a:gd name="connsiteY4" fmla="*/ 4111489 h 8213266"/>
              <a:gd name="connsiteX5" fmla="*/ 6276093 w 10300457"/>
              <a:gd name="connsiteY5" fmla="*/ 0 h 8213266"/>
              <a:gd name="connsiteX0" fmla="*/ 6276093 w 10300457"/>
              <a:gd name="connsiteY0" fmla="*/ 0 h 8213266"/>
              <a:gd name="connsiteX1" fmla="*/ 10285516 w 10300457"/>
              <a:gd name="connsiteY1" fmla="*/ 3038403 h 8213266"/>
              <a:gd name="connsiteX2" fmla="*/ 10300457 w 10300457"/>
              <a:gd name="connsiteY2" fmla="*/ 8213266 h 8213266"/>
              <a:gd name="connsiteX3" fmla="*/ 0 w 10300457"/>
              <a:gd name="connsiteY3" fmla="*/ 8213266 h 8213266"/>
              <a:gd name="connsiteX4" fmla="*/ 0 w 10300457"/>
              <a:gd name="connsiteY4" fmla="*/ 4111489 h 8213266"/>
              <a:gd name="connsiteX5" fmla="*/ 6276093 w 10300457"/>
              <a:gd name="connsiteY5" fmla="*/ 0 h 8213266"/>
              <a:gd name="connsiteX0" fmla="*/ 6276093 w 10300457"/>
              <a:gd name="connsiteY0" fmla="*/ 0 h 10389799"/>
              <a:gd name="connsiteX1" fmla="*/ 10285516 w 10300457"/>
              <a:gd name="connsiteY1" fmla="*/ 3038403 h 10389799"/>
              <a:gd name="connsiteX2" fmla="*/ 10300457 w 10300457"/>
              <a:gd name="connsiteY2" fmla="*/ 8213266 h 10389799"/>
              <a:gd name="connsiteX3" fmla="*/ 0 w 10300457"/>
              <a:gd name="connsiteY3" fmla="*/ 10389799 h 10389799"/>
              <a:gd name="connsiteX4" fmla="*/ 0 w 10300457"/>
              <a:gd name="connsiteY4" fmla="*/ 4111489 h 10389799"/>
              <a:gd name="connsiteX5" fmla="*/ 6276093 w 10300457"/>
              <a:gd name="connsiteY5" fmla="*/ 0 h 10389799"/>
              <a:gd name="connsiteX0" fmla="*/ 6276093 w 10300457"/>
              <a:gd name="connsiteY0" fmla="*/ 0 h 10389799"/>
              <a:gd name="connsiteX1" fmla="*/ 10285516 w 10300457"/>
              <a:gd name="connsiteY1" fmla="*/ 3038403 h 10389799"/>
              <a:gd name="connsiteX2" fmla="*/ 10300457 w 10300457"/>
              <a:gd name="connsiteY2" fmla="*/ 10388120 h 10389799"/>
              <a:gd name="connsiteX3" fmla="*/ 0 w 10300457"/>
              <a:gd name="connsiteY3" fmla="*/ 10389799 h 10389799"/>
              <a:gd name="connsiteX4" fmla="*/ 0 w 10300457"/>
              <a:gd name="connsiteY4" fmla="*/ 4111489 h 10389799"/>
              <a:gd name="connsiteX5" fmla="*/ 6276093 w 10300457"/>
              <a:gd name="connsiteY5" fmla="*/ 0 h 10389799"/>
              <a:gd name="connsiteX0" fmla="*/ 6276093 w 10287757"/>
              <a:gd name="connsiteY0" fmla="*/ 0 h 10389799"/>
              <a:gd name="connsiteX1" fmla="*/ 10285516 w 10287757"/>
              <a:gd name="connsiteY1" fmla="*/ 3038403 h 10389799"/>
              <a:gd name="connsiteX2" fmla="*/ 10287757 w 10287757"/>
              <a:gd name="connsiteY2" fmla="*/ 10388120 h 10389799"/>
              <a:gd name="connsiteX3" fmla="*/ 0 w 10287757"/>
              <a:gd name="connsiteY3" fmla="*/ 10389799 h 10389799"/>
              <a:gd name="connsiteX4" fmla="*/ 0 w 10287757"/>
              <a:gd name="connsiteY4" fmla="*/ 4111489 h 10389799"/>
              <a:gd name="connsiteX5" fmla="*/ 6276093 w 10287757"/>
              <a:gd name="connsiteY5" fmla="*/ 0 h 1038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7757" h="10389799">
                <a:moveTo>
                  <a:pt x="6276093" y="0"/>
                </a:moveTo>
                <a:lnTo>
                  <a:pt x="10285516" y="3038403"/>
                </a:lnTo>
                <a:cubicBezTo>
                  <a:pt x="10290496" y="4834634"/>
                  <a:pt x="10282777" y="8591889"/>
                  <a:pt x="10287757" y="10388120"/>
                </a:cubicBezTo>
                <a:lnTo>
                  <a:pt x="0" y="10389799"/>
                </a:lnTo>
                <a:lnTo>
                  <a:pt x="0" y="4111489"/>
                </a:lnTo>
                <a:lnTo>
                  <a:pt x="6276093" y="0"/>
                </a:lnTo>
                <a:close/>
              </a:path>
            </a:pathLst>
          </a:custGeom>
          <a:solidFill>
            <a:srgbClr val="4F4F4F">
              <a:alpha val="2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 name="Picture 15">
            <a:extLst>
              <a:ext uri="{FF2B5EF4-FFF2-40B4-BE49-F238E27FC236}">
                <a16:creationId xmlns:a16="http://schemas.microsoft.com/office/drawing/2014/main" id="{34B690A6-F257-EB01-F34A-DBD76D31979C}"/>
              </a:ext>
            </a:extLst>
          </p:cNvPr>
          <p:cNvPicPr>
            <a:picLocks noChangeAspect="1"/>
          </p:cNvPicPr>
          <p:nvPr/>
        </p:nvPicPr>
        <p:blipFill rotWithShape="1">
          <a:blip r:embed="rId8">
            <a:extLst>
              <a:ext uri="{28A0092B-C50C-407E-A947-70E740481C1C}">
                <a14:useLocalDpi xmlns:a14="http://schemas.microsoft.com/office/drawing/2010/main" val="0"/>
              </a:ext>
            </a:extLst>
          </a:blip>
          <a:srcRect l="50080" t="49409" r="9315" b="14661"/>
          <a:stretch/>
        </p:blipFill>
        <p:spPr>
          <a:xfrm>
            <a:off x="12982636" y="7041895"/>
            <a:ext cx="9933078" cy="4437122"/>
          </a:xfrm>
          <a:prstGeom prst="rect">
            <a:avLst/>
          </a:prstGeom>
        </p:spPr>
      </p:pic>
      <p:pic>
        <p:nvPicPr>
          <p:cNvPr id="17" name="Graphic 16">
            <a:extLst>
              <a:ext uri="{FF2B5EF4-FFF2-40B4-BE49-F238E27FC236}">
                <a16:creationId xmlns:a16="http://schemas.microsoft.com/office/drawing/2014/main" id="{5F82A7E8-CA78-CD56-94C8-3BD980D66B1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33080" y="5231131"/>
            <a:ext cx="1421747" cy="1421747"/>
          </a:xfrm>
          <a:prstGeom prst="rect">
            <a:avLst/>
          </a:prstGeom>
        </p:spPr>
      </p:pic>
      <p:sp>
        <p:nvSpPr>
          <p:cNvPr id="38" name="TextBox 37">
            <a:extLst>
              <a:ext uri="{FF2B5EF4-FFF2-40B4-BE49-F238E27FC236}">
                <a16:creationId xmlns:a16="http://schemas.microsoft.com/office/drawing/2014/main" id="{77D723F4-4C09-07EC-1FD9-E404F89E5502}"/>
              </a:ext>
            </a:extLst>
          </p:cNvPr>
          <p:cNvSpPr txBox="1"/>
          <p:nvPr/>
        </p:nvSpPr>
        <p:spPr>
          <a:xfrm>
            <a:off x="1777039" y="1561228"/>
            <a:ext cx="13691561" cy="20588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6000" spc="50" dirty="0">
                <a:solidFill>
                  <a:schemeClr val="bg2">
                    <a:lumMod val="10000"/>
                  </a:schemeClr>
                </a:solidFill>
                <a:latin typeface="GT Super Display" panose="00000500000000000000" pitchFamily="2" charset="0"/>
                <a:ea typeface="Noto Serif" panose="02020600060500020200" pitchFamily="18" charset="0"/>
                <a:cs typeface="Noto Serif" panose="02020600060500020200" pitchFamily="18" charset="0"/>
              </a:rPr>
              <a:t>We are creating a true cradle-to-cradle economy</a:t>
            </a:r>
          </a:p>
        </p:txBody>
      </p:sp>
      <p:pic>
        <p:nvPicPr>
          <p:cNvPr id="40" name="Graphic 39">
            <a:extLst>
              <a:ext uri="{FF2B5EF4-FFF2-40B4-BE49-F238E27FC236}">
                <a16:creationId xmlns:a16="http://schemas.microsoft.com/office/drawing/2014/main" id="{98208C84-7ED7-A222-F250-441A2C89DC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8123" y="7416487"/>
            <a:ext cx="582435" cy="582435"/>
          </a:xfrm>
          <a:prstGeom prst="rect">
            <a:avLst/>
          </a:prstGeom>
        </p:spPr>
      </p:pic>
      <p:sp>
        <p:nvSpPr>
          <p:cNvPr id="45" name="TextBox 44">
            <a:extLst>
              <a:ext uri="{FF2B5EF4-FFF2-40B4-BE49-F238E27FC236}">
                <a16:creationId xmlns:a16="http://schemas.microsoft.com/office/drawing/2014/main" id="{0B8B72BB-F256-F254-36E3-D43C3D2D6D08}"/>
              </a:ext>
            </a:extLst>
          </p:cNvPr>
          <p:cNvSpPr txBox="1"/>
          <p:nvPr/>
        </p:nvSpPr>
        <p:spPr>
          <a:xfrm>
            <a:off x="7656098" y="8183238"/>
            <a:ext cx="2970480"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7300" spc="50">
                <a:solidFill>
                  <a:srgbClr val="343434"/>
                </a:solidFill>
                <a:latin typeface="GT Walsheim Pro" pitchFamily="2" charset="77"/>
                <a:ea typeface="Open Sans" panose="020B0606030504020204" pitchFamily="34" charset="0"/>
                <a:cs typeface="GT Walsheim Pro" pitchFamily="2" charset="77"/>
              </a:defRPr>
            </a:lvl1pPr>
          </a:lstStyle>
          <a:p>
            <a:r>
              <a:rPr lang="en-US" sz="3200" dirty="0">
                <a:sym typeface="Arial"/>
              </a:rPr>
              <a:t>We can help you recycle</a:t>
            </a:r>
          </a:p>
        </p:txBody>
      </p:sp>
      <p:pic>
        <p:nvPicPr>
          <p:cNvPr id="46" name="Graphic 45">
            <a:extLst>
              <a:ext uri="{FF2B5EF4-FFF2-40B4-BE49-F238E27FC236}">
                <a16:creationId xmlns:a16="http://schemas.microsoft.com/office/drawing/2014/main" id="{1424E22D-82AF-0D05-A2AC-D29DEE3D157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66105" y="7418634"/>
            <a:ext cx="534911" cy="534911"/>
          </a:xfrm>
          <a:prstGeom prst="rect">
            <a:avLst/>
          </a:prstGeom>
        </p:spPr>
      </p:pic>
      <p:sp>
        <p:nvSpPr>
          <p:cNvPr id="51" name="TextBox 50">
            <a:extLst>
              <a:ext uri="{FF2B5EF4-FFF2-40B4-BE49-F238E27FC236}">
                <a16:creationId xmlns:a16="http://schemas.microsoft.com/office/drawing/2014/main" id="{9F8EDCC7-20F4-2C99-A465-EEAE034658B5}"/>
              </a:ext>
            </a:extLst>
          </p:cNvPr>
          <p:cNvSpPr txBox="1"/>
          <p:nvPr/>
        </p:nvSpPr>
        <p:spPr>
          <a:xfrm>
            <a:off x="6429311" y="8185235"/>
            <a:ext cx="755293"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7300" spc="50">
                <a:solidFill>
                  <a:srgbClr val="343434"/>
                </a:solidFill>
                <a:latin typeface="GT Walsheim Pro" pitchFamily="2" charset="77"/>
                <a:ea typeface="Open Sans" panose="020B0606030504020204" pitchFamily="34" charset="0"/>
                <a:cs typeface="GT Walsheim Pro" pitchFamily="2" charset="77"/>
              </a:defRPr>
            </a:lvl1pPr>
          </a:lstStyle>
          <a:p>
            <a:pPr>
              <a:lnSpc>
                <a:spcPct val="90000"/>
              </a:lnSpc>
            </a:pPr>
            <a:r>
              <a:rPr lang="en-US" sz="3200" dirty="0">
                <a:sym typeface="Arial"/>
              </a:rPr>
              <a:t>or</a:t>
            </a:r>
          </a:p>
        </p:txBody>
      </p:sp>
      <p:cxnSp>
        <p:nvCxnSpPr>
          <p:cNvPr id="52" name="Прямая соединительная линия 36">
            <a:extLst>
              <a:ext uri="{FF2B5EF4-FFF2-40B4-BE49-F238E27FC236}">
                <a16:creationId xmlns:a16="http://schemas.microsoft.com/office/drawing/2014/main" id="{5417E228-1E6F-D7B6-BB2A-42829483925E}"/>
              </a:ext>
            </a:extLst>
          </p:cNvPr>
          <p:cNvCxnSpPr>
            <a:cxnSpLocks/>
          </p:cNvCxnSpPr>
          <p:nvPr/>
        </p:nvCxnSpPr>
        <p:spPr>
          <a:xfrm flipV="1">
            <a:off x="6162477" y="7598413"/>
            <a:ext cx="0" cy="1559756"/>
          </a:xfrm>
          <a:prstGeom prst="line">
            <a:avLst/>
          </a:prstGeom>
          <a:noFill/>
          <a:ln w="15875" cap="flat">
            <a:solidFill>
              <a:srgbClr val="525452">
                <a:alpha val="69811"/>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55" name="Прямая соединительная линия 36">
            <a:extLst>
              <a:ext uri="{FF2B5EF4-FFF2-40B4-BE49-F238E27FC236}">
                <a16:creationId xmlns:a16="http://schemas.microsoft.com/office/drawing/2014/main" id="{5D2DAFF0-BDA4-801A-A561-0EB013710669}"/>
              </a:ext>
            </a:extLst>
          </p:cNvPr>
          <p:cNvCxnSpPr>
            <a:cxnSpLocks/>
          </p:cNvCxnSpPr>
          <p:nvPr/>
        </p:nvCxnSpPr>
        <p:spPr>
          <a:xfrm flipV="1">
            <a:off x="7399607" y="7596125"/>
            <a:ext cx="0" cy="1559756"/>
          </a:xfrm>
          <a:prstGeom prst="line">
            <a:avLst/>
          </a:prstGeom>
          <a:noFill/>
          <a:ln w="15875" cap="flat">
            <a:solidFill>
              <a:srgbClr val="525452">
                <a:alpha val="69811"/>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56" name="TextBox 55">
            <a:extLst>
              <a:ext uri="{FF2B5EF4-FFF2-40B4-BE49-F238E27FC236}">
                <a16:creationId xmlns:a16="http://schemas.microsoft.com/office/drawing/2014/main" id="{22B0D3C3-CE73-4308-A68D-83CAB201C4AB}"/>
              </a:ext>
            </a:extLst>
          </p:cNvPr>
          <p:cNvSpPr txBox="1"/>
          <p:nvPr/>
        </p:nvSpPr>
        <p:spPr>
          <a:xfrm>
            <a:off x="2807611" y="8183238"/>
            <a:ext cx="3270724"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7300" spc="50">
                <a:solidFill>
                  <a:srgbClr val="343434"/>
                </a:solidFill>
                <a:latin typeface="GT Walsheim Pro" pitchFamily="2" charset="77"/>
                <a:ea typeface="Open Sans" panose="020B0606030504020204" pitchFamily="34" charset="0"/>
                <a:cs typeface="GT Walsheim Pro" pitchFamily="2" charset="77"/>
              </a:defRPr>
            </a:lvl1pPr>
          </a:lstStyle>
          <a:p>
            <a:r>
              <a:rPr lang="en-US" sz="3200" dirty="0">
                <a:sym typeface="Arial"/>
              </a:rPr>
              <a:t>You can keep &amp; re-use</a:t>
            </a:r>
          </a:p>
        </p:txBody>
      </p:sp>
      <p:sp>
        <p:nvSpPr>
          <p:cNvPr id="2" name="TextBox 1">
            <a:extLst>
              <a:ext uri="{FF2B5EF4-FFF2-40B4-BE49-F238E27FC236}">
                <a16:creationId xmlns:a16="http://schemas.microsoft.com/office/drawing/2014/main" id="{C1D9B67C-D8F5-4886-C972-A15507D6AA2A}"/>
              </a:ext>
            </a:extLst>
          </p:cNvPr>
          <p:cNvSpPr txBox="1"/>
          <p:nvPr/>
        </p:nvSpPr>
        <p:spPr>
          <a:xfrm>
            <a:off x="895333" y="876548"/>
            <a:ext cx="598552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OUR 3 KEY DISRUPTIVE PROPOSITIONS</a:t>
            </a:r>
          </a:p>
        </p:txBody>
      </p:sp>
      <p:sp>
        <p:nvSpPr>
          <p:cNvPr id="4" name="TextBox 3">
            <a:extLst>
              <a:ext uri="{FF2B5EF4-FFF2-40B4-BE49-F238E27FC236}">
                <a16:creationId xmlns:a16="http://schemas.microsoft.com/office/drawing/2014/main" id="{349E4A61-D310-204C-1C77-D139D4BC3348}"/>
              </a:ext>
            </a:extLst>
          </p:cNvPr>
          <p:cNvSpPr txBox="1"/>
          <p:nvPr/>
        </p:nvSpPr>
        <p:spPr>
          <a:xfrm>
            <a:off x="1777039" y="5474815"/>
            <a:ext cx="9948489"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7300" spc="50">
                <a:solidFill>
                  <a:srgbClr val="343434"/>
                </a:solidFill>
                <a:latin typeface="GT Walsheim Pro" pitchFamily="2" charset="77"/>
                <a:ea typeface="Open Sans" panose="020B0606030504020204" pitchFamily="34" charset="0"/>
                <a:cs typeface="GT Walsheim Pro" pitchFamily="2" charset="77"/>
              </a:defRPr>
            </a:lvl1pPr>
          </a:lstStyle>
          <a:p>
            <a:r>
              <a:rPr lang="en-US" sz="4800" b="1" dirty="0">
                <a:sym typeface="Arial"/>
              </a:rPr>
              <a:t>Our products will not go to (the) waste</a:t>
            </a:r>
          </a:p>
        </p:txBody>
      </p:sp>
      <p:cxnSp>
        <p:nvCxnSpPr>
          <p:cNvPr id="3" name="Прямая соединительная линия 189">
            <a:extLst>
              <a:ext uri="{FF2B5EF4-FFF2-40B4-BE49-F238E27FC236}">
                <a16:creationId xmlns:a16="http://schemas.microsoft.com/office/drawing/2014/main" id="{BEA65955-2122-61B4-BD14-FCDC9AAAB3ED}"/>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0822249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Прямоугольник 54">
            <a:extLst>
              <a:ext uri="{FF2B5EF4-FFF2-40B4-BE49-F238E27FC236}">
                <a16:creationId xmlns:a16="http://schemas.microsoft.com/office/drawing/2014/main" id="{DBE3E33C-C1F3-35D9-6CC7-F029C91E545A}"/>
              </a:ext>
            </a:extLst>
          </p:cNvPr>
          <p:cNvSpPr>
            <a:spLocks noGrp="1" noRot="1" noMove="1" noResize="1" noEditPoints="1" noAdjustHandles="1" noChangeArrowheads="1" noChangeShapeType="1"/>
          </p:cNvSpPr>
          <p:nvPr/>
        </p:nvSpPr>
        <p:spPr>
          <a:xfrm rot="10800000">
            <a:off x="11745525" y="0"/>
            <a:ext cx="12638474"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8" name="TextBox 7">
            <a:extLst>
              <a:ext uri="{FF2B5EF4-FFF2-40B4-BE49-F238E27FC236}">
                <a16:creationId xmlns:a16="http://schemas.microsoft.com/office/drawing/2014/main" id="{CCFFC23D-8179-42E3-9C39-DAF2EC1FF3B6}"/>
              </a:ext>
            </a:extLst>
          </p:cNvPr>
          <p:cNvSpPr txBox="1"/>
          <p:nvPr/>
        </p:nvSpPr>
        <p:spPr>
          <a:xfrm>
            <a:off x="883157" y="1523159"/>
            <a:ext cx="11646594"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A building disruption that will capture a gigantic market</a:t>
            </a:r>
          </a:p>
        </p:txBody>
      </p:sp>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15</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sp>
        <p:nvSpPr>
          <p:cNvPr id="49" name="TextBox 48">
            <a:extLst>
              <a:ext uri="{FF2B5EF4-FFF2-40B4-BE49-F238E27FC236}">
                <a16:creationId xmlns:a16="http://schemas.microsoft.com/office/drawing/2014/main" id="{5B7DBBD4-5D89-4AEF-B95A-120A19C1F938}"/>
              </a:ext>
            </a:extLst>
          </p:cNvPr>
          <p:cNvSpPr txBox="1"/>
          <p:nvPr/>
        </p:nvSpPr>
        <p:spPr>
          <a:xfrm>
            <a:off x="876672" y="876548"/>
            <a:ext cx="741511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BC9B76"/>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TOTAL ADDRESSABLE MARKET</a:t>
            </a:r>
          </a:p>
        </p:txBody>
      </p: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56" name="Прямая соединительная линия 391">
            <a:extLst>
              <a:ext uri="{FF2B5EF4-FFF2-40B4-BE49-F238E27FC236}">
                <a16:creationId xmlns:a16="http://schemas.microsoft.com/office/drawing/2014/main" id="{9C21B1A1-675E-B675-4A25-8BEA9557FDFF}"/>
              </a:ext>
            </a:extLst>
          </p:cNvPr>
          <p:cNvCxnSpPr>
            <a:cxnSpLocks/>
          </p:cNvCxnSpPr>
          <p:nvPr/>
        </p:nvCxnSpPr>
        <p:spPr>
          <a:xfrm>
            <a:off x="11745526" y="-7784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66" name="Прямоугольник 60">
            <a:extLst>
              <a:ext uri="{FF2B5EF4-FFF2-40B4-BE49-F238E27FC236}">
                <a16:creationId xmlns:a16="http://schemas.microsoft.com/office/drawing/2014/main" id="{519AA3D4-4C0A-0789-04D4-61A871C8CC6A}"/>
              </a:ext>
            </a:extLst>
          </p:cNvPr>
          <p:cNvSpPr/>
          <p:nvPr/>
        </p:nvSpPr>
        <p:spPr>
          <a:xfrm>
            <a:off x="4213383" y="3900455"/>
            <a:ext cx="3245291" cy="7842501"/>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nvGrpSpPr>
          <p:cNvPr id="38" name="Group 37">
            <a:extLst>
              <a:ext uri="{FF2B5EF4-FFF2-40B4-BE49-F238E27FC236}">
                <a16:creationId xmlns:a16="http://schemas.microsoft.com/office/drawing/2014/main" id="{765B5122-5B45-BBD9-67ED-A4FD37E0DEDA}"/>
              </a:ext>
            </a:extLst>
          </p:cNvPr>
          <p:cNvGrpSpPr/>
          <p:nvPr/>
        </p:nvGrpSpPr>
        <p:grpSpPr>
          <a:xfrm>
            <a:off x="6208450" y="4303181"/>
            <a:ext cx="4638931" cy="7037395"/>
            <a:chOff x="1311994" y="4303181"/>
            <a:chExt cx="4638931" cy="7037395"/>
          </a:xfrm>
        </p:grpSpPr>
        <p:sp>
          <p:nvSpPr>
            <p:cNvPr id="77" name="Прямоугольник 60">
              <a:extLst>
                <a:ext uri="{FF2B5EF4-FFF2-40B4-BE49-F238E27FC236}">
                  <a16:creationId xmlns:a16="http://schemas.microsoft.com/office/drawing/2014/main" id="{CD6F222F-C860-A77D-08F3-72986C11C910}"/>
                </a:ext>
              </a:extLst>
            </p:cNvPr>
            <p:cNvSpPr/>
            <p:nvPr/>
          </p:nvSpPr>
          <p:spPr>
            <a:xfrm>
              <a:off x="1318038" y="4303181"/>
              <a:ext cx="4612120" cy="7020000"/>
            </a:xfrm>
            <a:prstGeom prst="rect">
              <a:avLst/>
            </a:prstGeom>
            <a:solidFill>
              <a:srgbClr val="F7F5F0"/>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grpSp>
          <p:nvGrpSpPr>
            <p:cNvPr id="9" name="Group 8">
              <a:extLst>
                <a:ext uri="{FF2B5EF4-FFF2-40B4-BE49-F238E27FC236}">
                  <a16:creationId xmlns:a16="http://schemas.microsoft.com/office/drawing/2014/main" id="{1DAF7957-DA25-5BA7-47CC-E133F84AF2F0}"/>
                </a:ext>
              </a:extLst>
            </p:cNvPr>
            <p:cNvGrpSpPr/>
            <p:nvPr/>
          </p:nvGrpSpPr>
          <p:grpSpPr>
            <a:xfrm>
              <a:off x="1311994" y="5176646"/>
              <a:ext cx="4348497" cy="2648797"/>
              <a:chOff x="1364560" y="5176646"/>
              <a:chExt cx="4348497" cy="2648797"/>
            </a:xfrm>
          </p:grpSpPr>
          <p:sp>
            <p:nvSpPr>
              <p:cNvPr id="72" name="TextBox 71">
                <a:extLst>
                  <a:ext uri="{FF2B5EF4-FFF2-40B4-BE49-F238E27FC236}">
                    <a16:creationId xmlns:a16="http://schemas.microsoft.com/office/drawing/2014/main" id="{CD9FE1AC-5192-3D98-A805-6D14631061F0}"/>
                  </a:ext>
                </a:extLst>
              </p:cNvPr>
              <p:cNvSpPr txBox="1"/>
              <p:nvPr/>
            </p:nvSpPr>
            <p:spPr>
              <a:xfrm>
                <a:off x="1364560" y="5176646"/>
                <a:ext cx="43484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US" sz="5400" b="0" i="0" u="none" strike="noStrike" kern="0" cap="none" spc="50" normalizeH="0" baseline="0" noProof="0" dirty="0">
                    <a:ln>
                      <a:noFill/>
                    </a:ln>
                    <a:solidFill>
                      <a:srgbClr val="343434"/>
                    </a:solidFill>
                    <a:effectLst/>
                    <a:uLnTx/>
                    <a:uFillTx/>
                    <a:latin typeface="GT Walsheim Pro" pitchFamily="2" charset="77"/>
                    <a:ea typeface="Open Sans" panose="020B0606030504020204" pitchFamily="34" charset="0"/>
                    <a:cs typeface="GT Walsheim Pro" pitchFamily="2" charset="77"/>
                    <a:sym typeface="Helvetica Neue"/>
                  </a:rPr>
                  <a:t>$171B </a:t>
                </a:r>
                <a:r>
                  <a:rPr kumimoji="0" lang="en-US" b="0" i="0" u="none" strike="noStrike" kern="0" cap="none" spc="50" normalizeH="0" baseline="0" noProof="0" dirty="0">
                    <a:ln>
                      <a:noFill/>
                    </a:ln>
                    <a:solidFill>
                      <a:srgbClr val="343434"/>
                    </a:solidFill>
                    <a:effectLst/>
                    <a:uLnTx/>
                    <a:uFillTx/>
                    <a:latin typeface="GT Walsheim Pro" pitchFamily="2" charset="77"/>
                    <a:ea typeface="Open Sans" panose="020B0606030504020204" pitchFamily="34" charset="0"/>
                    <a:cs typeface="GT Walsheim Pro" pitchFamily="2" charset="77"/>
                    <a:sym typeface="Helvetica Neue"/>
                  </a:rPr>
                  <a:t>P/A</a:t>
                </a:r>
              </a:p>
            </p:txBody>
          </p:sp>
          <p:sp>
            <p:nvSpPr>
              <p:cNvPr id="73" name="TextBox 72">
                <a:extLst>
                  <a:ext uri="{FF2B5EF4-FFF2-40B4-BE49-F238E27FC236}">
                    <a16:creationId xmlns:a16="http://schemas.microsoft.com/office/drawing/2014/main" id="{DCF2D686-079E-1C2F-6171-EDF978CA9855}"/>
                  </a:ext>
                </a:extLst>
              </p:cNvPr>
              <p:cNvSpPr txBox="1"/>
              <p:nvPr/>
            </p:nvSpPr>
            <p:spPr>
              <a:xfrm>
                <a:off x="1776131" y="5972628"/>
                <a:ext cx="3681154" cy="1852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338" rtl="0" eaLnBrk="1" fontAlgn="auto" latinLnBrk="0" hangingPunct="0">
                  <a:lnSpc>
                    <a:spcPct val="110000"/>
                  </a:lnSpc>
                  <a:spcBef>
                    <a:spcPts val="0"/>
                  </a:spcBef>
                  <a:spcAft>
                    <a:spcPts val="0"/>
                  </a:spcAft>
                  <a:buClrTx/>
                  <a:buSzTx/>
                  <a:buFontTx/>
                  <a:buNone/>
                  <a:tabLst/>
                  <a:defRPr/>
                </a:pPr>
                <a:r>
                  <a:rPr kumimoji="0" lang="en-US" sz="26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Total value of residential properties globally addressed by </a:t>
                </a:r>
                <a:r>
                  <a:rPr kumimoji="0" lang="en-US" sz="2600" b="0" i="0" u="none" strike="noStrike" kern="0" cap="none" spc="0" normalizeH="0" baseline="0" noProof="0" dirty="0" err="1">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Ö</a:t>
                </a:r>
                <a:r>
                  <a:rPr kumimoji="0" lang="en-US" sz="26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t>
                </a:r>
                <a:r>
                  <a:rPr lang="en-US" sz="26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W</a:t>
                </a:r>
                <a:r>
                  <a:rPr kumimoji="0" lang="en-US" sz="26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all</a:t>
                </a:r>
              </a:p>
            </p:txBody>
          </p:sp>
        </p:grpSp>
        <p:pic>
          <p:nvPicPr>
            <p:cNvPr id="106" name="Picture 105">
              <a:extLst>
                <a:ext uri="{FF2B5EF4-FFF2-40B4-BE49-F238E27FC236}">
                  <a16:creationId xmlns:a16="http://schemas.microsoft.com/office/drawing/2014/main" id="{10ACE888-A708-F661-2646-97E9CE55DE82}"/>
                </a:ext>
              </a:extLst>
            </p:cNvPr>
            <p:cNvPicPr>
              <a:picLocks noChangeAspect="1"/>
            </p:cNvPicPr>
            <p:nvPr/>
          </p:nvPicPr>
          <p:blipFill rotWithShape="1">
            <a:blip r:embed="rId7" cstate="screen">
              <a:alphaModFix amt="30000"/>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a:ext>
              </a:extLst>
            </a:blip>
            <a:srcRect l="7618" t="19446" r="33160" b="19997"/>
            <a:stretch/>
          </p:blipFill>
          <p:spPr>
            <a:xfrm>
              <a:off x="1318037" y="8921967"/>
              <a:ext cx="4603532" cy="2418609"/>
            </a:xfrm>
            <a:custGeom>
              <a:avLst/>
              <a:gdLst>
                <a:gd name="connsiteX0" fmla="*/ 6276092 w 10287756"/>
                <a:gd name="connsiteY0" fmla="*/ 0 h 8493933"/>
                <a:gd name="connsiteX1" fmla="*/ 10285516 w 10287756"/>
                <a:gd name="connsiteY1" fmla="*/ 2483974 h 8493933"/>
                <a:gd name="connsiteX2" fmla="*/ 10287756 w 10287756"/>
                <a:gd name="connsiteY2" fmla="*/ 8492560 h 8493933"/>
                <a:gd name="connsiteX3" fmla="*/ 0 w 10287756"/>
                <a:gd name="connsiteY3" fmla="*/ 8493933 h 8493933"/>
                <a:gd name="connsiteX4" fmla="*/ 0 w 10287756"/>
                <a:gd name="connsiteY4" fmla="*/ 3361250 h 8493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756" h="8493933">
                  <a:moveTo>
                    <a:pt x="6276092" y="0"/>
                  </a:moveTo>
                  <a:lnTo>
                    <a:pt x="10285516" y="2483974"/>
                  </a:lnTo>
                  <a:cubicBezTo>
                    <a:pt x="10290496" y="3952440"/>
                    <a:pt x="10282776" y="7024095"/>
                    <a:pt x="10287756" y="8492560"/>
                  </a:cubicBezTo>
                  <a:lnTo>
                    <a:pt x="0" y="8493933"/>
                  </a:lnTo>
                  <a:lnTo>
                    <a:pt x="0" y="3361250"/>
                  </a:lnTo>
                  <a:close/>
                </a:path>
              </a:pathLst>
            </a:custGeom>
          </p:spPr>
        </p:pic>
        <p:pic>
          <p:nvPicPr>
            <p:cNvPr id="68" name="Picture 67">
              <a:extLst>
                <a:ext uri="{FF2B5EF4-FFF2-40B4-BE49-F238E27FC236}">
                  <a16:creationId xmlns:a16="http://schemas.microsoft.com/office/drawing/2014/main" id="{4BA481D6-D27B-5E0A-19A1-F098A122EF9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0610" t="30641" r="10453" b="27786"/>
            <a:stretch/>
          </p:blipFill>
          <p:spPr>
            <a:xfrm>
              <a:off x="1318037" y="7831525"/>
              <a:ext cx="4632888" cy="3279025"/>
            </a:xfrm>
            <a:prstGeom prst="rect">
              <a:avLst/>
            </a:prstGeom>
          </p:spPr>
        </p:pic>
      </p:grpSp>
      <p:grpSp>
        <p:nvGrpSpPr>
          <p:cNvPr id="6" name="Group 5">
            <a:extLst>
              <a:ext uri="{FF2B5EF4-FFF2-40B4-BE49-F238E27FC236}">
                <a16:creationId xmlns:a16="http://schemas.microsoft.com/office/drawing/2014/main" id="{05A4B569-9601-A2E1-3292-38697AE08DA7}"/>
              </a:ext>
            </a:extLst>
          </p:cNvPr>
          <p:cNvGrpSpPr/>
          <p:nvPr/>
        </p:nvGrpSpPr>
        <p:grpSpPr>
          <a:xfrm>
            <a:off x="963726" y="4303181"/>
            <a:ext cx="4474586" cy="7020000"/>
            <a:chOff x="1309666" y="3981101"/>
            <a:chExt cx="4474586" cy="7020000"/>
          </a:xfrm>
        </p:grpSpPr>
        <p:sp>
          <p:nvSpPr>
            <p:cNvPr id="10" name="Прямоугольник 60">
              <a:extLst>
                <a:ext uri="{FF2B5EF4-FFF2-40B4-BE49-F238E27FC236}">
                  <a16:creationId xmlns:a16="http://schemas.microsoft.com/office/drawing/2014/main" id="{15CBE8D5-0A0F-96E2-01A3-C6385EE19A0B}"/>
                </a:ext>
              </a:extLst>
            </p:cNvPr>
            <p:cNvSpPr/>
            <p:nvPr/>
          </p:nvSpPr>
          <p:spPr>
            <a:xfrm>
              <a:off x="1309666" y="3981101"/>
              <a:ext cx="4474586" cy="7020000"/>
            </a:xfrm>
            <a:prstGeom prst="rect">
              <a:avLst/>
            </a:prstGeom>
            <a:solidFill>
              <a:srgbClr val="F7F5F0"/>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971346BE-3A3F-A4B1-7C07-C8C660DBDD35}"/>
                </a:ext>
              </a:extLst>
            </p:cNvPr>
            <p:cNvSpPr txBox="1"/>
            <p:nvPr/>
          </p:nvSpPr>
          <p:spPr>
            <a:xfrm>
              <a:off x="2086720" y="4994432"/>
              <a:ext cx="2995309"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400" spc="50" dirty="0">
                  <a:solidFill>
                    <a:srgbClr val="343434"/>
                  </a:solidFill>
                  <a:latin typeface="GT Walsheim Pro" pitchFamily="2" charset="77"/>
                  <a:ea typeface="Open Sans" panose="020B0606030504020204" pitchFamily="34" charset="0"/>
                  <a:cs typeface="GT Walsheim Pro" pitchFamily="2" charset="77"/>
                </a:rPr>
                <a:t>18M</a:t>
              </a:r>
            </a:p>
          </p:txBody>
        </p:sp>
        <p:sp>
          <p:nvSpPr>
            <p:cNvPr id="12" name="TextBox 11">
              <a:extLst>
                <a:ext uri="{FF2B5EF4-FFF2-40B4-BE49-F238E27FC236}">
                  <a16:creationId xmlns:a16="http://schemas.microsoft.com/office/drawing/2014/main" id="{6F79C8D7-C17D-41CF-4413-CA8D2AF80A25}"/>
                </a:ext>
              </a:extLst>
            </p:cNvPr>
            <p:cNvSpPr txBox="1"/>
            <p:nvPr/>
          </p:nvSpPr>
          <p:spPr>
            <a:xfrm>
              <a:off x="1536743" y="5935157"/>
              <a:ext cx="4087456" cy="1163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3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Addressable new dwellings yearly in:</a:t>
              </a:r>
              <a:endPar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endParaRPr>
            </a:p>
          </p:txBody>
        </p:sp>
        <p:sp>
          <p:nvSpPr>
            <p:cNvPr id="13" name="TextBox 12">
              <a:extLst>
                <a:ext uri="{FF2B5EF4-FFF2-40B4-BE49-F238E27FC236}">
                  <a16:creationId xmlns:a16="http://schemas.microsoft.com/office/drawing/2014/main" id="{E95D1392-5D9B-CCAB-7CAD-CF0008AE8DE1}"/>
                </a:ext>
              </a:extLst>
            </p:cNvPr>
            <p:cNvSpPr txBox="1"/>
            <p:nvPr/>
          </p:nvSpPr>
          <p:spPr>
            <a:xfrm>
              <a:off x="1536743" y="9760729"/>
              <a:ext cx="4087456" cy="5224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A" sz="2600" dirty="0">
                  <a:solidFill>
                    <a:srgbClr val="343434"/>
                  </a:solidFill>
                  <a:latin typeface="GT Walsheim Pro Light" panose="00000400000000000000" pitchFamily="2" charset="-52"/>
                  <a:ea typeface="Open Sans" panose="020B0606030504020204" pitchFamily="34" charset="0"/>
                  <a:cs typeface="GT Walsheim Pro Light" panose="00000400000000000000" pitchFamily="2" charset="-52"/>
                </a:rPr>
                <a:t>and more</a:t>
              </a:r>
              <a:endParaRPr lang="en-US" sz="2600" dirty="0">
                <a:solidFill>
                  <a:srgbClr val="343434"/>
                </a:solidFill>
                <a:latin typeface="GT Walsheim Pro Light" panose="00000400000000000000" pitchFamily="2" charset="-52"/>
                <a:ea typeface="Open Sans" panose="020B0606030504020204" pitchFamily="34" charset="0"/>
                <a:cs typeface="GT Walsheim Pro Light" panose="00000400000000000000" pitchFamily="2" charset="-52"/>
              </a:endParaRPr>
            </a:p>
          </p:txBody>
        </p:sp>
        <p:grpSp>
          <p:nvGrpSpPr>
            <p:cNvPr id="14" name="Группа 3">
              <a:extLst>
                <a:ext uri="{FF2B5EF4-FFF2-40B4-BE49-F238E27FC236}">
                  <a16:creationId xmlns:a16="http://schemas.microsoft.com/office/drawing/2014/main" id="{28CB42C5-F3C2-BC79-03EB-590E20AC86CE}"/>
                </a:ext>
              </a:extLst>
            </p:cNvPr>
            <p:cNvGrpSpPr/>
            <p:nvPr/>
          </p:nvGrpSpPr>
          <p:grpSpPr>
            <a:xfrm>
              <a:off x="1597083" y="7591703"/>
              <a:ext cx="834040" cy="725304"/>
              <a:chOff x="1362490" y="8430526"/>
              <a:chExt cx="910735" cy="792000"/>
            </a:xfrm>
          </p:grpSpPr>
          <p:sp>
            <p:nvSpPr>
              <p:cNvPr id="36" name="Прямоугольник 84">
                <a:extLst>
                  <a:ext uri="{FF2B5EF4-FFF2-40B4-BE49-F238E27FC236}">
                    <a16:creationId xmlns:a16="http://schemas.microsoft.com/office/drawing/2014/main" id="{21019FFD-55EC-0688-D0C1-A0ECAD1B3163}"/>
                  </a:ext>
                </a:extLst>
              </p:cNvPr>
              <p:cNvSpPr/>
              <p:nvPr/>
            </p:nvSpPr>
            <p:spPr>
              <a:xfrm>
                <a:off x="1364110" y="8430526"/>
                <a:ext cx="907492" cy="792000"/>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7" name="TextBox 36">
                <a:extLst>
                  <a:ext uri="{FF2B5EF4-FFF2-40B4-BE49-F238E27FC236}">
                    <a16:creationId xmlns:a16="http://schemas.microsoft.com/office/drawing/2014/main" id="{4E1013E2-4D32-7C77-7B41-24DF0D07CC3C}"/>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5" name="Группа 77">
              <a:extLst>
                <a:ext uri="{FF2B5EF4-FFF2-40B4-BE49-F238E27FC236}">
                  <a16:creationId xmlns:a16="http://schemas.microsoft.com/office/drawing/2014/main" id="{B72CEAE5-EF28-ADD9-D144-DFF6A9B49248}"/>
                </a:ext>
              </a:extLst>
            </p:cNvPr>
            <p:cNvGrpSpPr/>
            <p:nvPr/>
          </p:nvGrpSpPr>
          <p:grpSpPr>
            <a:xfrm>
              <a:off x="2641329" y="7591703"/>
              <a:ext cx="834040" cy="725304"/>
              <a:chOff x="1362490" y="8430526"/>
              <a:chExt cx="910735" cy="792000"/>
            </a:xfrm>
          </p:grpSpPr>
          <p:sp>
            <p:nvSpPr>
              <p:cNvPr id="34" name="Прямоугольник 84">
                <a:extLst>
                  <a:ext uri="{FF2B5EF4-FFF2-40B4-BE49-F238E27FC236}">
                    <a16:creationId xmlns:a16="http://schemas.microsoft.com/office/drawing/2014/main" id="{212F7DF2-277F-90E6-06EC-5E3E826AEE5A}"/>
                  </a:ext>
                </a:extLst>
              </p:cNvPr>
              <p:cNvSpPr/>
              <p:nvPr/>
            </p:nvSpPr>
            <p:spPr>
              <a:xfrm>
                <a:off x="1364110" y="8430526"/>
                <a:ext cx="907492" cy="792000"/>
              </a:xfrm>
              <a:prstGeom prst="rect">
                <a:avLst/>
              </a:prstGeom>
              <a:solidFill>
                <a:srgbClr val="99806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5" name="TextBox 34">
                <a:extLst>
                  <a:ext uri="{FF2B5EF4-FFF2-40B4-BE49-F238E27FC236}">
                    <a16:creationId xmlns:a16="http://schemas.microsoft.com/office/drawing/2014/main" id="{2071794C-F595-43F8-E486-870CD74208E4}"/>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6" name="Группа 81">
              <a:extLst>
                <a:ext uri="{FF2B5EF4-FFF2-40B4-BE49-F238E27FC236}">
                  <a16:creationId xmlns:a16="http://schemas.microsoft.com/office/drawing/2014/main" id="{B672C11E-2CAA-8B89-3ECB-11B63DA18CD0}"/>
                </a:ext>
              </a:extLst>
            </p:cNvPr>
            <p:cNvGrpSpPr/>
            <p:nvPr/>
          </p:nvGrpSpPr>
          <p:grpSpPr>
            <a:xfrm>
              <a:off x="3685575" y="7591703"/>
              <a:ext cx="834040" cy="725304"/>
              <a:chOff x="1362490" y="8430526"/>
              <a:chExt cx="910735" cy="792000"/>
            </a:xfrm>
          </p:grpSpPr>
          <p:sp>
            <p:nvSpPr>
              <p:cNvPr id="32" name="Прямоугольник 84">
                <a:extLst>
                  <a:ext uri="{FF2B5EF4-FFF2-40B4-BE49-F238E27FC236}">
                    <a16:creationId xmlns:a16="http://schemas.microsoft.com/office/drawing/2014/main" id="{64348034-1ADA-0276-631F-3766060EDF35}"/>
                  </a:ext>
                </a:extLst>
              </p:cNvPr>
              <p:cNvSpPr/>
              <p:nvPr/>
            </p:nvSpPr>
            <p:spPr>
              <a:xfrm>
                <a:off x="1364110" y="8430526"/>
                <a:ext cx="907492" cy="792000"/>
              </a:xfrm>
              <a:prstGeom prst="rect">
                <a:avLst/>
              </a:prstGeom>
              <a:solidFill>
                <a:srgbClr val="8275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3" name="TextBox 32">
                <a:extLst>
                  <a:ext uri="{FF2B5EF4-FFF2-40B4-BE49-F238E27FC236}">
                    <a16:creationId xmlns:a16="http://schemas.microsoft.com/office/drawing/2014/main" id="{B01AD3D5-5960-1925-FA6F-E85E46AFC57D}"/>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8" name="Группа 84">
              <a:extLst>
                <a:ext uri="{FF2B5EF4-FFF2-40B4-BE49-F238E27FC236}">
                  <a16:creationId xmlns:a16="http://schemas.microsoft.com/office/drawing/2014/main" id="{71C2A277-ACB3-2567-1F43-D2C338F7857D}"/>
                </a:ext>
              </a:extLst>
            </p:cNvPr>
            <p:cNvGrpSpPr/>
            <p:nvPr/>
          </p:nvGrpSpPr>
          <p:grpSpPr>
            <a:xfrm>
              <a:off x="4729820" y="7591703"/>
              <a:ext cx="834040" cy="725304"/>
              <a:chOff x="1362490" y="8430526"/>
              <a:chExt cx="910735" cy="792000"/>
            </a:xfrm>
          </p:grpSpPr>
          <p:sp>
            <p:nvSpPr>
              <p:cNvPr id="30" name="Прямоугольник 84">
                <a:extLst>
                  <a:ext uri="{FF2B5EF4-FFF2-40B4-BE49-F238E27FC236}">
                    <a16:creationId xmlns:a16="http://schemas.microsoft.com/office/drawing/2014/main" id="{5EF80E09-9274-7210-0148-82ADD50F7523}"/>
                  </a:ext>
                </a:extLst>
              </p:cNvPr>
              <p:cNvSpPr/>
              <p:nvPr/>
            </p:nvSpPr>
            <p:spPr>
              <a:xfrm>
                <a:off x="1364110" y="8430526"/>
                <a:ext cx="907492" cy="792000"/>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1" name="TextBox 30">
                <a:extLst>
                  <a:ext uri="{FF2B5EF4-FFF2-40B4-BE49-F238E27FC236}">
                    <a16:creationId xmlns:a16="http://schemas.microsoft.com/office/drawing/2014/main" id="{3514D69E-ED1A-C008-8282-686D1D296065}"/>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9" name="Группа 88">
              <a:extLst>
                <a:ext uri="{FF2B5EF4-FFF2-40B4-BE49-F238E27FC236}">
                  <a16:creationId xmlns:a16="http://schemas.microsoft.com/office/drawing/2014/main" id="{E3DC3CE6-5A0B-BD92-97B4-E2AA9CA6E958}"/>
                </a:ext>
              </a:extLst>
            </p:cNvPr>
            <p:cNvGrpSpPr/>
            <p:nvPr/>
          </p:nvGrpSpPr>
          <p:grpSpPr>
            <a:xfrm>
              <a:off x="2119205" y="8542273"/>
              <a:ext cx="834040" cy="725304"/>
              <a:chOff x="1362490" y="8430526"/>
              <a:chExt cx="910735" cy="792000"/>
            </a:xfrm>
          </p:grpSpPr>
          <p:sp>
            <p:nvSpPr>
              <p:cNvPr id="28" name="Прямоугольник 84">
                <a:extLst>
                  <a:ext uri="{FF2B5EF4-FFF2-40B4-BE49-F238E27FC236}">
                    <a16:creationId xmlns:a16="http://schemas.microsoft.com/office/drawing/2014/main" id="{680B2ACF-5FF6-D541-04D7-DB223EE3C960}"/>
                  </a:ext>
                </a:extLst>
              </p:cNvPr>
              <p:cNvSpPr/>
              <p:nvPr/>
            </p:nvSpPr>
            <p:spPr>
              <a:xfrm>
                <a:off x="1364110" y="8430526"/>
                <a:ext cx="907492" cy="792000"/>
              </a:xfrm>
              <a:prstGeom prst="rect">
                <a:avLst/>
              </a:prstGeom>
              <a:solidFill>
                <a:srgbClr val="8275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9" name="TextBox 28">
                <a:extLst>
                  <a:ext uri="{FF2B5EF4-FFF2-40B4-BE49-F238E27FC236}">
                    <a16:creationId xmlns:a16="http://schemas.microsoft.com/office/drawing/2014/main" id="{263A5EAC-DCCB-EB9B-460D-2315A9C12E82}"/>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20" name="Группа 89">
              <a:extLst>
                <a:ext uri="{FF2B5EF4-FFF2-40B4-BE49-F238E27FC236}">
                  <a16:creationId xmlns:a16="http://schemas.microsoft.com/office/drawing/2014/main" id="{0E435420-5448-F3C9-8DD4-8B20C0BB2DD1}"/>
                </a:ext>
              </a:extLst>
            </p:cNvPr>
            <p:cNvGrpSpPr/>
            <p:nvPr/>
          </p:nvGrpSpPr>
          <p:grpSpPr>
            <a:xfrm>
              <a:off x="3163451" y="8542273"/>
              <a:ext cx="834040" cy="725304"/>
              <a:chOff x="1362490" y="8430526"/>
              <a:chExt cx="910735" cy="792000"/>
            </a:xfrm>
          </p:grpSpPr>
          <p:sp>
            <p:nvSpPr>
              <p:cNvPr id="26" name="Прямоугольник 84">
                <a:extLst>
                  <a:ext uri="{FF2B5EF4-FFF2-40B4-BE49-F238E27FC236}">
                    <a16:creationId xmlns:a16="http://schemas.microsoft.com/office/drawing/2014/main" id="{BE13FD59-BB70-5C76-8F8E-9C08A2D263A3}"/>
                  </a:ext>
                </a:extLst>
              </p:cNvPr>
              <p:cNvSpPr/>
              <p:nvPr/>
            </p:nvSpPr>
            <p:spPr>
              <a:xfrm>
                <a:off x="1364110" y="8430526"/>
                <a:ext cx="907492" cy="792000"/>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7" name="TextBox 26">
                <a:extLst>
                  <a:ext uri="{FF2B5EF4-FFF2-40B4-BE49-F238E27FC236}">
                    <a16:creationId xmlns:a16="http://schemas.microsoft.com/office/drawing/2014/main" id="{E945170D-E7F3-8FD4-82B4-4BAD63AA0EC2}"/>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21" name="Группа 90">
              <a:extLst>
                <a:ext uri="{FF2B5EF4-FFF2-40B4-BE49-F238E27FC236}">
                  <a16:creationId xmlns:a16="http://schemas.microsoft.com/office/drawing/2014/main" id="{043927AB-CFF1-FF23-0FEA-74873D33840A}"/>
                </a:ext>
              </a:extLst>
            </p:cNvPr>
            <p:cNvGrpSpPr/>
            <p:nvPr/>
          </p:nvGrpSpPr>
          <p:grpSpPr>
            <a:xfrm>
              <a:off x="4207697" y="8542273"/>
              <a:ext cx="834040" cy="725304"/>
              <a:chOff x="1362490" y="8430526"/>
              <a:chExt cx="910735" cy="792000"/>
            </a:xfrm>
          </p:grpSpPr>
          <p:sp>
            <p:nvSpPr>
              <p:cNvPr id="24" name="Прямоугольник 84">
                <a:extLst>
                  <a:ext uri="{FF2B5EF4-FFF2-40B4-BE49-F238E27FC236}">
                    <a16:creationId xmlns:a16="http://schemas.microsoft.com/office/drawing/2014/main" id="{F53660A9-F9A4-B84C-D707-59519EC5B6F4}"/>
                  </a:ext>
                </a:extLst>
              </p:cNvPr>
              <p:cNvSpPr/>
              <p:nvPr/>
            </p:nvSpPr>
            <p:spPr>
              <a:xfrm>
                <a:off x="1364110" y="8430526"/>
                <a:ext cx="907492" cy="792000"/>
              </a:xfrm>
              <a:prstGeom prst="rect">
                <a:avLst/>
              </a:prstGeom>
              <a:solidFill>
                <a:srgbClr val="99806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B4BC11C9-B2E9-ED20-7AEB-57D2DA6A4E62}"/>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 </a:t>
                </a:r>
              </a:p>
            </p:txBody>
          </p:sp>
        </p:grpSp>
        <p:pic>
          <p:nvPicPr>
            <p:cNvPr id="22" name="Рисунок 92">
              <a:extLst>
                <a:ext uri="{FF2B5EF4-FFF2-40B4-BE49-F238E27FC236}">
                  <a16:creationId xmlns:a16="http://schemas.microsoft.com/office/drawing/2014/main" id="{6EBDE140-B4EA-91A0-E780-649848C1A311}"/>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6003" t="54653" r="76702" b="31573"/>
            <a:stretch/>
          </p:blipFill>
          <p:spPr>
            <a:xfrm>
              <a:off x="1456158" y="7496159"/>
              <a:ext cx="4217391" cy="1889141"/>
            </a:xfrm>
            <a:prstGeom prst="rect">
              <a:avLst/>
            </a:prstGeom>
          </p:spPr>
        </p:pic>
      </p:grpSp>
      <p:sp>
        <p:nvSpPr>
          <p:cNvPr id="41" name="TextBox 40">
            <a:extLst>
              <a:ext uri="{FF2B5EF4-FFF2-40B4-BE49-F238E27FC236}">
                <a16:creationId xmlns:a16="http://schemas.microsoft.com/office/drawing/2014/main" id="{0559EB69-DB89-F081-2370-755170B5172B}"/>
              </a:ext>
            </a:extLst>
          </p:cNvPr>
          <p:cNvSpPr txBox="1"/>
          <p:nvPr/>
        </p:nvSpPr>
        <p:spPr>
          <a:xfrm>
            <a:off x="23128712" y="-2133342"/>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cxnSp>
        <p:nvCxnSpPr>
          <p:cNvPr id="42" name="Прямая соединительная линия 391">
            <a:extLst>
              <a:ext uri="{FF2B5EF4-FFF2-40B4-BE49-F238E27FC236}">
                <a16:creationId xmlns:a16="http://schemas.microsoft.com/office/drawing/2014/main" id="{65529C02-726F-8D2A-8C2D-2761DCCA12C3}"/>
              </a:ext>
            </a:extLst>
          </p:cNvPr>
          <p:cNvCxnSpPr/>
          <p:nvPr/>
        </p:nvCxnSpPr>
        <p:spPr>
          <a:xfrm>
            <a:off x="952989"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2" name="Прямая соединительная линия 189">
            <a:extLst>
              <a:ext uri="{FF2B5EF4-FFF2-40B4-BE49-F238E27FC236}">
                <a16:creationId xmlns:a16="http://schemas.microsoft.com/office/drawing/2014/main" id="{64AA6FC4-33B5-518C-C3CB-2C5776EBE920}"/>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62" name="Rectangle 61">
            <a:extLst>
              <a:ext uri="{FF2B5EF4-FFF2-40B4-BE49-F238E27FC236}">
                <a16:creationId xmlns:a16="http://schemas.microsoft.com/office/drawing/2014/main" id="{769AEA00-2920-BFF4-C746-30967461D465}"/>
              </a:ext>
            </a:extLst>
          </p:cNvPr>
          <p:cNvSpPr/>
          <p:nvPr/>
        </p:nvSpPr>
        <p:spPr>
          <a:xfrm>
            <a:off x="11745523" y="8078096"/>
            <a:ext cx="12638477" cy="4364697"/>
          </a:xfrm>
          <a:prstGeom prst="rect">
            <a:avLst/>
          </a:prstGeom>
          <a:solidFill>
            <a:srgbClr val="D2BCA4"/>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63" name="TextBox 62">
            <a:extLst>
              <a:ext uri="{FF2B5EF4-FFF2-40B4-BE49-F238E27FC236}">
                <a16:creationId xmlns:a16="http://schemas.microsoft.com/office/drawing/2014/main" id="{0E6D8701-81E4-DD75-3675-6692737BE1FE}"/>
              </a:ext>
            </a:extLst>
          </p:cNvPr>
          <p:cNvSpPr txBox="1"/>
          <p:nvPr/>
        </p:nvSpPr>
        <p:spPr>
          <a:xfrm>
            <a:off x="13875825" y="8415922"/>
            <a:ext cx="9070666" cy="630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3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Global Market Size for Movable Walls*</a:t>
            </a:r>
            <a:endParaRPr lang="en-US" sz="3500" dirty="0">
              <a:solidFill>
                <a:schemeClr val="bg1"/>
              </a:solidFill>
              <a:latin typeface="GT Walsheim Pro Light" pitchFamily="2" charset="77"/>
              <a:ea typeface="Open Sans" panose="020B0606030504020204" pitchFamily="34" charset="0"/>
              <a:cs typeface="GT Walsheim Pro Light" pitchFamily="2" charset="77"/>
            </a:endParaRPr>
          </a:p>
        </p:txBody>
      </p:sp>
      <p:grpSp>
        <p:nvGrpSpPr>
          <p:cNvPr id="64" name="Group 63">
            <a:extLst>
              <a:ext uri="{FF2B5EF4-FFF2-40B4-BE49-F238E27FC236}">
                <a16:creationId xmlns:a16="http://schemas.microsoft.com/office/drawing/2014/main" id="{A1AAC5B8-1676-1258-553E-FB30D89563CF}"/>
              </a:ext>
            </a:extLst>
          </p:cNvPr>
          <p:cNvGrpSpPr/>
          <p:nvPr/>
        </p:nvGrpSpPr>
        <p:grpSpPr>
          <a:xfrm>
            <a:off x="19758688" y="9754312"/>
            <a:ext cx="3900810" cy="1335662"/>
            <a:chOff x="11023958" y="11154963"/>
            <a:chExt cx="3533552" cy="1209910"/>
          </a:xfrm>
        </p:grpSpPr>
        <p:sp>
          <p:nvSpPr>
            <p:cNvPr id="81" name="Rectangle: Diagonal Corners Rounded 80">
              <a:extLst>
                <a:ext uri="{FF2B5EF4-FFF2-40B4-BE49-F238E27FC236}">
                  <a16:creationId xmlns:a16="http://schemas.microsoft.com/office/drawing/2014/main" id="{7D83316A-FF7C-4422-263C-72BE33938C17}"/>
                </a:ext>
              </a:extLst>
            </p:cNvPr>
            <p:cNvSpPr/>
            <p:nvPr/>
          </p:nvSpPr>
          <p:spPr>
            <a:xfrm>
              <a:off x="11033926" y="11154963"/>
              <a:ext cx="3523584" cy="1208757"/>
            </a:xfrm>
            <a:prstGeom prst="round2DiagRect">
              <a:avLst/>
            </a:prstGeom>
            <a:solidFill>
              <a:srgbClr val="F7F5F0"/>
            </a:solidFill>
            <a:ln w="12700" cap="flat">
              <a:solidFill>
                <a:srgbClr val="82746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2" name="Rectangle: Diagonal Corners Rounded 81">
              <a:extLst>
                <a:ext uri="{FF2B5EF4-FFF2-40B4-BE49-F238E27FC236}">
                  <a16:creationId xmlns:a16="http://schemas.microsoft.com/office/drawing/2014/main" id="{298E8ED2-FC88-AC1C-D88C-E4B60BEBE50B}"/>
                </a:ext>
              </a:extLst>
            </p:cNvPr>
            <p:cNvSpPr/>
            <p:nvPr/>
          </p:nvSpPr>
          <p:spPr>
            <a:xfrm>
              <a:off x="11023958" y="11156117"/>
              <a:ext cx="1970789" cy="1208756"/>
            </a:xfrm>
            <a:prstGeom prst="round2DiagRect">
              <a:avLst/>
            </a:prstGeom>
            <a:solidFill>
              <a:srgbClr val="F7F5F0"/>
            </a:solidFill>
            <a:ln w="12700" cap="flat">
              <a:solidFill>
                <a:srgbClr val="82746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3" name="TextBox 82">
              <a:extLst>
                <a:ext uri="{FF2B5EF4-FFF2-40B4-BE49-F238E27FC236}">
                  <a16:creationId xmlns:a16="http://schemas.microsoft.com/office/drawing/2014/main" id="{79346B17-3D25-0B12-5BEA-073A6961DCF1}"/>
                </a:ext>
              </a:extLst>
            </p:cNvPr>
            <p:cNvSpPr txBox="1"/>
            <p:nvPr/>
          </p:nvSpPr>
          <p:spPr>
            <a:xfrm>
              <a:off x="11171874" y="11375504"/>
              <a:ext cx="1681144" cy="780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CAGR</a:t>
              </a:r>
            </a:p>
            <a:p>
              <a:r>
                <a:rPr lang="en-US" sz="2000" dirty="0">
                  <a:solidFill>
                    <a:srgbClr val="343434"/>
                  </a:solidFill>
                  <a:latin typeface="GT Walsheim Pro" panose="00000500000000000000" pitchFamily="2" charset="-52"/>
                  <a:ea typeface="Open Sans" panose="020B0606030504020204" pitchFamily="34" charset="0"/>
                  <a:cs typeface="GT Walsheim Pro Light" pitchFamily="2" charset="77"/>
                </a:rPr>
                <a:t>2022-2026</a:t>
              </a:r>
              <a:endParaRPr lang="en-US" sz="2000" dirty="0">
                <a:solidFill>
                  <a:srgbClr val="343434"/>
                </a:solidFill>
                <a:latin typeface="GT Walsheim Pro Light" pitchFamily="2" charset="77"/>
                <a:ea typeface="Open Sans" panose="020B0606030504020204" pitchFamily="34" charset="0"/>
                <a:cs typeface="GT Walsheim Pro Light" pitchFamily="2" charset="77"/>
              </a:endParaRPr>
            </a:p>
          </p:txBody>
        </p:sp>
        <p:sp>
          <p:nvSpPr>
            <p:cNvPr id="84" name="TextBox 83">
              <a:extLst>
                <a:ext uri="{FF2B5EF4-FFF2-40B4-BE49-F238E27FC236}">
                  <a16:creationId xmlns:a16="http://schemas.microsoft.com/office/drawing/2014/main" id="{BB52472B-6154-BCA3-7532-FD3F3F2340E8}"/>
                </a:ext>
              </a:extLst>
            </p:cNvPr>
            <p:cNvSpPr txBox="1"/>
            <p:nvPr/>
          </p:nvSpPr>
          <p:spPr>
            <a:xfrm>
              <a:off x="13132695" y="11439532"/>
              <a:ext cx="1321176" cy="6412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9.1%</a:t>
              </a:r>
            </a:p>
          </p:txBody>
        </p:sp>
      </p:grpSp>
      <p:grpSp>
        <p:nvGrpSpPr>
          <p:cNvPr id="65" name="Group 64">
            <a:extLst>
              <a:ext uri="{FF2B5EF4-FFF2-40B4-BE49-F238E27FC236}">
                <a16:creationId xmlns:a16="http://schemas.microsoft.com/office/drawing/2014/main" id="{5019AB21-F754-F8C0-B8DD-F6A694B7F944}"/>
              </a:ext>
            </a:extLst>
          </p:cNvPr>
          <p:cNvGrpSpPr/>
          <p:nvPr/>
        </p:nvGrpSpPr>
        <p:grpSpPr>
          <a:xfrm>
            <a:off x="11974411" y="9276140"/>
            <a:ext cx="6642615" cy="2453054"/>
            <a:chOff x="4595801" y="11102578"/>
            <a:chExt cx="6075726" cy="1468734"/>
          </a:xfrm>
        </p:grpSpPr>
        <p:grpSp>
          <p:nvGrpSpPr>
            <p:cNvPr id="67" name="Group 66">
              <a:extLst>
                <a:ext uri="{FF2B5EF4-FFF2-40B4-BE49-F238E27FC236}">
                  <a16:creationId xmlns:a16="http://schemas.microsoft.com/office/drawing/2014/main" id="{10089D36-F697-557E-EB53-0116E545C3FD}"/>
                </a:ext>
              </a:extLst>
            </p:cNvPr>
            <p:cNvGrpSpPr/>
            <p:nvPr/>
          </p:nvGrpSpPr>
          <p:grpSpPr>
            <a:xfrm>
              <a:off x="5789745" y="11102578"/>
              <a:ext cx="4881782" cy="1468734"/>
              <a:chOff x="5358042" y="11107747"/>
              <a:chExt cx="4881782" cy="1468734"/>
            </a:xfrm>
          </p:grpSpPr>
          <p:grpSp>
            <p:nvGrpSpPr>
              <p:cNvPr id="71" name="Group 70">
                <a:extLst>
                  <a:ext uri="{FF2B5EF4-FFF2-40B4-BE49-F238E27FC236}">
                    <a16:creationId xmlns:a16="http://schemas.microsoft.com/office/drawing/2014/main" id="{86B40E5B-D70A-1047-48C5-1718C2029635}"/>
                  </a:ext>
                </a:extLst>
              </p:cNvPr>
              <p:cNvGrpSpPr/>
              <p:nvPr/>
            </p:nvGrpSpPr>
            <p:grpSpPr>
              <a:xfrm>
                <a:off x="5358042" y="11240613"/>
                <a:ext cx="4881782" cy="1257944"/>
                <a:chOff x="5437416" y="11133289"/>
                <a:chExt cx="4881782" cy="1257944"/>
              </a:xfrm>
            </p:grpSpPr>
            <p:sp>
              <p:nvSpPr>
                <p:cNvPr id="75" name="Rectangle 74">
                  <a:extLst>
                    <a:ext uri="{FF2B5EF4-FFF2-40B4-BE49-F238E27FC236}">
                      <a16:creationId xmlns:a16="http://schemas.microsoft.com/office/drawing/2014/main" id="{00A29DFD-544D-AE7A-CE84-BB6FFA2947A7}"/>
                    </a:ext>
                  </a:extLst>
                </p:cNvPr>
                <p:cNvSpPr/>
                <p:nvPr/>
              </p:nvSpPr>
              <p:spPr>
                <a:xfrm>
                  <a:off x="5492313" y="11133289"/>
                  <a:ext cx="4826885" cy="553996"/>
                </a:xfrm>
                <a:prstGeom prst="rect">
                  <a:avLst/>
                </a:prstGeom>
                <a:solidFill>
                  <a:srgbClr val="98806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8" name="Rectangle 77">
                  <a:extLst>
                    <a:ext uri="{FF2B5EF4-FFF2-40B4-BE49-F238E27FC236}">
                      <a16:creationId xmlns:a16="http://schemas.microsoft.com/office/drawing/2014/main" id="{5EA5D60E-008A-9F69-5FA1-11AB53C464F6}"/>
                    </a:ext>
                  </a:extLst>
                </p:cNvPr>
                <p:cNvSpPr/>
                <p:nvPr/>
              </p:nvSpPr>
              <p:spPr>
                <a:xfrm>
                  <a:off x="5484261" y="11837237"/>
                  <a:ext cx="2413442" cy="553996"/>
                </a:xfrm>
                <a:prstGeom prst="rect">
                  <a:avLst/>
                </a:prstGeom>
                <a:solidFill>
                  <a:srgbClr val="EFE9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9" name="TextBox 78">
                  <a:extLst>
                    <a:ext uri="{FF2B5EF4-FFF2-40B4-BE49-F238E27FC236}">
                      <a16:creationId xmlns:a16="http://schemas.microsoft.com/office/drawing/2014/main" id="{AAD81849-6A4D-CD23-3733-AD8C00136214}"/>
                    </a:ext>
                  </a:extLst>
                </p:cNvPr>
                <p:cNvSpPr txBox="1"/>
                <p:nvPr/>
              </p:nvSpPr>
              <p:spPr>
                <a:xfrm>
                  <a:off x="6394406" y="11253121"/>
                  <a:ext cx="3006598" cy="3316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USD $1293.3 M</a:t>
                  </a:r>
                  <a:endParaRPr lang="en-US" sz="3000" dirty="0">
                    <a:solidFill>
                      <a:schemeClr val="bg1"/>
                    </a:solidFill>
                    <a:latin typeface="GT Walsheim Pro Light" pitchFamily="2" charset="77"/>
                    <a:ea typeface="Open Sans" panose="020B0606030504020204" pitchFamily="34" charset="0"/>
                    <a:cs typeface="GT Walsheim Pro Light" pitchFamily="2" charset="77"/>
                  </a:endParaRPr>
                </a:p>
              </p:txBody>
            </p:sp>
            <p:sp>
              <p:nvSpPr>
                <p:cNvPr id="80" name="TextBox 79">
                  <a:extLst>
                    <a:ext uri="{FF2B5EF4-FFF2-40B4-BE49-F238E27FC236}">
                      <a16:creationId xmlns:a16="http://schemas.microsoft.com/office/drawing/2014/main" id="{3DFD72AE-00AD-1993-397F-8FC866771B8E}"/>
                    </a:ext>
                  </a:extLst>
                </p:cNvPr>
                <p:cNvSpPr txBox="1"/>
                <p:nvPr/>
              </p:nvSpPr>
              <p:spPr>
                <a:xfrm>
                  <a:off x="5437416" y="11947803"/>
                  <a:ext cx="2507131" cy="3316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chemeClr val="bg2">
                          <a:lumMod val="10000"/>
                        </a:schemeClr>
                      </a:solidFill>
                      <a:latin typeface="GT Walsheim Pro" panose="00000500000000000000" pitchFamily="2" charset="-52"/>
                      <a:ea typeface="Open Sans" panose="020B0606030504020204" pitchFamily="34" charset="0"/>
                      <a:cs typeface="GT Walsheim Pro" panose="00000500000000000000" pitchFamily="2" charset="-52"/>
                    </a:rPr>
                    <a:t>USD $698.3 M</a:t>
                  </a:r>
                  <a:endParaRPr lang="en-US" sz="3000" dirty="0">
                    <a:solidFill>
                      <a:schemeClr val="bg2">
                        <a:lumMod val="10000"/>
                      </a:schemeClr>
                    </a:solidFill>
                    <a:latin typeface="GT Walsheim Pro Light" pitchFamily="2" charset="77"/>
                    <a:ea typeface="Open Sans" panose="020B0606030504020204" pitchFamily="34" charset="0"/>
                    <a:cs typeface="GT Walsheim Pro Light" pitchFamily="2" charset="77"/>
                  </a:endParaRPr>
                </a:p>
              </p:txBody>
            </p:sp>
          </p:grpSp>
          <p:cxnSp>
            <p:nvCxnSpPr>
              <p:cNvPr id="74" name="Straight Connector 73">
                <a:extLst>
                  <a:ext uri="{FF2B5EF4-FFF2-40B4-BE49-F238E27FC236}">
                    <a16:creationId xmlns:a16="http://schemas.microsoft.com/office/drawing/2014/main" id="{E60230DC-9FB7-5DA0-7314-0A3166B523D6}"/>
                  </a:ext>
                </a:extLst>
              </p:cNvPr>
              <p:cNvCxnSpPr>
                <a:cxnSpLocks/>
              </p:cNvCxnSpPr>
              <p:nvPr/>
            </p:nvCxnSpPr>
            <p:spPr>
              <a:xfrm>
                <a:off x="5405923" y="11107747"/>
                <a:ext cx="0" cy="14687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69" name="TextBox 68">
              <a:extLst>
                <a:ext uri="{FF2B5EF4-FFF2-40B4-BE49-F238E27FC236}">
                  <a16:creationId xmlns:a16="http://schemas.microsoft.com/office/drawing/2014/main" id="{3F083A7A-9104-A4DD-434D-D045C24F1DCC}"/>
                </a:ext>
              </a:extLst>
            </p:cNvPr>
            <p:cNvSpPr txBox="1"/>
            <p:nvPr/>
          </p:nvSpPr>
          <p:spPr>
            <a:xfrm>
              <a:off x="4595802" y="11355276"/>
              <a:ext cx="1277986" cy="3316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2026</a:t>
              </a:r>
              <a:endParaRPr lang="en-US" sz="3000" dirty="0">
                <a:solidFill>
                  <a:schemeClr val="bg1"/>
                </a:solidFill>
                <a:latin typeface="GT Walsheim Pro Light" pitchFamily="2" charset="77"/>
                <a:ea typeface="Open Sans" panose="020B0606030504020204" pitchFamily="34" charset="0"/>
                <a:cs typeface="GT Walsheim Pro Light" pitchFamily="2" charset="77"/>
              </a:endParaRPr>
            </a:p>
          </p:txBody>
        </p:sp>
        <p:sp>
          <p:nvSpPr>
            <p:cNvPr id="70" name="TextBox 69">
              <a:extLst>
                <a:ext uri="{FF2B5EF4-FFF2-40B4-BE49-F238E27FC236}">
                  <a16:creationId xmlns:a16="http://schemas.microsoft.com/office/drawing/2014/main" id="{DCDBD8B5-CCD3-E1CF-8701-AAC31DA5CA93}"/>
                </a:ext>
              </a:extLst>
            </p:cNvPr>
            <p:cNvSpPr txBox="1"/>
            <p:nvPr/>
          </p:nvSpPr>
          <p:spPr>
            <a:xfrm>
              <a:off x="4595801" y="12028855"/>
              <a:ext cx="1277986" cy="3316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2022</a:t>
              </a:r>
              <a:endParaRPr lang="en-US" sz="3000" dirty="0">
                <a:solidFill>
                  <a:schemeClr val="bg1"/>
                </a:solidFill>
                <a:latin typeface="GT Walsheim Pro Light" pitchFamily="2" charset="77"/>
                <a:ea typeface="Open Sans" panose="020B0606030504020204" pitchFamily="34" charset="0"/>
                <a:cs typeface="GT Walsheim Pro Light" pitchFamily="2" charset="77"/>
              </a:endParaRPr>
            </a:p>
          </p:txBody>
        </p:sp>
      </p:grpSp>
      <p:sp>
        <p:nvSpPr>
          <p:cNvPr id="85" name="TextBox 84">
            <a:extLst>
              <a:ext uri="{FF2B5EF4-FFF2-40B4-BE49-F238E27FC236}">
                <a16:creationId xmlns:a16="http://schemas.microsoft.com/office/drawing/2014/main" id="{77135B30-4CD2-BC26-C0D1-F0E3E1B431F8}"/>
              </a:ext>
            </a:extLst>
          </p:cNvPr>
          <p:cNvSpPr txBox="1"/>
          <p:nvPr/>
        </p:nvSpPr>
        <p:spPr>
          <a:xfrm>
            <a:off x="15163354" y="12034159"/>
            <a:ext cx="6545739" cy="5860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1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a:t>
            </a:r>
            <a:r>
              <a:rPr lang="en-US" sz="1500" b="0" i="0" cap="all" dirty="0">
                <a:solidFill>
                  <a:schemeClr val="bg1"/>
                </a:solidFill>
                <a:effectLst/>
                <a:latin typeface="robotomedium"/>
              </a:rPr>
              <a:t>GLOBAL MOVABLE WALLS MARKET RESEARCH REPORT 2022</a:t>
            </a:r>
          </a:p>
          <a:p>
            <a:pPr>
              <a:lnSpc>
                <a:spcPct val="110000"/>
              </a:lnSpc>
            </a:pPr>
            <a:endParaRPr lang="en-US" sz="1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endParaRPr>
          </a:p>
        </p:txBody>
      </p:sp>
      <p:sp>
        <p:nvSpPr>
          <p:cNvPr id="44" name="TextBox 43">
            <a:extLst>
              <a:ext uri="{FF2B5EF4-FFF2-40B4-BE49-F238E27FC236}">
                <a16:creationId xmlns:a16="http://schemas.microsoft.com/office/drawing/2014/main" id="{B228DB5F-52B2-023B-EEB2-C3D4CBA74DED}"/>
              </a:ext>
            </a:extLst>
          </p:cNvPr>
          <p:cNvSpPr txBox="1"/>
          <p:nvPr/>
        </p:nvSpPr>
        <p:spPr>
          <a:xfrm>
            <a:off x="12529751" y="7532850"/>
            <a:ext cx="11290143"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solidFill>
                  <a:schemeClr val="bg2">
                    <a:lumMod val="10000"/>
                  </a:schemeClr>
                </a:solidFill>
                <a:latin typeface="GT Walsheim Pro" panose="00000500000000000000" pitchFamily="2" charset="0"/>
              </a:rPr>
              <a:t>REFERENCE: CONSTRUCTION GLOBAL MARKET OPPORTUNITIES AND STRATEGIES TO 2031: COVID-19 IMPACT AND RECOVERY</a:t>
            </a:r>
            <a:endParaRPr lang="en-PH" sz="1500" dirty="0">
              <a:solidFill>
                <a:schemeClr val="bg2">
                  <a:lumMod val="10000"/>
                </a:schemeClr>
              </a:solidFill>
              <a:latin typeface="GT Walsheim Pro" panose="00000500000000000000" pitchFamily="2" charset="0"/>
            </a:endParaRPr>
          </a:p>
        </p:txBody>
      </p:sp>
      <p:grpSp>
        <p:nvGrpSpPr>
          <p:cNvPr id="139" name="Group 138">
            <a:extLst>
              <a:ext uri="{FF2B5EF4-FFF2-40B4-BE49-F238E27FC236}">
                <a16:creationId xmlns:a16="http://schemas.microsoft.com/office/drawing/2014/main" id="{F91B1CAD-93CD-C907-31A5-30917987A64F}"/>
              </a:ext>
            </a:extLst>
          </p:cNvPr>
          <p:cNvGrpSpPr/>
          <p:nvPr/>
        </p:nvGrpSpPr>
        <p:grpSpPr>
          <a:xfrm>
            <a:off x="10108648" y="1256845"/>
            <a:ext cx="13711246" cy="6149446"/>
            <a:chOff x="10022110" y="1352973"/>
            <a:chExt cx="13711246" cy="6149446"/>
          </a:xfrm>
        </p:grpSpPr>
        <p:grpSp>
          <p:nvGrpSpPr>
            <p:cNvPr id="123" name="Group 122">
              <a:extLst>
                <a:ext uri="{FF2B5EF4-FFF2-40B4-BE49-F238E27FC236}">
                  <a16:creationId xmlns:a16="http://schemas.microsoft.com/office/drawing/2014/main" id="{2D01E99C-C7D6-4862-478C-63EB9979416B}"/>
                </a:ext>
              </a:extLst>
            </p:cNvPr>
            <p:cNvGrpSpPr/>
            <p:nvPr/>
          </p:nvGrpSpPr>
          <p:grpSpPr>
            <a:xfrm>
              <a:off x="19231679" y="2440100"/>
              <a:ext cx="4501677" cy="4653462"/>
              <a:chOff x="19086530" y="5499721"/>
              <a:chExt cx="4820290" cy="4982818"/>
            </a:xfrm>
          </p:grpSpPr>
          <p:grpSp>
            <p:nvGrpSpPr>
              <p:cNvPr id="122" name="Group 121">
                <a:extLst>
                  <a:ext uri="{FF2B5EF4-FFF2-40B4-BE49-F238E27FC236}">
                    <a16:creationId xmlns:a16="http://schemas.microsoft.com/office/drawing/2014/main" id="{A80B7183-AD5C-0327-21D7-B9ADF949DEC1}"/>
                  </a:ext>
                </a:extLst>
              </p:cNvPr>
              <p:cNvGrpSpPr/>
              <p:nvPr/>
            </p:nvGrpSpPr>
            <p:grpSpPr>
              <a:xfrm>
                <a:off x="19086530" y="5499721"/>
                <a:ext cx="4820290" cy="4982818"/>
                <a:chOff x="19047547" y="3881535"/>
                <a:chExt cx="4820290" cy="4982818"/>
              </a:xfrm>
            </p:grpSpPr>
            <p:sp>
              <p:nvSpPr>
                <p:cNvPr id="121" name="Rectangle 120">
                  <a:extLst>
                    <a:ext uri="{FF2B5EF4-FFF2-40B4-BE49-F238E27FC236}">
                      <a16:creationId xmlns:a16="http://schemas.microsoft.com/office/drawing/2014/main" id="{2CE8D83B-D8B0-09DD-3FF4-592F4422B16C}"/>
                    </a:ext>
                  </a:extLst>
                </p:cNvPr>
                <p:cNvSpPr/>
                <p:nvPr/>
              </p:nvSpPr>
              <p:spPr>
                <a:xfrm>
                  <a:off x="19047547" y="3881535"/>
                  <a:ext cx="4820290" cy="4982818"/>
                </a:xfrm>
                <a:prstGeom prst="rect">
                  <a:avLst/>
                </a:prstGeom>
                <a:solidFill>
                  <a:schemeClr val="bg1"/>
                </a:solidFill>
                <a:ln w="12700" cap="flat">
                  <a:solidFill>
                    <a:srgbClr val="DDC7B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aphicFrame>
              <p:nvGraphicFramePr>
                <p:cNvPr id="114" name="Chart 113">
                  <a:extLst>
                    <a:ext uri="{FF2B5EF4-FFF2-40B4-BE49-F238E27FC236}">
                      <a16:creationId xmlns:a16="http://schemas.microsoft.com/office/drawing/2014/main" id="{0EAAD479-7CFB-6AEF-15F6-6A2624408C28}"/>
                    </a:ext>
                  </a:extLst>
                </p:cNvPr>
                <p:cNvGraphicFramePr/>
                <p:nvPr>
                  <p:extLst>
                    <p:ext uri="{D42A27DB-BD31-4B8C-83A1-F6EECF244321}">
                      <p14:modId xmlns:p14="http://schemas.microsoft.com/office/powerpoint/2010/main" val="3348916791"/>
                    </p:ext>
                  </p:extLst>
                </p:nvPr>
              </p:nvGraphicFramePr>
              <p:xfrm>
                <a:off x="19184885" y="4131194"/>
                <a:ext cx="4569067" cy="4443780"/>
              </p:xfrm>
              <a:graphic>
                <a:graphicData uri="http://schemas.openxmlformats.org/drawingml/2006/chart">
                  <c:chart xmlns:c="http://schemas.openxmlformats.org/drawingml/2006/chart" xmlns:r="http://schemas.openxmlformats.org/officeDocument/2006/relationships" r:id="rId11"/>
                </a:graphicData>
              </a:graphic>
            </p:graphicFrame>
            <p:sp>
              <p:nvSpPr>
                <p:cNvPr id="117" name="TextBox 116">
                  <a:extLst>
                    <a:ext uri="{FF2B5EF4-FFF2-40B4-BE49-F238E27FC236}">
                      <a16:creationId xmlns:a16="http://schemas.microsoft.com/office/drawing/2014/main" id="{6FDA2431-A155-82A4-30F7-D05B1AC2F5D2}"/>
                    </a:ext>
                  </a:extLst>
                </p:cNvPr>
                <p:cNvSpPr txBox="1"/>
                <p:nvPr/>
              </p:nvSpPr>
              <p:spPr>
                <a:xfrm>
                  <a:off x="20664338" y="5836724"/>
                  <a:ext cx="1592811" cy="445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$3137.3 B</a:t>
                  </a:r>
                </a:p>
              </p:txBody>
            </p:sp>
            <p:sp>
              <p:nvSpPr>
                <p:cNvPr id="118" name="TextBox 117">
                  <a:extLst>
                    <a:ext uri="{FF2B5EF4-FFF2-40B4-BE49-F238E27FC236}">
                      <a16:creationId xmlns:a16="http://schemas.microsoft.com/office/drawing/2014/main" id="{0521FF90-7E97-13D5-DD9D-2720F197F0C6}"/>
                    </a:ext>
                  </a:extLst>
                </p:cNvPr>
                <p:cNvSpPr txBox="1"/>
                <p:nvPr/>
              </p:nvSpPr>
              <p:spPr>
                <a:xfrm>
                  <a:off x="22046985" y="6675294"/>
                  <a:ext cx="1592811" cy="445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$1808.8 B</a:t>
                  </a:r>
                </a:p>
              </p:txBody>
            </p:sp>
          </p:grpSp>
          <p:sp>
            <p:nvSpPr>
              <p:cNvPr id="40" name="TextBox 39">
                <a:extLst>
                  <a:ext uri="{FF2B5EF4-FFF2-40B4-BE49-F238E27FC236}">
                    <a16:creationId xmlns:a16="http://schemas.microsoft.com/office/drawing/2014/main" id="{347D3E39-C22A-5BA7-2606-12CA6D9B7613}"/>
                  </a:ext>
                </a:extLst>
              </p:cNvPr>
              <p:cNvSpPr txBox="1"/>
              <p:nvPr/>
            </p:nvSpPr>
            <p:spPr>
              <a:xfrm>
                <a:off x="19299763" y="6413904"/>
                <a:ext cx="1586762" cy="44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22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$4946.1 B</a:t>
                </a:r>
              </a:p>
            </p:txBody>
          </p:sp>
        </p:grpSp>
        <p:grpSp>
          <p:nvGrpSpPr>
            <p:cNvPr id="129" name="Group 128">
              <a:extLst>
                <a:ext uri="{FF2B5EF4-FFF2-40B4-BE49-F238E27FC236}">
                  <a16:creationId xmlns:a16="http://schemas.microsoft.com/office/drawing/2014/main" id="{020A1DAD-E58B-A5DC-C6C2-8E3CA5FD64D9}"/>
                </a:ext>
              </a:extLst>
            </p:cNvPr>
            <p:cNvGrpSpPr/>
            <p:nvPr/>
          </p:nvGrpSpPr>
          <p:grpSpPr>
            <a:xfrm>
              <a:off x="10022110" y="1352973"/>
              <a:ext cx="11582594" cy="6149446"/>
              <a:chOff x="10185808" y="2503761"/>
              <a:chExt cx="11582594" cy="6149446"/>
            </a:xfrm>
          </p:grpSpPr>
          <p:grpSp>
            <p:nvGrpSpPr>
              <p:cNvPr id="108" name="Group 107">
                <a:extLst>
                  <a:ext uri="{FF2B5EF4-FFF2-40B4-BE49-F238E27FC236}">
                    <a16:creationId xmlns:a16="http://schemas.microsoft.com/office/drawing/2014/main" id="{478F2D3C-E847-D83A-BB14-9426EA679CAF}"/>
                  </a:ext>
                </a:extLst>
              </p:cNvPr>
              <p:cNvGrpSpPr/>
              <p:nvPr/>
            </p:nvGrpSpPr>
            <p:grpSpPr>
              <a:xfrm>
                <a:off x="10185808" y="3295863"/>
                <a:ext cx="9383033" cy="5357344"/>
                <a:chOff x="10295413" y="4274149"/>
                <a:chExt cx="8499945" cy="4992542"/>
              </a:xfrm>
            </p:grpSpPr>
            <p:graphicFrame>
              <p:nvGraphicFramePr>
                <p:cNvPr id="101" name="Chart 100">
                  <a:extLst>
                    <a:ext uri="{FF2B5EF4-FFF2-40B4-BE49-F238E27FC236}">
                      <a16:creationId xmlns:a16="http://schemas.microsoft.com/office/drawing/2014/main" id="{16CE08B9-38AF-7C73-D1A6-4208653B4EE2}"/>
                    </a:ext>
                  </a:extLst>
                </p:cNvPr>
                <p:cNvGraphicFramePr/>
                <p:nvPr>
                  <p:extLst>
                    <p:ext uri="{D42A27DB-BD31-4B8C-83A1-F6EECF244321}">
                      <p14:modId xmlns:p14="http://schemas.microsoft.com/office/powerpoint/2010/main" val="2409691054"/>
                    </p:ext>
                  </p:extLst>
                </p:nvPr>
              </p:nvGraphicFramePr>
              <p:xfrm>
                <a:off x="10295413" y="4274149"/>
                <a:ext cx="8499945" cy="4992542"/>
              </p:xfrm>
              <a:graphic>
                <a:graphicData uri="http://schemas.openxmlformats.org/drawingml/2006/chart">
                  <c:chart xmlns:c="http://schemas.openxmlformats.org/drawingml/2006/chart" xmlns:r="http://schemas.openxmlformats.org/officeDocument/2006/relationships" r:id="rId12"/>
                </a:graphicData>
              </a:graphic>
            </p:graphicFrame>
            <p:sp>
              <p:nvSpPr>
                <p:cNvPr id="102" name="TextBox 101">
                  <a:extLst>
                    <a:ext uri="{FF2B5EF4-FFF2-40B4-BE49-F238E27FC236}">
                      <a16:creationId xmlns:a16="http://schemas.microsoft.com/office/drawing/2014/main" id="{A86C0BFF-AEAE-0A3B-3D35-2F29547488D6}"/>
                    </a:ext>
                  </a:extLst>
                </p:cNvPr>
                <p:cNvSpPr txBox="1"/>
                <p:nvPr/>
              </p:nvSpPr>
              <p:spPr>
                <a:xfrm>
                  <a:off x="15626505" y="6289505"/>
                  <a:ext cx="1361415" cy="476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48.1%</a:t>
                  </a:r>
                </a:p>
              </p:txBody>
            </p:sp>
            <p:cxnSp>
              <p:nvCxnSpPr>
                <p:cNvPr id="103" name="Прямая соединительная линия 36">
                  <a:extLst>
                    <a:ext uri="{FF2B5EF4-FFF2-40B4-BE49-F238E27FC236}">
                      <a16:creationId xmlns:a16="http://schemas.microsoft.com/office/drawing/2014/main" id="{DDE61A73-DFAF-9D48-6E26-DB7A1893DCB0}"/>
                    </a:ext>
                  </a:extLst>
                </p:cNvPr>
                <p:cNvCxnSpPr>
                  <a:cxnSpLocks/>
                </p:cNvCxnSpPr>
                <p:nvPr/>
              </p:nvCxnSpPr>
              <p:spPr>
                <a:xfrm flipH="1">
                  <a:off x="16797844" y="5758809"/>
                  <a:ext cx="438512" cy="398395"/>
                </a:xfrm>
                <a:prstGeom prst="line">
                  <a:avLst/>
                </a:prstGeom>
                <a:solidFill>
                  <a:schemeClr val="bg1"/>
                </a:solidFill>
                <a:ln w="12700" cap="flat">
                  <a:solidFill>
                    <a:srgbClr val="D3BCA3"/>
                  </a:solidFill>
                  <a:miter lim="400000"/>
                </a:ln>
                <a:effectLst/>
                <a:sp3d/>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646303DC-9987-14D6-9495-48391FEA9F2D}"/>
                    </a:ext>
                  </a:extLst>
                </p:cNvPr>
                <p:cNvSpPr txBox="1"/>
                <p:nvPr/>
              </p:nvSpPr>
              <p:spPr>
                <a:xfrm>
                  <a:off x="16659064" y="5422065"/>
                  <a:ext cx="2121837" cy="40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pc="50" dirty="0">
                      <a:solidFill>
                        <a:srgbClr val="827466"/>
                      </a:solidFill>
                      <a:latin typeface="GT Walsheim Pro Medium" pitchFamily="2" charset="77"/>
                      <a:ea typeface="Open Sans" panose="020B0606030504020204" pitchFamily="34" charset="0"/>
                      <a:cs typeface="GT Walsheim Pro Medium" pitchFamily="2" charset="77"/>
                    </a:rPr>
                    <a:t>Building</a:t>
                  </a:r>
                  <a:endParaRPr lang="en-US" spc="50" dirty="0">
                    <a:solidFill>
                      <a:srgbClr val="827466"/>
                    </a:solidFill>
                    <a:latin typeface="GT Walsheim Pro Medium" pitchFamily="2" charset="77"/>
                    <a:ea typeface="Open Sans" panose="020B0606030504020204" pitchFamily="34" charset="0"/>
                    <a:cs typeface="GT Walsheim Pro Medium" pitchFamily="2" charset="77"/>
                  </a:endParaRPr>
                </a:p>
              </p:txBody>
            </p:sp>
          </p:grpSp>
          <p:sp>
            <p:nvSpPr>
              <p:cNvPr id="128" name="TextBox 127">
                <a:extLst>
                  <a:ext uri="{FF2B5EF4-FFF2-40B4-BE49-F238E27FC236}">
                    <a16:creationId xmlns:a16="http://schemas.microsoft.com/office/drawing/2014/main" id="{3D783F7C-ADDE-1972-F177-9FEC38F15B89}"/>
                  </a:ext>
                </a:extLst>
              </p:cNvPr>
              <p:cNvSpPr txBox="1"/>
              <p:nvPr/>
            </p:nvSpPr>
            <p:spPr>
              <a:xfrm>
                <a:off x="15111650" y="2503761"/>
                <a:ext cx="6656752" cy="6519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338" rtl="0" eaLnBrk="1" fontAlgn="auto" latinLnBrk="0" hangingPunct="0">
                  <a:lnSpc>
                    <a:spcPct val="110000"/>
                  </a:lnSpc>
                  <a:spcBef>
                    <a:spcPts val="0"/>
                  </a:spcBef>
                  <a:spcAft>
                    <a:spcPts val="0"/>
                  </a:spcAft>
                  <a:buClrTx/>
                  <a:buSzTx/>
                  <a:buFontTx/>
                  <a:buNone/>
                  <a:tabLst/>
                  <a:defRPr/>
                </a:pPr>
                <a:r>
                  <a:rPr kumimoji="0" lang="en-US" sz="35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Global </a:t>
                </a:r>
                <a:r>
                  <a:rPr lang="en-US" sz="35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Construction </a:t>
                </a:r>
                <a:r>
                  <a:rPr kumimoji="0" lang="en-US" sz="35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Market</a:t>
                </a:r>
              </a:p>
            </p:txBody>
          </p:sp>
        </p:grpSp>
        <p:cxnSp>
          <p:nvCxnSpPr>
            <p:cNvPr id="133" name="Straight Connector 132">
              <a:extLst>
                <a:ext uri="{FF2B5EF4-FFF2-40B4-BE49-F238E27FC236}">
                  <a16:creationId xmlns:a16="http://schemas.microsoft.com/office/drawing/2014/main" id="{066B3720-C823-3A08-C9E1-73F8C3018F58}"/>
                </a:ext>
              </a:extLst>
            </p:cNvPr>
            <p:cNvCxnSpPr>
              <a:cxnSpLocks/>
            </p:cNvCxnSpPr>
            <p:nvPr/>
          </p:nvCxnSpPr>
          <p:spPr>
            <a:xfrm>
              <a:off x="14743741" y="2296752"/>
              <a:ext cx="4487938" cy="143348"/>
            </a:xfrm>
            <a:prstGeom prst="line">
              <a:avLst/>
            </a:prstGeom>
            <a:noFill/>
            <a:ln w="15875" cap="flat">
              <a:solidFill>
                <a:srgbClr val="B78A69">
                  <a:alpha val="5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DAF5834A-C9BD-7B4F-5772-2BABBA119A84}"/>
                </a:ext>
              </a:extLst>
            </p:cNvPr>
            <p:cNvCxnSpPr/>
            <p:nvPr/>
          </p:nvCxnSpPr>
          <p:spPr>
            <a:xfrm flipV="1">
              <a:off x="14414561" y="7093562"/>
              <a:ext cx="4817118" cy="235123"/>
            </a:xfrm>
            <a:prstGeom prst="line">
              <a:avLst/>
            </a:prstGeom>
            <a:noFill/>
            <a:ln w="15875" cap="flat">
              <a:solidFill>
                <a:srgbClr val="B78A69">
                  <a:alpha val="5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sp>
        <p:nvSpPr>
          <p:cNvPr id="141" name="TextBox 140">
            <a:extLst>
              <a:ext uri="{FF2B5EF4-FFF2-40B4-BE49-F238E27FC236}">
                <a16:creationId xmlns:a16="http://schemas.microsoft.com/office/drawing/2014/main" id="{18E4D12F-8365-C990-1A38-F2880681D06B}"/>
              </a:ext>
            </a:extLst>
          </p:cNvPr>
          <p:cNvSpPr txBox="1"/>
          <p:nvPr/>
        </p:nvSpPr>
        <p:spPr>
          <a:xfrm>
            <a:off x="13576888" y="4367622"/>
            <a:ext cx="2506781"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PH" sz="3000" b="1" i="0" dirty="0">
                <a:solidFill>
                  <a:srgbClr val="293849"/>
                </a:solidFill>
                <a:effectLst/>
                <a:latin typeface="GT Walsheim Pro" panose="00000500000000000000" pitchFamily="2" charset="0"/>
              </a:rPr>
              <a:t>$13,570.90 B</a:t>
            </a:r>
            <a:endParaRPr lang="en-PH" sz="3000" b="1" dirty="0">
              <a:latin typeface="GT Walsheim Pro" panose="00000500000000000000" pitchFamily="2" charset="0"/>
            </a:endParaRPr>
          </a:p>
        </p:txBody>
      </p:sp>
    </p:spTree>
    <p:extLst>
      <p:ext uri="{BB962C8B-B14F-4D97-AF65-F5344CB8AC3E}">
        <p14:creationId xmlns:p14="http://schemas.microsoft.com/office/powerpoint/2010/main" val="336229671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Прямоугольник 54">
            <a:extLst>
              <a:ext uri="{FF2B5EF4-FFF2-40B4-BE49-F238E27FC236}">
                <a16:creationId xmlns:a16="http://schemas.microsoft.com/office/drawing/2014/main" id="{DBE3E33C-C1F3-35D9-6CC7-F029C91E545A}"/>
              </a:ext>
            </a:extLst>
          </p:cNvPr>
          <p:cNvSpPr>
            <a:spLocks/>
          </p:cNvSpPr>
          <p:nvPr/>
        </p:nvSpPr>
        <p:spPr>
          <a:xfrm rot="10800000">
            <a:off x="10818025" y="0"/>
            <a:ext cx="13565974"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8" name="TextBox 7">
            <a:extLst>
              <a:ext uri="{FF2B5EF4-FFF2-40B4-BE49-F238E27FC236}">
                <a16:creationId xmlns:a16="http://schemas.microsoft.com/office/drawing/2014/main" id="{CCFFC23D-8179-42E3-9C39-DAF2EC1FF3B6}"/>
              </a:ext>
            </a:extLst>
          </p:cNvPr>
          <p:cNvSpPr txBox="1"/>
          <p:nvPr/>
        </p:nvSpPr>
        <p:spPr>
          <a:xfrm>
            <a:off x="883157" y="1523159"/>
            <a:ext cx="11646594"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A building disruption that will capture a gigantic market</a:t>
            </a:r>
          </a:p>
        </p:txBody>
      </p:sp>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16</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sp>
        <p:nvSpPr>
          <p:cNvPr id="49" name="TextBox 48">
            <a:extLst>
              <a:ext uri="{FF2B5EF4-FFF2-40B4-BE49-F238E27FC236}">
                <a16:creationId xmlns:a16="http://schemas.microsoft.com/office/drawing/2014/main" id="{5B7DBBD4-5D89-4AEF-B95A-120A19C1F938}"/>
              </a:ext>
            </a:extLst>
          </p:cNvPr>
          <p:cNvSpPr txBox="1"/>
          <p:nvPr/>
        </p:nvSpPr>
        <p:spPr>
          <a:xfrm>
            <a:off x="876672" y="876548"/>
            <a:ext cx="741511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BC9B76"/>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TOTAL ADDRESSABLE MARKET</a:t>
            </a:r>
          </a:p>
        </p:txBody>
      </p: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56" name="Прямая соединительная линия 391">
            <a:extLst>
              <a:ext uri="{FF2B5EF4-FFF2-40B4-BE49-F238E27FC236}">
                <a16:creationId xmlns:a16="http://schemas.microsoft.com/office/drawing/2014/main" id="{9C21B1A1-675E-B675-4A25-8BEA9557FDFF}"/>
              </a:ext>
            </a:extLst>
          </p:cNvPr>
          <p:cNvCxnSpPr>
            <a:cxnSpLocks/>
          </p:cNvCxnSpPr>
          <p:nvPr/>
        </p:nvCxnSpPr>
        <p:spPr>
          <a:xfrm>
            <a:off x="10826614" y="-7784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66" name="Прямоугольник 60">
            <a:extLst>
              <a:ext uri="{FF2B5EF4-FFF2-40B4-BE49-F238E27FC236}">
                <a16:creationId xmlns:a16="http://schemas.microsoft.com/office/drawing/2014/main" id="{519AA3D4-4C0A-0789-04D4-61A871C8CC6A}"/>
              </a:ext>
            </a:extLst>
          </p:cNvPr>
          <p:cNvSpPr/>
          <p:nvPr/>
        </p:nvSpPr>
        <p:spPr>
          <a:xfrm>
            <a:off x="4481260" y="4267189"/>
            <a:ext cx="2804207" cy="6776586"/>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nvGrpSpPr>
          <p:cNvPr id="38" name="Group 37">
            <a:extLst>
              <a:ext uri="{FF2B5EF4-FFF2-40B4-BE49-F238E27FC236}">
                <a16:creationId xmlns:a16="http://schemas.microsoft.com/office/drawing/2014/main" id="{765B5122-5B45-BBD9-67ED-A4FD37E0DEDA}"/>
              </a:ext>
            </a:extLst>
          </p:cNvPr>
          <p:cNvGrpSpPr/>
          <p:nvPr/>
        </p:nvGrpSpPr>
        <p:grpSpPr>
          <a:xfrm>
            <a:off x="6481550" y="4560489"/>
            <a:ext cx="4003208" cy="6080906"/>
            <a:chOff x="1318037" y="4303181"/>
            <a:chExt cx="4632888" cy="7037395"/>
          </a:xfrm>
        </p:grpSpPr>
        <p:sp>
          <p:nvSpPr>
            <p:cNvPr id="77" name="Прямоугольник 60">
              <a:extLst>
                <a:ext uri="{FF2B5EF4-FFF2-40B4-BE49-F238E27FC236}">
                  <a16:creationId xmlns:a16="http://schemas.microsoft.com/office/drawing/2014/main" id="{CD6F222F-C860-A77D-08F3-72986C11C910}"/>
                </a:ext>
              </a:extLst>
            </p:cNvPr>
            <p:cNvSpPr/>
            <p:nvPr/>
          </p:nvSpPr>
          <p:spPr>
            <a:xfrm>
              <a:off x="1318038" y="4303181"/>
              <a:ext cx="4612120" cy="7020000"/>
            </a:xfrm>
            <a:prstGeom prst="rect">
              <a:avLst/>
            </a:prstGeom>
            <a:solidFill>
              <a:srgbClr val="F7F5F0"/>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grpSp>
          <p:nvGrpSpPr>
            <p:cNvPr id="9" name="Group 8">
              <a:extLst>
                <a:ext uri="{FF2B5EF4-FFF2-40B4-BE49-F238E27FC236}">
                  <a16:creationId xmlns:a16="http://schemas.microsoft.com/office/drawing/2014/main" id="{1DAF7957-DA25-5BA7-47CC-E133F84AF2F0}"/>
                </a:ext>
              </a:extLst>
            </p:cNvPr>
            <p:cNvGrpSpPr/>
            <p:nvPr/>
          </p:nvGrpSpPr>
          <p:grpSpPr>
            <a:xfrm>
              <a:off x="1417963" y="5176646"/>
              <a:ext cx="4348497" cy="3068601"/>
              <a:chOff x="1470529" y="5176646"/>
              <a:chExt cx="4348497" cy="3068601"/>
            </a:xfrm>
          </p:grpSpPr>
          <p:sp>
            <p:nvSpPr>
              <p:cNvPr id="72" name="TextBox 71">
                <a:extLst>
                  <a:ext uri="{FF2B5EF4-FFF2-40B4-BE49-F238E27FC236}">
                    <a16:creationId xmlns:a16="http://schemas.microsoft.com/office/drawing/2014/main" id="{CD9FE1AC-5192-3D98-A805-6D14631061F0}"/>
                  </a:ext>
                </a:extLst>
              </p:cNvPr>
              <p:cNvSpPr txBox="1"/>
              <p:nvPr/>
            </p:nvSpPr>
            <p:spPr>
              <a:xfrm>
                <a:off x="1470529" y="5176646"/>
                <a:ext cx="43484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US" sz="5400" b="0" i="0" u="none" strike="noStrike" kern="0" cap="none" spc="50" normalizeH="0" baseline="0" noProof="0" dirty="0">
                    <a:ln>
                      <a:noFill/>
                    </a:ln>
                    <a:solidFill>
                      <a:srgbClr val="343434"/>
                    </a:solidFill>
                    <a:effectLst/>
                    <a:uLnTx/>
                    <a:uFillTx/>
                    <a:latin typeface="GT Walsheim Pro" pitchFamily="2" charset="77"/>
                    <a:ea typeface="Open Sans" panose="020B0606030504020204" pitchFamily="34" charset="0"/>
                    <a:cs typeface="GT Walsheim Pro" pitchFamily="2" charset="77"/>
                    <a:sym typeface="Helvetica Neue"/>
                  </a:rPr>
                  <a:t>$171B </a:t>
                </a:r>
                <a:r>
                  <a:rPr kumimoji="0" lang="en-US" b="0" i="0" u="none" strike="noStrike" kern="0" cap="none" spc="50" normalizeH="0" baseline="0" noProof="0" dirty="0">
                    <a:ln>
                      <a:noFill/>
                    </a:ln>
                    <a:solidFill>
                      <a:srgbClr val="343434"/>
                    </a:solidFill>
                    <a:effectLst/>
                    <a:uLnTx/>
                    <a:uFillTx/>
                    <a:latin typeface="GT Walsheim Pro" pitchFamily="2" charset="77"/>
                    <a:ea typeface="Open Sans" panose="020B0606030504020204" pitchFamily="34" charset="0"/>
                    <a:cs typeface="GT Walsheim Pro" pitchFamily="2" charset="77"/>
                    <a:sym typeface="Helvetica Neue"/>
                  </a:rPr>
                  <a:t>P/A</a:t>
                </a:r>
              </a:p>
            </p:txBody>
          </p:sp>
          <p:sp>
            <p:nvSpPr>
              <p:cNvPr id="73" name="TextBox 72">
                <a:extLst>
                  <a:ext uri="{FF2B5EF4-FFF2-40B4-BE49-F238E27FC236}">
                    <a16:creationId xmlns:a16="http://schemas.microsoft.com/office/drawing/2014/main" id="{DCF2D686-079E-1C2F-6171-EDF978CA9855}"/>
                  </a:ext>
                </a:extLst>
              </p:cNvPr>
              <p:cNvSpPr txBox="1"/>
              <p:nvPr/>
            </p:nvSpPr>
            <p:spPr>
              <a:xfrm>
                <a:off x="1865593" y="6283839"/>
                <a:ext cx="3681154" cy="19614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338" rtl="0" eaLnBrk="1" fontAlgn="auto" latinLnBrk="0" hangingPunct="0">
                  <a:lnSpc>
                    <a:spcPct val="110000"/>
                  </a:lnSpc>
                  <a:spcBef>
                    <a:spcPts val="0"/>
                  </a:spcBef>
                  <a:spcAft>
                    <a:spcPts val="0"/>
                  </a:spcAft>
                  <a:buClrTx/>
                  <a:buSzTx/>
                  <a:buFontTx/>
                  <a:buNone/>
                  <a:tabLst/>
                  <a:defRPr/>
                </a:pPr>
                <a:r>
                  <a:rPr kumimoji="0" lang="en-US"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Total value of residential properties globally addressed by </a:t>
                </a:r>
                <a:r>
                  <a:rPr kumimoji="0" lang="en-US" b="0" i="0" u="none" strike="noStrike" kern="0" cap="none" spc="0" normalizeH="0" baseline="0" noProof="0" dirty="0" err="1">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Ö</a:t>
                </a:r>
                <a:r>
                  <a:rPr kumimoji="0" lang="en-US"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t>
                </a:r>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W</a:t>
                </a:r>
                <a:r>
                  <a:rPr kumimoji="0" lang="en-US"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all</a:t>
                </a:r>
              </a:p>
            </p:txBody>
          </p:sp>
        </p:grpSp>
        <p:pic>
          <p:nvPicPr>
            <p:cNvPr id="106" name="Picture 105">
              <a:extLst>
                <a:ext uri="{FF2B5EF4-FFF2-40B4-BE49-F238E27FC236}">
                  <a16:creationId xmlns:a16="http://schemas.microsoft.com/office/drawing/2014/main" id="{10ACE888-A708-F661-2646-97E9CE55DE82}"/>
                </a:ext>
              </a:extLst>
            </p:cNvPr>
            <p:cNvPicPr>
              <a:picLocks noChangeAspect="1"/>
            </p:cNvPicPr>
            <p:nvPr/>
          </p:nvPicPr>
          <p:blipFill rotWithShape="1">
            <a:blip r:embed="rId7" cstate="screen">
              <a:alphaModFix amt="30000"/>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a:ext>
              </a:extLst>
            </a:blip>
            <a:srcRect l="7618" t="19446" r="33160" b="19997"/>
            <a:stretch/>
          </p:blipFill>
          <p:spPr>
            <a:xfrm>
              <a:off x="1318037" y="8921967"/>
              <a:ext cx="4603532" cy="2418609"/>
            </a:xfrm>
            <a:custGeom>
              <a:avLst/>
              <a:gdLst>
                <a:gd name="connsiteX0" fmla="*/ 6276092 w 10287756"/>
                <a:gd name="connsiteY0" fmla="*/ 0 h 8493933"/>
                <a:gd name="connsiteX1" fmla="*/ 10285516 w 10287756"/>
                <a:gd name="connsiteY1" fmla="*/ 2483974 h 8493933"/>
                <a:gd name="connsiteX2" fmla="*/ 10287756 w 10287756"/>
                <a:gd name="connsiteY2" fmla="*/ 8492560 h 8493933"/>
                <a:gd name="connsiteX3" fmla="*/ 0 w 10287756"/>
                <a:gd name="connsiteY3" fmla="*/ 8493933 h 8493933"/>
                <a:gd name="connsiteX4" fmla="*/ 0 w 10287756"/>
                <a:gd name="connsiteY4" fmla="*/ 3361250 h 8493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756" h="8493933">
                  <a:moveTo>
                    <a:pt x="6276092" y="0"/>
                  </a:moveTo>
                  <a:lnTo>
                    <a:pt x="10285516" y="2483974"/>
                  </a:lnTo>
                  <a:cubicBezTo>
                    <a:pt x="10290496" y="3952440"/>
                    <a:pt x="10282776" y="7024095"/>
                    <a:pt x="10287756" y="8492560"/>
                  </a:cubicBezTo>
                  <a:lnTo>
                    <a:pt x="0" y="8493933"/>
                  </a:lnTo>
                  <a:lnTo>
                    <a:pt x="0" y="3361250"/>
                  </a:lnTo>
                  <a:close/>
                </a:path>
              </a:pathLst>
            </a:custGeom>
          </p:spPr>
        </p:pic>
        <p:pic>
          <p:nvPicPr>
            <p:cNvPr id="68" name="Picture 67">
              <a:extLst>
                <a:ext uri="{FF2B5EF4-FFF2-40B4-BE49-F238E27FC236}">
                  <a16:creationId xmlns:a16="http://schemas.microsoft.com/office/drawing/2014/main" id="{4BA481D6-D27B-5E0A-19A1-F098A122EF9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0610" t="30641" r="10453" b="27786"/>
            <a:stretch/>
          </p:blipFill>
          <p:spPr>
            <a:xfrm>
              <a:off x="1318037" y="7831525"/>
              <a:ext cx="4632888" cy="3279025"/>
            </a:xfrm>
            <a:prstGeom prst="rect">
              <a:avLst/>
            </a:prstGeom>
          </p:spPr>
        </p:pic>
      </p:grpSp>
      <p:grpSp>
        <p:nvGrpSpPr>
          <p:cNvPr id="6" name="Group 5">
            <a:extLst>
              <a:ext uri="{FF2B5EF4-FFF2-40B4-BE49-F238E27FC236}">
                <a16:creationId xmlns:a16="http://schemas.microsoft.com/office/drawing/2014/main" id="{05A4B569-9601-A2E1-3292-38697AE08DA7}"/>
              </a:ext>
            </a:extLst>
          </p:cNvPr>
          <p:cNvGrpSpPr/>
          <p:nvPr/>
        </p:nvGrpSpPr>
        <p:grpSpPr>
          <a:xfrm>
            <a:off x="1231603" y="4558124"/>
            <a:ext cx="3866422" cy="6065875"/>
            <a:chOff x="1309666" y="3981101"/>
            <a:chExt cx="4474586" cy="7020000"/>
          </a:xfrm>
        </p:grpSpPr>
        <p:sp>
          <p:nvSpPr>
            <p:cNvPr id="10" name="Прямоугольник 60">
              <a:extLst>
                <a:ext uri="{FF2B5EF4-FFF2-40B4-BE49-F238E27FC236}">
                  <a16:creationId xmlns:a16="http://schemas.microsoft.com/office/drawing/2014/main" id="{15CBE8D5-0A0F-96E2-01A3-C6385EE19A0B}"/>
                </a:ext>
              </a:extLst>
            </p:cNvPr>
            <p:cNvSpPr/>
            <p:nvPr/>
          </p:nvSpPr>
          <p:spPr>
            <a:xfrm>
              <a:off x="1309666" y="3981101"/>
              <a:ext cx="4474586" cy="7020000"/>
            </a:xfrm>
            <a:prstGeom prst="rect">
              <a:avLst/>
            </a:prstGeom>
            <a:solidFill>
              <a:srgbClr val="F7F5F0"/>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971346BE-3A3F-A4B1-7C07-C8C660DBDD35}"/>
                </a:ext>
              </a:extLst>
            </p:cNvPr>
            <p:cNvSpPr txBox="1"/>
            <p:nvPr/>
          </p:nvSpPr>
          <p:spPr>
            <a:xfrm>
              <a:off x="2086720" y="4994432"/>
              <a:ext cx="2995309"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400" spc="50" dirty="0">
                  <a:solidFill>
                    <a:srgbClr val="343434"/>
                  </a:solidFill>
                  <a:latin typeface="GT Walsheim Pro" pitchFamily="2" charset="77"/>
                  <a:ea typeface="Open Sans" panose="020B0606030504020204" pitchFamily="34" charset="0"/>
                  <a:cs typeface="GT Walsheim Pro" pitchFamily="2" charset="77"/>
                </a:rPr>
                <a:t>18M</a:t>
              </a:r>
            </a:p>
          </p:txBody>
        </p:sp>
        <p:sp>
          <p:nvSpPr>
            <p:cNvPr id="12" name="TextBox 11">
              <a:extLst>
                <a:ext uri="{FF2B5EF4-FFF2-40B4-BE49-F238E27FC236}">
                  <a16:creationId xmlns:a16="http://schemas.microsoft.com/office/drawing/2014/main" id="{6F79C8D7-C17D-41CF-4413-CA8D2AF80A25}"/>
                </a:ext>
              </a:extLst>
            </p:cNvPr>
            <p:cNvSpPr txBox="1"/>
            <p:nvPr/>
          </p:nvSpPr>
          <p:spPr>
            <a:xfrm>
              <a:off x="1536743" y="5935157"/>
              <a:ext cx="4087456" cy="1249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30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Addressable new dwellings yearly in:</a:t>
              </a:r>
            </a:p>
          </p:txBody>
        </p:sp>
        <p:sp>
          <p:nvSpPr>
            <p:cNvPr id="13" name="TextBox 12">
              <a:extLst>
                <a:ext uri="{FF2B5EF4-FFF2-40B4-BE49-F238E27FC236}">
                  <a16:creationId xmlns:a16="http://schemas.microsoft.com/office/drawing/2014/main" id="{E95D1392-5D9B-CCAB-7CAD-CF0008AE8DE1}"/>
                </a:ext>
              </a:extLst>
            </p:cNvPr>
            <p:cNvSpPr txBox="1"/>
            <p:nvPr/>
          </p:nvSpPr>
          <p:spPr>
            <a:xfrm>
              <a:off x="1536743" y="9760729"/>
              <a:ext cx="4087456" cy="5224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A" sz="2600" dirty="0">
                  <a:solidFill>
                    <a:srgbClr val="343434"/>
                  </a:solidFill>
                  <a:latin typeface="GT Walsheim Pro Light" panose="00000400000000000000" pitchFamily="2" charset="-52"/>
                  <a:ea typeface="Open Sans" panose="020B0606030504020204" pitchFamily="34" charset="0"/>
                  <a:cs typeface="GT Walsheim Pro Light" panose="00000400000000000000" pitchFamily="2" charset="-52"/>
                </a:rPr>
                <a:t>and more</a:t>
              </a:r>
              <a:endParaRPr lang="en-US" sz="2600" dirty="0">
                <a:solidFill>
                  <a:srgbClr val="343434"/>
                </a:solidFill>
                <a:latin typeface="GT Walsheim Pro Light" panose="00000400000000000000" pitchFamily="2" charset="-52"/>
                <a:ea typeface="Open Sans" panose="020B0606030504020204" pitchFamily="34" charset="0"/>
                <a:cs typeface="GT Walsheim Pro Light" panose="00000400000000000000" pitchFamily="2" charset="-52"/>
              </a:endParaRPr>
            </a:p>
          </p:txBody>
        </p:sp>
        <p:grpSp>
          <p:nvGrpSpPr>
            <p:cNvPr id="14" name="Группа 3">
              <a:extLst>
                <a:ext uri="{FF2B5EF4-FFF2-40B4-BE49-F238E27FC236}">
                  <a16:creationId xmlns:a16="http://schemas.microsoft.com/office/drawing/2014/main" id="{28CB42C5-F3C2-BC79-03EB-590E20AC86CE}"/>
                </a:ext>
              </a:extLst>
            </p:cNvPr>
            <p:cNvGrpSpPr/>
            <p:nvPr/>
          </p:nvGrpSpPr>
          <p:grpSpPr>
            <a:xfrm>
              <a:off x="1597083" y="7591703"/>
              <a:ext cx="834040" cy="725304"/>
              <a:chOff x="1362490" y="8430526"/>
              <a:chExt cx="910735" cy="792000"/>
            </a:xfrm>
          </p:grpSpPr>
          <p:sp>
            <p:nvSpPr>
              <p:cNvPr id="36" name="Прямоугольник 84">
                <a:extLst>
                  <a:ext uri="{FF2B5EF4-FFF2-40B4-BE49-F238E27FC236}">
                    <a16:creationId xmlns:a16="http://schemas.microsoft.com/office/drawing/2014/main" id="{21019FFD-55EC-0688-D0C1-A0ECAD1B3163}"/>
                  </a:ext>
                </a:extLst>
              </p:cNvPr>
              <p:cNvSpPr/>
              <p:nvPr/>
            </p:nvSpPr>
            <p:spPr>
              <a:xfrm>
                <a:off x="1364110" y="8430526"/>
                <a:ext cx="907492" cy="792000"/>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7" name="TextBox 36">
                <a:extLst>
                  <a:ext uri="{FF2B5EF4-FFF2-40B4-BE49-F238E27FC236}">
                    <a16:creationId xmlns:a16="http://schemas.microsoft.com/office/drawing/2014/main" id="{4E1013E2-4D32-7C77-7B41-24DF0D07CC3C}"/>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5" name="Группа 77">
              <a:extLst>
                <a:ext uri="{FF2B5EF4-FFF2-40B4-BE49-F238E27FC236}">
                  <a16:creationId xmlns:a16="http://schemas.microsoft.com/office/drawing/2014/main" id="{B72CEAE5-EF28-ADD9-D144-DFF6A9B49248}"/>
                </a:ext>
              </a:extLst>
            </p:cNvPr>
            <p:cNvGrpSpPr/>
            <p:nvPr/>
          </p:nvGrpSpPr>
          <p:grpSpPr>
            <a:xfrm>
              <a:off x="2641329" y="7591703"/>
              <a:ext cx="834040" cy="725304"/>
              <a:chOff x="1362490" y="8430526"/>
              <a:chExt cx="910735" cy="792000"/>
            </a:xfrm>
          </p:grpSpPr>
          <p:sp>
            <p:nvSpPr>
              <p:cNvPr id="34" name="Прямоугольник 84">
                <a:extLst>
                  <a:ext uri="{FF2B5EF4-FFF2-40B4-BE49-F238E27FC236}">
                    <a16:creationId xmlns:a16="http://schemas.microsoft.com/office/drawing/2014/main" id="{212F7DF2-277F-90E6-06EC-5E3E826AEE5A}"/>
                  </a:ext>
                </a:extLst>
              </p:cNvPr>
              <p:cNvSpPr/>
              <p:nvPr/>
            </p:nvSpPr>
            <p:spPr>
              <a:xfrm>
                <a:off x="1364110" y="8430526"/>
                <a:ext cx="907492" cy="792000"/>
              </a:xfrm>
              <a:prstGeom prst="rect">
                <a:avLst/>
              </a:prstGeom>
              <a:solidFill>
                <a:srgbClr val="99806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5" name="TextBox 34">
                <a:extLst>
                  <a:ext uri="{FF2B5EF4-FFF2-40B4-BE49-F238E27FC236}">
                    <a16:creationId xmlns:a16="http://schemas.microsoft.com/office/drawing/2014/main" id="{2071794C-F595-43F8-E486-870CD74208E4}"/>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6" name="Группа 81">
              <a:extLst>
                <a:ext uri="{FF2B5EF4-FFF2-40B4-BE49-F238E27FC236}">
                  <a16:creationId xmlns:a16="http://schemas.microsoft.com/office/drawing/2014/main" id="{B672C11E-2CAA-8B89-3ECB-11B63DA18CD0}"/>
                </a:ext>
              </a:extLst>
            </p:cNvPr>
            <p:cNvGrpSpPr/>
            <p:nvPr/>
          </p:nvGrpSpPr>
          <p:grpSpPr>
            <a:xfrm>
              <a:off x="3685575" y="7591703"/>
              <a:ext cx="834040" cy="725304"/>
              <a:chOff x="1362490" y="8430526"/>
              <a:chExt cx="910735" cy="792000"/>
            </a:xfrm>
          </p:grpSpPr>
          <p:sp>
            <p:nvSpPr>
              <p:cNvPr id="32" name="Прямоугольник 84">
                <a:extLst>
                  <a:ext uri="{FF2B5EF4-FFF2-40B4-BE49-F238E27FC236}">
                    <a16:creationId xmlns:a16="http://schemas.microsoft.com/office/drawing/2014/main" id="{64348034-1ADA-0276-631F-3766060EDF35}"/>
                  </a:ext>
                </a:extLst>
              </p:cNvPr>
              <p:cNvSpPr/>
              <p:nvPr/>
            </p:nvSpPr>
            <p:spPr>
              <a:xfrm>
                <a:off x="1364110" y="8430526"/>
                <a:ext cx="907492" cy="792000"/>
              </a:xfrm>
              <a:prstGeom prst="rect">
                <a:avLst/>
              </a:prstGeom>
              <a:solidFill>
                <a:srgbClr val="8275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3" name="TextBox 32">
                <a:extLst>
                  <a:ext uri="{FF2B5EF4-FFF2-40B4-BE49-F238E27FC236}">
                    <a16:creationId xmlns:a16="http://schemas.microsoft.com/office/drawing/2014/main" id="{B01AD3D5-5960-1925-FA6F-E85E46AFC57D}"/>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8" name="Группа 84">
              <a:extLst>
                <a:ext uri="{FF2B5EF4-FFF2-40B4-BE49-F238E27FC236}">
                  <a16:creationId xmlns:a16="http://schemas.microsoft.com/office/drawing/2014/main" id="{71C2A277-ACB3-2567-1F43-D2C338F7857D}"/>
                </a:ext>
              </a:extLst>
            </p:cNvPr>
            <p:cNvGrpSpPr/>
            <p:nvPr/>
          </p:nvGrpSpPr>
          <p:grpSpPr>
            <a:xfrm>
              <a:off x="4729820" y="7591703"/>
              <a:ext cx="834040" cy="725304"/>
              <a:chOff x="1362490" y="8430526"/>
              <a:chExt cx="910735" cy="792000"/>
            </a:xfrm>
          </p:grpSpPr>
          <p:sp>
            <p:nvSpPr>
              <p:cNvPr id="30" name="Прямоугольник 84">
                <a:extLst>
                  <a:ext uri="{FF2B5EF4-FFF2-40B4-BE49-F238E27FC236}">
                    <a16:creationId xmlns:a16="http://schemas.microsoft.com/office/drawing/2014/main" id="{5EF80E09-9274-7210-0148-82ADD50F7523}"/>
                  </a:ext>
                </a:extLst>
              </p:cNvPr>
              <p:cNvSpPr/>
              <p:nvPr/>
            </p:nvSpPr>
            <p:spPr>
              <a:xfrm>
                <a:off x="1364110" y="8430526"/>
                <a:ext cx="907492" cy="792000"/>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1" name="TextBox 30">
                <a:extLst>
                  <a:ext uri="{FF2B5EF4-FFF2-40B4-BE49-F238E27FC236}">
                    <a16:creationId xmlns:a16="http://schemas.microsoft.com/office/drawing/2014/main" id="{3514D69E-ED1A-C008-8282-686D1D296065}"/>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9" name="Группа 88">
              <a:extLst>
                <a:ext uri="{FF2B5EF4-FFF2-40B4-BE49-F238E27FC236}">
                  <a16:creationId xmlns:a16="http://schemas.microsoft.com/office/drawing/2014/main" id="{E3DC3CE6-5A0B-BD92-97B4-E2AA9CA6E958}"/>
                </a:ext>
              </a:extLst>
            </p:cNvPr>
            <p:cNvGrpSpPr/>
            <p:nvPr/>
          </p:nvGrpSpPr>
          <p:grpSpPr>
            <a:xfrm>
              <a:off x="2119205" y="8542273"/>
              <a:ext cx="834040" cy="725304"/>
              <a:chOff x="1362490" y="8430526"/>
              <a:chExt cx="910735" cy="792000"/>
            </a:xfrm>
          </p:grpSpPr>
          <p:sp>
            <p:nvSpPr>
              <p:cNvPr id="28" name="Прямоугольник 84">
                <a:extLst>
                  <a:ext uri="{FF2B5EF4-FFF2-40B4-BE49-F238E27FC236}">
                    <a16:creationId xmlns:a16="http://schemas.microsoft.com/office/drawing/2014/main" id="{680B2ACF-5FF6-D541-04D7-DB223EE3C960}"/>
                  </a:ext>
                </a:extLst>
              </p:cNvPr>
              <p:cNvSpPr/>
              <p:nvPr/>
            </p:nvSpPr>
            <p:spPr>
              <a:xfrm>
                <a:off x="1364110" y="8430526"/>
                <a:ext cx="907492" cy="792000"/>
              </a:xfrm>
              <a:prstGeom prst="rect">
                <a:avLst/>
              </a:prstGeom>
              <a:solidFill>
                <a:srgbClr val="8275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9" name="TextBox 28">
                <a:extLst>
                  <a:ext uri="{FF2B5EF4-FFF2-40B4-BE49-F238E27FC236}">
                    <a16:creationId xmlns:a16="http://schemas.microsoft.com/office/drawing/2014/main" id="{263A5EAC-DCCB-EB9B-460D-2315A9C12E82}"/>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20" name="Группа 89">
              <a:extLst>
                <a:ext uri="{FF2B5EF4-FFF2-40B4-BE49-F238E27FC236}">
                  <a16:creationId xmlns:a16="http://schemas.microsoft.com/office/drawing/2014/main" id="{0E435420-5448-F3C9-8DD4-8B20C0BB2DD1}"/>
                </a:ext>
              </a:extLst>
            </p:cNvPr>
            <p:cNvGrpSpPr/>
            <p:nvPr/>
          </p:nvGrpSpPr>
          <p:grpSpPr>
            <a:xfrm>
              <a:off x="3163451" y="8542273"/>
              <a:ext cx="834040" cy="725304"/>
              <a:chOff x="1362490" y="8430526"/>
              <a:chExt cx="910735" cy="792000"/>
            </a:xfrm>
          </p:grpSpPr>
          <p:sp>
            <p:nvSpPr>
              <p:cNvPr id="26" name="Прямоугольник 84">
                <a:extLst>
                  <a:ext uri="{FF2B5EF4-FFF2-40B4-BE49-F238E27FC236}">
                    <a16:creationId xmlns:a16="http://schemas.microsoft.com/office/drawing/2014/main" id="{BE13FD59-BB70-5C76-8F8E-9C08A2D263A3}"/>
                  </a:ext>
                </a:extLst>
              </p:cNvPr>
              <p:cNvSpPr/>
              <p:nvPr/>
            </p:nvSpPr>
            <p:spPr>
              <a:xfrm>
                <a:off x="1364110" y="8430526"/>
                <a:ext cx="907492" cy="792000"/>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7" name="TextBox 26">
                <a:extLst>
                  <a:ext uri="{FF2B5EF4-FFF2-40B4-BE49-F238E27FC236}">
                    <a16:creationId xmlns:a16="http://schemas.microsoft.com/office/drawing/2014/main" id="{E945170D-E7F3-8FD4-82B4-4BAD63AA0EC2}"/>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21" name="Группа 90">
              <a:extLst>
                <a:ext uri="{FF2B5EF4-FFF2-40B4-BE49-F238E27FC236}">
                  <a16:creationId xmlns:a16="http://schemas.microsoft.com/office/drawing/2014/main" id="{043927AB-CFF1-FF23-0FEA-74873D33840A}"/>
                </a:ext>
              </a:extLst>
            </p:cNvPr>
            <p:cNvGrpSpPr/>
            <p:nvPr/>
          </p:nvGrpSpPr>
          <p:grpSpPr>
            <a:xfrm>
              <a:off x="4207697" y="8542273"/>
              <a:ext cx="834040" cy="725304"/>
              <a:chOff x="1362490" y="8430526"/>
              <a:chExt cx="910735" cy="792000"/>
            </a:xfrm>
          </p:grpSpPr>
          <p:sp>
            <p:nvSpPr>
              <p:cNvPr id="24" name="Прямоугольник 84">
                <a:extLst>
                  <a:ext uri="{FF2B5EF4-FFF2-40B4-BE49-F238E27FC236}">
                    <a16:creationId xmlns:a16="http://schemas.microsoft.com/office/drawing/2014/main" id="{F53660A9-F9A4-B84C-D707-59519EC5B6F4}"/>
                  </a:ext>
                </a:extLst>
              </p:cNvPr>
              <p:cNvSpPr/>
              <p:nvPr/>
            </p:nvSpPr>
            <p:spPr>
              <a:xfrm>
                <a:off x="1364110" y="8430526"/>
                <a:ext cx="907492" cy="792000"/>
              </a:xfrm>
              <a:prstGeom prst="rect">
                <a:avLst/>
              </a:prstGeom>
              <a:solidFill>
                <a:srgbClr val="99806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B4BC11C9-B2E9-ED20-7AEB-57D2DA6A4E62}"/>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 </a:t>
                </a:r>
              </a:p>
            </p:txBody>
          </p:sp>
        </p:grpSp>
        <p:pic>
          <p:nvPicPr>
            <p:cNvPr id="22" name="Рисунок 92">
              <a:extLst>
                <a:ext uri="{FF2B5EF4-FFF2-40B4-BE49-F238E27FC236}">
                  <a16:creationId xmlns:a16="http://schemas.microsoft.com/office/drawing/2014/main" id="{6EBDE140-B4EA-91A0-E780-649848C1A311}"/>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6003" t="54653" r="76702" b="31573"/>
            <a:stretch/>
          </p:blipFill>
          <p:spPr>
            <a:xfrm>
              <a:off x="1456158" y="7496159"/>
              <a:ext cx="4217391" cy="1889141"/>
            </a:xfrm>
            <a:prstGeom prst="rect">
              <a:avLst/>
            </a:prstGeom>
          </p:spPr>
        </p:pic>
      </p:grpSp>
      <p:sp>
        <p:nvSpPr>
          <p:cNvPr id="41" name="TextBox 40">
            <a:extLst>
              <a:ext uri="{FF2B5EF4-FFF2-40B4-BE49-F238E27FC236}">
                <a16:creationId xmlns:a16="http://schemas.microsoft.com/office/drawing/2014/main" id="{0559EB69-DB89-F081-2370-755170B5172B}"/>
              </a:ext>
            </a:extLst>
          </p:cNvPr>
          <p:cNvSpPr txBox="1"/>
          <p:nvPr/>
        </p:nvSpPr>
        <p:spPr>
          <a:xfrm>
            <a:off x="23128712" y="-2133342"/>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cxnSp>
        <p:nvCxnSpPr>
          <p:cNvPr id="42" name="Прямая соединительная линия 391">
            <a:extLst>
              <a:ext uri="{FF2B5EF4-FFF2-40B4-BE49-F238E27FC236}">
                <a16:creationId xmlns:a16="http://schemas.microsoft.com/office/drawing/2014/main" id="{65529C02-726F-8D2A-8C2D-2761DCCA12C3}"/>
              </a:ext>
            </a:extLst>
          </p:cNvPr>
          <p:cNvCxnSpPr/>
          <p:nvPr/>
        </p:nvCxnSpPr>
        <p:spPr>
          <a:xfrm>
            <a:off x="952989"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2" name="Прямая соединительная линия 189">
            <a:extLst>
              <a:ext uri="{FF2B5EF4-FFF2-40B4-BE49-F238E27FC236}">
                <a16:creationId xmlns:a16="http://schemas.microsoft.com/office/drawing/2014/main" id="{64AA6FC4-33B5-518C-C3CB-2C5776EBE920}"/>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B228DB5F-52B2-023B-EEB2-C3D4CBA74DED}"/>
              </a:ext>
            </a:extLst>
          </p:cNvPr>
          <p:cNvSpPr txBox="1"/>
          <p:nvPr/>
        </p:nvSpPr>
        <p:spPr>
          <a:xfrm>
            <a:off x="12577693" y="12278412"/>
            <a:ext cx="11290143"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solidFill>
                  <a:schemeClr val="bg2">
                    <a:lumMod val="10000"/>
                  </a:schemeClr>
                </a:solidFill>
                <a:latin typeface="GT Walsheim Pro" panose="00000500000000000000" pitchFamily="2" charset="0"/>
              </a:rPr>
              <a:t>REFERENCE: CONSTRUCTION GLOBAL MARKET OPPORTUNITIES AND STRATEGIES TO 2031: COVID-19 IMPACT AND RECOVERY</a:t>
            </a:r>
            <a:endParaRPr lang="en-PH" sz="1500" dirty="0">
              <a:solidFill>
                <a:schemeClr val="bg2">
                  <a:lumMod val="10000"/>
                </a:schemeClr>
              </a:solidFill>
              <a:latin typeface="GT Walsheim Pro" panose="00000500000000000000" pitchFamily="2" charset="0"/>
            </a:endParaRPr>
          </a:p>
        </p:txBody>
      </p:sp>
      <p:grpSp>
        <p:nvGrpSpPr>
          <p:cNvPr id="59" name="Group 58">
            <a:extLst>
              <a:ext uri="{FF2B5EF4-FFF2-40B4-BE49-F238E27FC236}">
                <a16:creationId xmlns:a16="http://schemas.microsoft.com/office/drawing/2014/main" id="{DEA06EAA-D4B2-36F8-F935-EB5787848C1B}"/>
              </a:ext>
            </a:extLst>
          </p:cNvPr>
          <p:cNvGrpSpPr/>
          <p:nvPr/>
        </p:nvGrpSpPr>
        <p:grpSpPr>
          <a:xfrm>
            <a:off x="11042572" y="1814800"/>
            <a:ext cx="5020174" cy="5539258"/>
            <a:chOff x="12529751" y="821788"/>
            <a:chExt cx="6289291" cy="6289480"/>
          </a:xfrm>
        </p:grpSpPr>
        <p:grpSp>
          <p:nvGrpSpPr>
            <p:cNvPr id="53" name="Group 52">
              <a:extLst>
                <a:ext uri="{FF2B5EF4-FFF2-40B4-BE49-F238E27FC236}">
                  <a16:creationId xmlns:a16="http://schemas.microsoft.com/office/drawing/2014/main" id="{DFF82338-F38F-FC3F-EBC5-FC11BCFC82BB}"/>
                </a:ext>
              </a:extLst>
            </p:cNvPr>
            <p:cNvGrpSpPr/>
            <p:nvPr/>
          </p:nvGrpSpPr>
          <p:grpSpPr>
            <a:xfrm>
              <a:off x="12529751" y="1768031"/>
              <a:ext cx="6289291" cy="5343237"/>
              <a:chOff x="12929272" y="1495796"/>
              <a:chExt cx="5321937" cy="4521395"/>
            </a:xfrm>
          </p:grpSpPr>
          <p:sp>
            <p:nvSpPr>
              <p:cNvPr id="45" name="Rectangle: Top Corners Rounded 44">
                <a:extLst>
                  <a:ext uri="{FF2B5EF4-FFF2-40B4-BE49-F238E27FC236}">
                    <a16:creationId xmlns:a16="http://schemas.microsoft.com/office/drawing/2014/main" id="{9BE61947-0818-A4EB-2DCF-D6D2CF97F6FE}"/>
                  </a:ext>
                </a:extLst>
              </p:cNvPr>
              <p:cNvSpPr/>
              <p:nvPr/>
            </p:nvSpPr>
            <p:spPr>
              <a:xfrm>
                <a:off x="15291938" y="3377820"/>
                <a:ext cx="1354362" cy="2024824"/>
              </a:xfrm>
              <a:prstGeom prst="round2SameRect">
                <a:avLst>
                  <a:gd name="adj1" fmla="val 16579"/>
                  <a:gd name="adj2" fmla="val 0"/>
                </a:avLst>
              </a:prstGeom>
              <a:solidFill>
                <a:srgbClr val="DDC7B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6" name="Rectangle: Top Corners Rounded 45">
                <a:extLst>
                  <a:ext uri="{FF2B5EF4-FFF2-40B4-BE49-F238E27FC236}">
                    <a16:creationId xmlns:a16="http://schemas.microsoft.com/office/drawing/2014/main" id="{26F248BB-FBA3-EEF6-D5F2-5A1690F6B665}"/>
                  </a:ext>
                </a:extLst>
              </p:cNvPr>
              <p:cNvSpPr/>
              <p:nvPr/>
            </p:nvSpPr>
            <p:spPr>
              <a:xfrm>
                <a:off x="16838458" y="1769476"/>
                <a:ext cx="1354363" cy="3633169"/>
              </a:xfrm>
              <a:prstGeom prst="round2SameRect">
                <a:avLst>
                  <a:gd name="adj1" fmla="val 16579"/>
                  <a:gd name="adj2" fmla="val 0"/>
                </a:avLst>
              </a:prstGeom>
              <a:solidFill>
                <a:srgbClr val="DDC7B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Top Corners Rounded 16">
                <a:extLst>
                  <a:ext uri="{FF2B5EF4-FFF2-40B4-BE49-F238E27FC236}">
                    <a16:creationId xmlns:a16="http://schemas.microsoft.com/office/drawing/2014/main" id="{F43755EF-A99A-3439-FEEE-CBA5D2531113}"/>
                  </a:ext>
                </a:extLst>
              </p:cNvPr>
              <p:cNvSpPr/>
              <p:nvPr/>
            </p:nvSpPr>
            <p:spPr>
              <a:xfrm>
                <a:off x="13748985" y="4146010"/>
                <a:ext cx="1354362" cy="1271570"/>
              </a:xfrm>
              <a:prstGeom prst="round2SameRect">
                <a:avLst>
                  <a:gd name="adj1" fmla="val 17733"/>
                  <a:gd name="adj2" fmla="val 0"/>
                </a:avLst>
              </a:prstGeom>
              <a:solidFill>
                <a:srgbClr val="DDC7B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aphicFrame>
            <p:nvGraphicFramePr>
              <p:cNvPr id="7" name="Chart 6">
                <a:extLst>
                  <a:ext uri="{FF2B5EF4-FFF2-40B4-BE49-F238E27FC236}">
                    <a16:creationId xmlns:a16="http://schemas.microsoft.com/office/drawing/2014/main" id="{3E4FE75A-797F-9B8F-C9E8-565CA0DDB7FD}"/>
                  </a:ext>
                </a:extLst>
              </p:cNvPr>
              <p:cNvGraphicFramePr/>
              <p:nvPr>
                <p:extLst>
                  <p:ext uri="{D42A27DB-BD31-4B8C-83A1-F6EECF244321}">
                    <p14:modId xmlns:p14="http://schemas.microsoft.com/office/powerpoint/2010/main" val="1068346298"/>
                  </p:ext>
                </p:extLst>
              </p:nvPr>
            </p:nvGraphicFramePr>
            <p:xfrm>
              <a:off x="12929272" y="1495796"/>
              <a:ext cx="5321937" cy="4521395"/>
            </p:xfrm>
            <a:graphic>
              <a:graphicData uri="http://schemas.openxmlformats.org/drawingml/2006/chart">
                <c:chart xmlns:c="http://schemas.openxmlformats.org/drawingml/2006/chart" xmlns:r="http://schemas.openxmlformats.org/officeDocument/2006/relationships" r:id="rId11"/>
              </a:graphicData>
            </a:graphic>
          </p:graphicFrame>
          <p:sp>
            <p:nvSpPr>
              <p:cNvPr id="47" name="Oval 46">
                <a:extLst>
                  <a:ext uri="{FF2B5EF4-FFF2-40B4-BE49-F238E27FC236}">
                    <a16:creationId xmlns:a16="http://schemas.microsoft.com/office/drawing/2014/main" id="{72F47120-3C6B-3A59-7E72-A57B88A0CE4A}"/>
                  </a:ext>
                </a:extLst>
              </p:cNvPr>
              <p:cNvSpPr/>
              <p:nvPr/>
            </p:nvSpPr>
            <p:spPr>
              <a:xfrm>
                <a:off x="17305551" y="1722754"/>
                <a:ext cx="133350" cy="133349"/>
              </a:xfrm>
              <a:prstGeom prst="ellipse">
                <a:avLst/>
              </a:prstGeom>
              <a:solidFill>
                <a:srgbClr val="9B746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Oval 47">
                <a:extLst>
                  <a:ext uri="{FF2B5EF4-FFF2-40B4-BE49-F238E27FC236}">
                    <a16:creationId xmlns:a16="http://schemas.microsoft.com/office/drawing/2014/main" id="{4755C9E2-7D00-B88E-F1FE-AA58303DC342}"/>
                  </a:ext>
                </a:extLst>
              </p:cNvPr>
              <p:cNvSpPr/>
              <p:nvPr/>
            </p:nvSpPr>
            <p:spPr>
              <a:xfrm>
                <a:off x="15809860" y="3243780"/>
                <a:ext cx="133350" cy="133349"/>
              </a:xfrm>
              <a:prstGeom prst="ellipse">
                <a:avLst/>
              </a:prstGeom>
              <a:solidFill>
                <a:srgbClr val="9B746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Oval 50">
                <a:extLst>
                  <a:ext uri="{FF2B5EF4-FFF2-40B4-BE49-F238E27FC236}">
                    <a16:creationId xmlns:a16="http://schemas.microsoft.com/office/drawing/2014/main" id="{E36D0C45-F2CD-F5AD-99B3-69FD53FBE36D}"/>
                  </a:ext>
                </a:extLst>
              </p:cNvPr>
              <p:cNvSpPr/>
              <p:nvPr/>
            </p:nvSpPr>
            <p:spPr>
              <a:xfrm>
                <a:off x="14375713" y="4090387"/>
                <a:ext cx="133350" cy="133349"/>
              </a:xfrm>
              <a:prstGeom prst="ellipse">
                <a:avLst/>
              </a:prstGeom>
              <a:solidFill>
                <a:srgbClr val="9B746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2" name="TextBox 51">
              <a:extLst>
                <a:ext uri="{FF2B5EF4-FFF2-40B4-BE49-F238E27FC236}">
                  <a16:creationId xmlns:a16="http://schemas.microsoft.com/office/drawing/2014/main" id="{AF102F7A-D350-D67F-8152-A8637DAD790E}"/>
                </a:ext>
              </a:extLst>
            </p:cNvPr>
            <p:cNvSpPr txBox="1"/>
            <p:nvPr/>
          </p:nvSpPr>
          <p:spPr>
            <a:xfrm>
              <a:off x="13414354" y="5228715"/>
              <a:ext cx="1700020" cy="518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200" i="0" u="none" strike="noStrike" cap="none" spc="0" normalizeH="0" baseline="0" dirty="0">
                  <a:ln>
                    <a:noFill/>
                  </a:ln>
                  <a:solidFill>
                    <a:schemeClr val="bg1"/>
                  </a:solidFill>
                  <a:effectLst/>
                  <a:uFillTx/>
                  <a:latin typeface="GT Walsheim Pro" panose="00000500000000000000" pitchFamily="2" charset="0"/>
                  <a:sym typeface="Helvetica Neue"/>
                </a:rPr>
                <a:t>$13.57 T</a:t>
              </a:r>
            </a:p>
          </p:txBody>
        </p:sp>
        <p:sp>
          <p:nvSpPr>
            <p:cNvPr id="54" name="TextBox 53">
              <a:extLst>
                <a:ext uri="{FF2B5EF4-FFF2-40B4-BE49-F238E27FC236}">
                  <a16:creationId xmlns:a16="http://schemas.microsoft.com/office/drawing/2014/main" id="{AF009C7A-F88F-5BEC-7DD3-1A95D00C3925}"/>
                </a:ext>
              </a:extLst>
            </p:cNvPr>
            <p:cNvSpPr txBox="1"/>
            <p:nvPr/>
          </p:nvSpPr>
          <p:spPr>
            <a:xfrm>
              <a:off x="15313116" y="4459348"/>
              <a:ext cx="1513305" cy="5008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200" i="0" u="none" strike="noStrike" cap="none" spc="0" normalizeH="0" baseline="0" dirty="0">
                  <a:ln>
                    <a:noFill/>
                  </a:ln>
                  <a:solidFill>
                    <a:schemeClr val="bg1"/>
                  </a:solidFill>
                  <a:effectLst/>
                  <a:uFillTx/>
                  <a:latin typeface="GT Walsheim Pro" panose="00000500000000000000" pitchFamily="2" charset="0"/>
                  <a:sym typeface="Helvetica Neue"/>
                </a:rPr>
                <a:t>$22.87 T</a:t>
              </a:r>
            </a:p>
          </p:txBody>
        </p:sp>
        <p:sp>
          <p:nvSpPr>
            <p:cNvPr id="55" name="TextBox 54">
              <a:extLst>
                <a:ext uri="{FF2B5EF4-FFF2-40B4-BE49-F238E27FC236}">
                  <a16:creationId xmlns:a16="http://schemas.microsoft.com/office/drawing/2014/main" id="{C0F108C8-6EA1-D046-6D24-45CDDA473CA4}"/>
                </a:ext>
              </a:extLst>
            </p:cNvPr>
            <p:cNvSpPr txBox="1"/>
            <p:nvPr/>
          </p:nvSpPr>
          <p:spPr>
            <a:xfrm>
              <a:off x="17169844" y="2601386"/>
              <a:ext cx="1484646" cy="5008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200" i="0" u="none" strike="noStrike" cap="none" spc="0" normalizeH="0" baseline="0" dirty="0">
                  <a:ln>
                    <a:noFill/>
                  </a:ln>
                  <a:solidFill>
                    <a:schemeClr val="bg1"/>
                  </a:solidFill>
                  <a:effectLst/>
                  <a:uFillTx/>
                  <a:latin typeface="GT Walsheim Pro" panose="00000500000000000000" pitchFamily="2" charset="0"/>
                  <a:sym typeface="Helvetica Neue"/>
                </a:rPr>
                <a:t>$39.52 T</a:t>
              </a:r>
            </a:p>
          </p:txBody>
        </p:sp>
        <p:sp>
          <p:nvSpPr>
            <p:cNvPr id="57" name="TextBox 56">
              <a:extLst>
                <a:ext uri="{FF2B5EF4-FFF2-40B4-BE49-F238E27FC236}">
                  <a16:creationId xmlns:a16="http://schemas.microsoft.com/office/drawing/2014/main" id="{34B93344-44EF-D632-3FA4-79ACC62ABF14}"/>
                </a:ext>
              </a:extLst>
            </p:cNvPr>
            <p:cNvSpPr txBox="1"/>
            <p:nvPr/>
          </p:nvSpPr>
          <p:spPr>
            <a:xfrm>
              <a:off x="13118949" y="821788"/>
              <a:ext cx="5110894"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500" dirty="0">
                  <a:solidFill>
                    <a:schemeClr val="tx1">
                      <a:lumMod val="50000"/>
                    </a:schemeClr>
                  </a:solidFill>
                  <a:latin typeface="GT Walsheim Pro" panose="00000500000000000000" pitchFamily="2" charset="0"/>
                </a:rPr>
                <a:t>Global Construction Market Value</a:t>
              </a:r>
              <a:endParaRPr kumimoji="0" lang="en-PH" sz="25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endParaRPr>
            </a:p>
          </p:txBody>
        </p:sp>
      </p:grpSp>
      <p:grpSp>
        <p:nvGrpSpPr>
          <p:cNvPr id="87" name="Group 86">
            <a:extLst>
              <a:ext uri="{FF2B5EF4-FFF2-40B4-BE49-F238E27FC236}">
                <a16:creationId xmlns:a16="http://schemas.microsoft.com/office/drawing/2014/main" id="{FB9DF0DB-95CE-0EDE-4EA3-9D866E242F15}"/>
              </a:ext>
            </a:extLst>
          </p:cNvPr>
          <p:cNvGrpSpPr/>
          <p:nvPr/>
        </p:nvGrpSpPr>
        <p:grpSpPr>
          <a:xfrm>
            <a:off x="15471456" y="2763393"/>
            <a:ext cx="9236847" cy="4238172"/>
            <a:chOff x="10731990" y="4389849"/>
            <a:chExt cx="14202037" cy="6321355"/>
          </a:xfrm>
        </p:grpSpPr>
        <p:graphicFrame>
          <p:nvGraphicFramePr>
            <p:cNvPr id="88" name="Chart 87">
              <a:extLst>
                <a:ext uri="{FF2B5EF4-FFF2-40B4-BE49-F238E27FC236}">
                  <a16:creationId xmlns:a16="http://schemas.microsoft.com/office/drawing/2014/main" id="{64394C77-209D-1AA9-C8ED-4BDA662FE67C}"/>
                </a:ext>
              </a:extLst>
            </p:cNvPr>
            <p:cNvGraphicFramePr/>
            <p:nvPr>
              <p:extLst>
                <p:ext uri="{D42A27DB-BD31-4B8C-83A1-F6EECF244321}">
                  <p14:modId xmlns:p14="http://schemas.microsoft.com/office/powerpoint/2010/main" val="3102311717"/>
                </p:ext>
              </p:extLst>
            </p:nvPr>
          </p:nvGraphicFramePr>
          <p:xfrm>
            <a:off x="17890838" y="5139015"/>
            <a:ext cx="7043189" cy="4861327"/>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89" name="Chart 88">
              <a:extLst>
                <a:ext uri="{FF2B5EF4-FFF2-40B4-BE49-F238E27FC236}">
                  <a16:creationId xmlns:a16="http://schemas.microsoft.com/office/drawing/2014/main" id="{35988B38-A57D-495F-2BB2-52CC7F48F7B3}"/>
                </a:ext>
              </a:extLst>
            </p:cNvPr>
            <p:cNvGraphicFramePr/>
            <p:nvPr>
              <p:extLst>
                <p:ext uri="{D42A27DB-BD31-4B8C-83A1-F6EECF244321}">
                  <p14:modId xmlns:p14="http://schemas.microsoft.com/office/powerpoint/2010/main" val="231560176"/>
                </p:ext>
              </p:extLst>
            </p:nvPr>
          </p:nvGraphicFramePr>
          <p:xfrm>
            <a:off x="10731990" y="4571974"/>
            <a:ext cx="8894641" cy="6139230"/>
          </p:xfrm>
          <a:graphic>
            <a:graphicData uri="http://schemas.openxmlformats.org/drawingml/2006/chart">
              <c:chart xmlns:c="http://schemas.openxmlformats.org/drawingml/2006/chart" xmlns:r="http://schemas.openxmlformats.org/officeDocument/2006/relationships" r:id="rId13"/>
            </a:graphicData>
          </a:graphic>
        </p:graphicFrame>
        <p:cxnSp>
          <p:nvCxnSpPr>
            <p:cNvPr id="90" name="Straight Connector 89">
              <a:extLst>
                <a:ext uri="{FF2B5EF4-FFF2-40B4-BE49-F238E27FC236}">
                  <a16:creationId xmlns:a16="http://schemas.microsoft.com/office/drawing/2014/main" id="{B6F2A731-8672-B077-0CC6-C5D327A2EAED}"/>
                </a:ext>
              </a:extLst>
            </p:cNvPr>
            <p:cNvCxnSpPr>
              <a:cxnSpLocks/>
            </p:cNvCxnSpPr>
            <p:nvPr/>
          </p:nvCxnSpPr>
          <p:spPr>
            <a:xfrm>
              <a:off x="15730716" y="4840065"/>
              <a:ext cx="5314479" cy="538889"/>
            </a:xfrm>
            <a:prstGeom prst="line">
              <a:avLst/>
            </a:prstGeom>
            <a:noFill/>
            <a:ln w="15875" cap="flat">
              <a:solidFill>
                <a:srgbClr val="B78A69">
                  <a:alpha val="5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91" name="Straight Connector 90">
              <a:extLst>
                <a:ext uri="{FF2B5EF4-FFF2-40B4-BE49-F238E27FC236}">
                  <a16:creationId xmlns:a16="http://schemas.microsoft.com/office/drawing/2014/main" id="{6EB195F2-0CB9-84E9-AEDF-D100C6162FFA}"/>
                </a:ext>
              </a:extLst>
            </p:cNvPr>
            <p:cNvCxnSpPr>
              <a:cxnSpLocks/>
            </p:cNvCxnSpPr>
            <p:nvPr/>
          </p:nvCxnSpPr>
          <p:spPr>
            <a:xfrm flipV="1">
              <a:off x="15730716" y="9732651"/>
              <a:ext cx="5705250" cy="648321"/>
            </a:xfrm>
            <a:prstGeom prst="line">
              <a:avLst/>
            </a:prstGeom>
            <a:noFill/>
            <a:ln w="15875" cap="flat">
              <a:solidFill>
                <a:srgbClr val="B78A69">
                  <a:alpha val="5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92" name="TextBox 91">
              <a:extLst>
                <a:ext uri="{FF2B5EF4-FFF2-40B4-BE49-F238E27FC236}">
                  <a16:creationId xmlns:a16="http://schemas.microsoft.com/office/drawing/2014/main" id="{FE905CB4-A9E9-C849-5D33-82C4A32543BB}"/>
                </a:ext>
              </a:extLst>
            </p:cNvPr>
            <p:cNvSpPr txBox="1"/>
            <p:nvPr/>
          </p:nvSpPr>
          <p:spPr>
            <a:xfrm>
              <a:off x="14037009" y="7160713"/>
              <a:ext cx="2300656" cy="79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50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rPr>
                <a:t>$39.35 T</a:t>
              </a:r>
            </a:p>
          </p:txBody>
        </p:sp>
        <p:sp>
          <p:nvSpPr>
            <p:cNvPr id="93" name="TextBox 92">
              <a:extLst>
                <a:ext uri="{FF2B5EF4-FFF2-40B4-BE49-F238E27FC236}">
                  <a16:creationId xmlns:a16="http://schemas.microsoft.com/office/drawing/2014/main" id="{08F6427E-7712-FF87-D8B7-2C37DC3A7343}"/>
                </a:ext>
              </a:extLst>
            </p:cNvPr>
            <p:cNvSpPr txBox="1"/>
            <p:nvPr/>
          </p:nvSpPr>
          <p:spPr>
            <a:xfrm>
              <a:off x="12153535" y="6786809"/>
              <a:ext cx="1955927" cy="1164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2438338" rtl="0" fontAlgn="auto" latinLnBrk="0" hangingPunct="0">
                <a:lnSpc>
                  <a:spcPct val="100000"/>
                </a:lnSpc>
                <a:spcBef>
                  <a:spcPts val="0"/>
                </a:spcBef>
                <a:spcAft>
                  <a:spcPts val="0"/>
                </a:spcAft>
                <a:buClrTx/>
                <a:buSzTx/>
                <a:buFontTx/>
                <a:buNone/>
                <a:tabLst/>
              </a:pPr>
              <a:r>
                <a:rPr kumimoji="0" lang="en-PH" sz="2000" i="0" u="none" strike="noStrike" cap="none" spc="0" normalizeH="0" baseline="0" dirty="0">
                  <a:ln>
                    <a:noFill/>
                  </a:ln>
                  <a:solidFill>
                    <a:schemeClr val="bg1"/>
                  </a:solidFill>
                  <a:effectLst/>
                  <a:uFillTx/>
                  <a:latin typeface="GT Walsheim Pro" panose="00000500000000000000" pitchFamily="2" charset="0"/>
                  <a:sym typeface="Helvetica Neue"/>
                </a:rPr>
                <a:t>Non-buildings</a:t>
              </a:r>
            </a:p>
          </p:txBody>
        </p:sp>
        <p:sp>
          <p:nvSpPr>
            <p:cNvPr id="94" name="TextBox 93">
              <a:extLst>
                <a:ext uri="{FF2B5EF4-FFF2-40B4-BE49-F238E27FC236}">
                  <a16:creationId xmlns:a16="http://schemas.microsoft.com/office/drawing/2014/main" id="{7FA148BE-6C61-D5BD-5B7F-281F5AD90281}"/>
                </a:ext>
              </a:extLst>
            </p:cNvPr>
            <p:cNvSpPr txBox="1"/>
            <p:nvPr/>
          </p:nvSpPr>
          <p:spPr>
            <a:xfrm>
              <a:off x="16165193" y="6827612"/>
              <a:ext cx="2141602" cy="665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000" dirty="0">
                  <a:solidFill>
                    <a:schemeClr val="bg1"/>
                  </a:solidFill>
                  <a:latin typeface="GT Walsheim Pro" panose="00000500000000000000" pitchFamily="2" charset="0"/>
                </a:rPr>
                <a:t>Buildings</a:t>
              </a:r>
            </a:p>
          </p:txBody>
        </p:sp>
        <p:sp>
          <p:nvSpPr>
            <p:cNvPr id="95" name="TextBox 94">
              <a:extLst>
                <a:ext uri="{FF2B5EF4-FFF2-40B4-BE49-F238E27FC236}">
                  <a16:creationId xmlns:a16="http://schemas.microsoft.com/office/drawing/2014/main" id="{B69156FB-3100-8EAC-756F-ED11E27EEE80}"/>
                </a:ext>
              </a:extLst>
            </p:cNvPr>
            <p:cNvSpPr txBox="1"/>
            <p:nvPr/>
          </p:nvSpPr>
          <p:spPr>
            <a:xfrm>
              <a:off x="16223774" y="7503147"/>
              <a:ext cx="1955927" cy="5004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000" i="0" u="none" strike="noStrike" cap="none" spc="0" normalizeH="0" baseline="0" dirty="0">
                  <a:ln>
                    <a:noFill/>
                  </a:ln>
                  <a:solidFill>
                    <a:schemeClr val="bg1"/>
                  </a:solidFill>
                  <a:effectLst/>
                  <a:uFillTx/>
                  <a:latin typeface="GT Walsheim Pro" panose="00000500000000000000" pitchFamily="2" charset="0"/>
                  <a:sym typeface="Helvetica Neue"/>
                </a:rPr>
                <a:t>$18.93 T</a:t>
              </a:r>
            </a:p>
          </p:txBody>
        </p:sp>
        <p:sp>
          <p:nvSpPr>
            <p:cNvPr id="96" name="TextBox 95">
              <a:extLst>
                <a:ext uri="{FF2B5EF4-FFF2-40B4-BE49-F238E27FC236}">
                  <a16:creationId xmlns:a16="http://schemas.microsoft.com/office/drawing/2014/main" id="{C3DA1D0A-B67C-3775-AF6A-7147AF6E13DA}"/>
                </a:ext>
              </a:extLst>
            </p:cNvPr>
            <p:cNvSpPr txBox="1"/>
            <p:nvPr/>
          </p:nvSpPr>
          <p:spPr>
            <a:xfrm>
              <a:off x="12201732" y="7950893"/>
              <a:ext cx="1955927" cy="5004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000" i="0" u="none" strike="noStrike" cap="none" spc="0" normalizeH="0" baseline="0" dirty="0">
                  <a:ln>
                    <a:noFill/>
                  </a:ln>
                  <a:solidFill>
                    <a:schemeClr val="bg1"/>
                  </a:solidFill>
                  <a:effectLst/>
                  <a:uFillTx/>
                  <a:latin typeface="GT Walsheim Pro" panose="00000500000000000000" pitchFamily="2" charset="0"/>
                  <a:sym typeface="Helvetica Neue"/>
                </a:rPr>
                <a:t>$20.42 T</a:t>
              </a:r>
            </a:p>
          </p:txBody>
        </p:sp>
        <p:sp>
          <p:nvSpPr>
            <p:cNvPr id="97" name="TextBox 96">
              <a:extLst>
                <a:ext uri="{FF2B5EF4-FFF2-40B4-BE49-F238E27FC236}">
                  <a16:creationId xmlns:a16="http://schemas.microsoft.com/office/drawing/2014/main" id="{10F30BF8-24F6-898D-A9E5-6C1DE17CEB49}"/>
                </a:ext>
              </a:extLst>
            </p:cNvPr>
            <p:cNvSpPr txBox="1"/>
            <p:nvPr/>
          </p:nvSpPr>
          <p:spPr>
            <a:xfrm>
              <a:off x="17871471" y="9345707"/>
              <a:ext cx="2457547" cy="657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200" dirty="0">
                  <a:solidFill>
                    <a:schemeClr val="tx1">
                      <a:lumMod val="50000"/>
                    </a:schemeClr>
                  </a:solidFill>
                  <a:latin typeface="GT Walsheim Pro" panose="00000500000000000000" pitchFamily="2" charset="0"/>
                </a:rPr>
                <a:t>Residential</a:t>
              </a:r>
              <a:endParaRPr kumimoji="0" lang="en-PH" sz="22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endParaRPr>
            </a:p>
          </p:txBody>
        </p:sp>
        <p:sp>
          <p:nvSpPr>
            <p:cNvPr id="98" name="TextBox 97">
              <a:extLst>
                <a:ext uri="{FF2B5EF4-FFF2-40B4-BE49-F238E27FC236}">
                  <a16:creationId xmlns:a16="http://schemas.microsoft.com/office/drawing/2014/main" id="{B97ECFED-D0F4-A2AE-476A-FE2FFC165CA5}"/>
                </a:ext>
              </a:extLst>
            </p:cNvPr>
            <p:cNvSpPr txBox="1"/>
            <p:nvPr/>
          </p:nvSpPr>
          <p:spPr>
            <a:xfrm>
              <a:off x="22011788" y="4389849"/>
              <a:ext cx="2291806" cy="11629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200" dirty="0">
                  <a:solidFill>
                    <a:schemeClr val="tx1">
                      <a:lumMod val="50000"/>
                    </a:schemeClr>
                  </a:solidFill>
                  <a:latin typeface="GT Walsheim Pro" panose="00000500000000000000" pitchFamily="2" charset="0"/>
                </a:rPr>
                <a:t>Non-</a:t>
              </a:r>
            </a:p>
            <a:p>
              <a:pPr marL="0" marR="0" indent="0" algn="ctr" defTabSz="2438338"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rPr>
                <a:t>residential</a:t>
              </a:r>
              <a:endParaRPr kumimoji="0" lang="en-PH" sz="22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endParaRPr>
            </a:p>
          </p:txBody>
        </p:sp>
      </p:grpSp>
      <p:grpSp>
        <p:nvGrpSpPr>
          <p:cNvPr id="124" name="Group 123">
            <a:extLst>
              <a:ext uri="{FF2B5EF4-FFF2-40B4-BE49-F238E27FC236}">
                <a16:creationId xmlns:a16="http://schemas.microsoft.com/office/drawing/2014/main" id="{09BDF189-B7F4-6DC5-4812-08E7ECAF578C}"/>
              </a:ext>
            </a:extLst>
          </p:cNvPr>
          <p:cNvGrpSpPr/>
          <p:nvPr/>
        </p:nvGrpSpPr>
        <p:grpSpPr>
          <a:xfrm>
            <a:off x="17091836" y="10478522"/>
            <a:ext cx="6545739" cy="3526963"/>
            <a:chOff x="18881972" y="2367432"/>
            <a:chExt cx="6545739" cy="3526963"/>
          </a:xfrm>
        </p:grpSpPr>
        <p:sp>
          <p:nvSpPr>
            <p:cNvPr id="99" name="Rectangle 98">
              <a:extLst>
                <a:ext uri="{FF2B5EF4-FFF2-40B4-BE49-F238E27FC236}">
                  <a16:creationId xmlns:a16="http://schemas.microsoft.com/office/drawing/2014/main" id="{A565A675-D181-41B9-690B-78DEA61820A1}"/>
                </a:ext>
              </a:extLst>
            </p:cNvPr>
            <p:cNvSpPr/>
            <p:nvPr/>
          </p:nvSpPr>
          <p:spPr>
            <a:xfrm>
              <a:off x="19108473" y="2367432"/>
              <a:ext cx="6057154" cy="3388204"/>
            </a:xfrm>
            <a:prstGeom prst="rect">
              <a:avLst/>
            </a:prstGeom>
            <a:solidFill>
              <a:srgbClr val="D2BCA4"/>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0" name="TextBox 99">
              <a:extLst>
                <a:ext uri="{FF2B5EF4-FFF2-40B4-BE49-F238E27FC236}">
                  <a16:creationId xmlns:a16="http://schemas.microsoft.com/office/drawing/2014/main" id="{B879C6FC-5FA0-E7B2-37F5-00A798A681DB}"/>
                </a:ext>
              </a:extLst>
            </p:cNvPr>
            <p:cNvSpPr txBox="1"/>
            <p:nvPr/>
          </p:nvSpPr>
          <p:spPr>
            <a:xfrm>
              <a:off x="19231760" y="2567990"/>
              <a:ext cx="6022797"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300"/>
                </a:spcAft>
              </a:pPr>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Global Market Size for Movable Walls*</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grpSp>
          <p:nvGrpSpPr>
            <p:cNvPr id="104" name="Group 103">
              <a:extLst>
                <a:ext uri="{FF2B5EF4-FFF2-40B4-BE49-F238E27FC236}">
                  <a16:creationId xmlns:a16="http://schemas.microsoft.com/office/drawing/2014/main" id="{888FC192-56DC-35B2-A526-6656F7FC2759}"/>
                </a:ext>
              </a:extLst>
            </p:cNvPr>
            <p:cNvGrpSpPr/>
            <p:nvPr/>
          </p:nvGrpSpPr>
          <p:grpSpPr>
            <a:xfrm>
              <a:off x="19114159" y="3176995"/>
              <a:ext cx="5647341" cy="1958725"/>
              <a:chOff x="4595801" y="11102578"/>
              <a:chExt cx="6468994" cy="1468734"/>
            </a:xfrm>
          </p:grpSpPr>
          <p:grpSp>
            <p:nvGrpSpPr>
              <p:cNvPr id="107" name="Group 106">
                <a:extLst>
                  <a:ext uri="{FF2B5EF4-FFF2-40B4-BE49-F238E27FC236}">
                    <a16:creationId xmlns:a16="http://schemas.microsoft.com/office/drawing/2014/main" id="{E1717F76-0FD7-EB6A-2910-4740D1CD8297}"/>
                  </a:ext>
                </a:extLst>
              </p:cNvPr>
              <p:cNvGrpSpPr/>
              <p:nvPr/>
            </p:nvGrpSpPr>
            <p:grpSpPr>
              <a:xfrm>
                <a:off x="5789745" y="11102578"/>
                <a:ext cx="5275050" cy="1468734"/>
                <a:chOff x="5358042" y="11107747"/>
                <a:chExt cx="5275050" cy="1468734"/>
              </a:xfrm>
            </p:grpSpPr>
            <p:grpSp>
              <p:nvGrpSpPr>
                <p:cNvPr id="111" name="Group 110">
                  <a:extLst>
                    <a:ext uri="{FF2B5EF4-FFF2-40B4-BE49-F238E27FC236}">
                      <a16:creationId xmlns:a16="http://schemas.microsoft.com/office/drawing/2014/main" id="{DA4B6B20-1885-E70B-3912-619BEF3B6F73}"/>
                    </a:ext>
                  </a:extLst>
                </p:cNvPr>
                <p:cNvGrpSpPr/>
                <p:nvPr/>
              </p:nvGrpSpPr>
              <p:grpSpPr>
                <a:xfrm>
                  <a:off x="5358042" y="11240613"/>
                  <a:ext cx="5275050" cy="1257944"/>
                  <a:chOff x="5437416" y="11133289"/>
                  <a:chExt cx="5275050" cy="1257944"/>
                </a:xfrm>
              </p:grpSpPr>
              <p:sp>
                <p:nvSpPr>
                  <p:cNvPr id="113" name="Rectangle 112">
                    <a:extLst>
                      <a:ext uri="{FF2B5EF4-FFF2-40B4-BE49-F238E27FC236}">
                        <a16:creationId xmlns:a16="http://schemas.microsoft.com/office/drawing/2014/main" id="{362EBF75-76CE-31C0-802B-DBBC91C329EC}"/>
                      </a:ext>
                    </a:extLst>
                  </p:cNvPr>
                  <p:cNvSpPr/>
                  <p:nvPr/>
                </p:nvSpPr>
                <p:spPr>
                  <a:xfrm>
                    <a:off x="5492311" y="11133289"/>
                    <a:ext cx="5220155" cy="553996"/>
                  </a:xfrm>
                  <a:prstGeom prst="rect">
                    <a:avLst/>
                  </a:prstGeom>
                  <a:solidFill>
                    <a:srgbClr val="98806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15" name="Rectangle 114">
                    <a:extLst>
                      <a:ext uri="{FF2B5EF4-FFF2-40B4-BE49-F238E27FC236}">
                        <a16:creationId xmlns:a16="http://schemas.microsoft.com/office/drawing/2014/main" id="{B38FFA4F-B9F9-5E4E-64CB-A586C5FAB502}"/>
                      </a:ext>
                    </a:extLst>
                  </p:cNvPr>
                  <p:cNvSpPr/>
                  <p:nvPr/>
                </p:nvSpPr>
                <p:spPr>
                  <a:xfrm>
                    <a:off x="5484261" y="11837237"/>
                    <a:ext cx="2610076" cy="553996"/>
                  </a:xfrm>
                  <a:prstGeom prst="rect">
                    <a:avLst/>
                  </a:prstGeom>
                  <a:solidFill>
                    <a:srgbClr val="EFE9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16" name="TextBox 115">
                    <a:extLst>
                      <a:ext uri="{FF2B5EF4-FFF2-40B4-BE49-F238E27FC236}">
                        <a16:creationId xmlns:a16="http://schemas.microsoft.com/office/drawing/2014/main" id="{CAFD043F-E519-8401-5AB4-722BC328B5C4}"/>
                      </a:ext>
                    </a:extLst>
                  </p:cNvPr>
                  <p:cNvSpPr txBox="1"/>
                  <p:nvPr/>
                </p:nvSpPr>
                <p:spPr>
                  <a:xfrm>
                    <a:off x="6394406" y="11253121"/>
                    <a:ext cx="3006598" cy="3577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USD $1293.3 M</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sp>
                <p:nvSpPr>
                  <p:cNvPr id="119" name="TextBox 118">
                    <a:extLst>
                      <a:ext uri="{FF2B5EF4-FFF2-40B4-BE49-F238E27FC236}">
                        <a16:creationId xmlns:a16="http://schemas.microsoft.com/office/drawing/2014/main" id="{133E874D-E9F8-584D-9F1D-9B7DBA0FB6A4}"/>
                      </a:ext>
                    </a:extLst>
                  </p:cNvPr>
                  <p:cNvSpPr txBox="1"/>
                  <p:nvPr/>
                </p:nvSpPr>
                <p:spPr>
                  <a:xfrm>
                    <a:off x="5437416" y="11947803"/>
                    <a:ext cx="2507131" cy="3577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2">
                            <a:lumMod val="10000"/>
                          </a:schemeClr>
                        </a:solidFill>
                        <a:latin typeface="GT Walsheim Pro" panose="00000500000000000000" pitchFamily="2" charset="-52"/>
                        <a:ea typeface="Open Sans" panose="020B0606030504020204" pitchFamily="34" charset="0"/>
                        <a:cs typeface="GT Walsheim Pro" panose="00000500000000000000" pitchFamily="2" charset="-52"/>
                      </a:rPr>
                      <a:t>USD $698.3 M</a:t>
                    </a:r>
                    <a:endParaRPr lang="en-US" sz="2500" dirty="0">
                      <a:solidFill>
                        <a:schemeClr val="bg2">
                          <a:lumMod val="10000"/>
                        </a:schemeClr>
                      </a:solidFill>
                      <a:latin typeface="GT Walsheim Pro Light" pitchFamily="2" charset="77"/>
                      <a:ea typeface="Open Sans" panose="020B0606030504020204" pitchFamily="34" charset="0"/>
                      <a:cs typeface="GT Walsheim Pro Light" pitchFamily="2" charset="77"/>
                    </a:endParaRPr>
                  </a:p>
                </p:txBody>
              </p:sp>
            </p:grpSp>
            <p:cxnSp>
              <p:nvCxnSpPr>
                <p:cNvPr id="112" name="Straight Connector 111">
                  <a:extLst>
                    <a:ext uri="{FF2B5EF4-FFF2-40B4-BE49-F238E27FC236}">
                      <a16:creationId xmlns:a16="http://schemas.microsoft.com/office/drawing/2014/main" id="{28CF841D-A1D7-3F3B-3B1D-33B606969763}"/>
                    </a:ext>
                  </a:extLst>
                </p:cNvPr>
                <p:cNvCxnSpPr>
                  <a:cxnSpLocks/>
                </p:cNvCxnSpPr>
                <p:nvPr/>
              </p:nvCxnSpPr>
              <p:spPr>
                <a:xfrm>
                  <a:off x="5405923" y="11107747"/>
                  <a:ext cx="0" cy="14687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109" name="TextBox 108">
                <a:extLst>
                  <a:ext uri="{FF2B5EF4-FFF2-40B4-BE49-F238E27FC236}">
                    <a16:creationId xmlns:a16="http://schemas.microsoft.com/office/drawing/2014/main" id="{900F77F0-947E-A0A9-DFD8-71755DEC0716}"/>
                  </a:ext>
                </a:extLst>
              </p:cNvPr>
              <p:cNvSpPr txBox="1"/>
              <p:nvPr/>
            </p:nvSpPr>
            <p:spPr>
              <a:xfrm>
                <a:off x="4595802" y="11355276"/>
                <a:ext cx="1277986" cy="3577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2026</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sp>
            <p:nvSpPr>
              <p:cNvPr id="110" name="TextBox 109">
                <a:extLst>
                  <a:ext uri="{FF2B5EF4-FFF2-40B4-BE49-F238E27FC236}">
                    <a16:creationId xmlns:a16="http://schemas.microsoft.com/office/drawing/2014/main" id="{BDE7AC90-AF64-0D27-01A7-318F632ADF62}"/>
                  </a:ext>
                </a:extLst>
              </p:cNvPr>
              <p:cNvSpPr txBox="1"/>
              <p:nvPr/>
            </p:nvSpPr>
            <p:spPr>
              <a:xfrm>
                <a:off x="4595801" y="12028855"/>
                <a:ext cx="1277986" cy="3577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2022</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grpSp>
        <p:sp>
          <p:nvSpPr>
            <p:cNvPr id="120" name="TextBox 119">
              <a:extLst>
                <a:ext uri="{FF2B5EF4-FFF2-40B4-BE49-F238E27FC236}">
                  <a16:creationId xmlns:a16="http://schemas.microsoft.com/office/drawing/2014/main" id="{9CB0C0CB-F4B5-640C-AAFB-9ECBC7F0B5A1}"/>
                </a:ext>
              </a:extLst>
            </p:cNvPr>
            <p:cNvSpPr txBox="1"/>
            <p:nvPr/>
          </p:nvSpPr>
          <p:spPr>
            <a:xfrm>
              <a:off x="18881972" y="5308337"/>
              <a:ext cx="6545739" cy="5860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1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a:t>
              </a:r>
              <a:r>
                <a:rPr lang="en-US" sz="1500" b="0" i="0" cap="all" dirty="0">
                  <a:solidFill>
                    <a:schemeClr val="bg1"/>
                  </a:solidFill>
                  <a:effectLst/>
                  <a:latin typeface="robotomedium"/>
                </a:rPr>
                <a:t>GLOBAL MOVABLE WALLS MARKET RESEARCH REPORT 2022</a:t>
              </a:r>
            </a:p>
            <a:p>
              <a:pPr>
                <a:lnSpc>
                  <a:spcPct val="110000"/>
                </a:lnSpc>
              </a:pPr>
              <a:endParaRPr lang="en-US" sz="1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endParaRPr>
            </a:p>
          </p:txBody>
        </p:sp>
      </p:grpSp>
    </p:spTree>
    <p:extLst>
      <p:ext uri="{BB962C8B-B14F-4D97-AF65-F5344CB8AC3E}">
        <p14:creationId xmlns:p14="http://schemas.microsoft.com/office/powerpoint/2010/main" val="1314016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Прямоугольник 54">
            <a:extLst>
              <a:ext uri="{FF2B5EF4-FFF2-40B4-BE49-F238E27FC236}">
                <a16:creationId xmlns:a16="http://schemas.microsoft.com/office/drawing/2014/main" id="{DBE3E33C-C1F3-35D9-6CC7-F029C91E545A}"/>
              </a:ext>
            </a:extLst>
          </p:cNvPr>
          <p:cNvSpPr>
            <a:spLocks/>
          </p:cNvSpPr>
          <p:nvPr/>
        </p:nvSpPr>
        <p:spPr>
          <a:xfrm rot="10800000">
            <a:off x="10818025" y="0"/>
            <a:ext cx="13565974"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8" name="TextBox 7">
            <a:extLst>
              <a:ext uri="{FF2B5EF4-FFF2-40B4-BE49-F238E27FC236}">
                <a16:creationId xmlns:a16="http://schemas.microsoft.com/office/drawing/2014/main" id="{CCFFC23D-8179-42E3-9C39-DAF2EC1FF3B6}"/>
              </a:ext>
            </a:extLst>
          </p:cNvPr>
          <p:cNvSpPr txBox="1"/>
          <p:nvPr/>
        </p:nvSpPr>
        <p:spPr>
          <a:xfrm>
            <a:off x="883157" y="1523159"/>
            <a:ext cx="11646594"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A building disruption that will capture a gigantic market</a:t>
            </a:r>
          </a:p>
        </p:txBody>
      </p:sp>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17</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sp>
        <p:nvSpPr>
          <p:cNvPr id="49" name="TextBox 48">
            <a:extLst>
              <a:ext uri="{FF2B5EF4-FFF2-40B4-BE49-F238E27FC236}">
                <a16:creationId xmlns:a16="http://schemas.microsoft.com/office/drawing/2014/main" id="{5B7DBBD4-5D89-4AEF-B95A-120A19C1F938}"/>
              </a:ext>
            </a:extLst>
          </p:cNvPr>
          <p:cNvSpPr txBox="1"/>
          <p:nvPr/>
        </p:nvSpPr>
        <p:spPr>
          <a:xfrm>
            <a:off x="876672" y="876548"/>
            <a:ext cx="741511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BC9B76"/>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TOTAL ADDRESSABLE MARKET</a:t>
            </a:r>
          </a:p>
        </p:txBody>
      </p: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56" name="Прямая соединительная линия 391">
            <a:extLst>
              <a:ext uri="{FF2B5EF4-FFF2-40B4-BE49-F238E27FC236}">
                <a16:creationId xmlns:a16="http://schemas.microsoft.com/office/drawing/2014/main" id="{9C21B1A1-675E-B675-4A25-8BEA9557FDFF}"/>
              </a:ext>
            </a:extLst>
          </p:cNvPr>
          <p:cNvCxnSpPr>
            <a:cxnSpLocks/>
          </p:cNvCxnSpPr>
          <p:nvPr/>
        </p:nvCxnSpPr>
        <p:spPr>
          <a:xfrm>
            <a:off x="10826614" y="-7784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66" name="Прямоугольник 60">
            <a:extLst>
              <a:ext uri="{FF2B5EF4-FFF2-40B4-BE49-F238E27FC236}">
                <a16:creationId xmlns:a16="http://schemas.microsoft.com/office/drawing/2014/main" id="{519AA3D4-4C0A-0789-04D4-61A871C8CC6A}"/>
              </a:ext>
            </a:extLst>
          </p:cNvPr>
          <p:cNvSpPr/>
          <p:nvPr/>
        </p:nvSpPr>
        <p:spPr>
          <a:xfrm>
            <a:off x="4481260" y="4267189"/>
            <a:ext cx="2804207" cy="6776586"/>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nvGrpSpPr>
          <p:cNvPr id="38" name="Group 37">
            <a:extLst>
              <a:ext uri="{FF2B5EF4-FFF2-40B4-BE49-F238E27FC236}">
                <a16:creationId xmlns:a16="http://schemas.microsoft.com/office/drawing/2014/main" id="{765B5122-5B45-BBD9-67ED-A4FD37E0DEDA}"/>
              </a:ext>
            </a:extLst>
          </p:cNvPr>
          <p:cNvGrpSpPr/>
          <p:nvPr/>
        </p:nvGrpSpPr>
        <p:grpSpPr>
          <a:xfrm>
            <a:off x="6481550" y="4560489"/>
            <a:ext cx="4003208" cy="6080906"/>
            <a:chOff x="1318037" y="4303181"/>
            <a:chExt cx="4632888" cy="7037395"/>
          </a:xfrm>
        </p:grpSpPr>
        <p:sp>
          <p:nvSpPr>
            <p:cNvPr id="77" name="Прямоугольник 60">
              <a:extLst>
                <a:ext uri="{FF2B5EF4-FFF2-40B4-BE49-F238E27FC236}">
                  <a16:creationId xmlns:a16="http://schemas.microsoft.com/office/drawing/2014/main" id="{CD6F222F-C860-A77D-08F3-72986C11C910}"/>
                </a:ext>
              </a:extLst>
            </p:cNvPr>
            <p:cNvSpPr/>
            <p:nvPr/>
          </p:nvSpPr>
          <p:spPr>
            <a:xfrm>
              <a:off x="1318038" y="4303181"/>
              <a:ext cx="4612120" cy="7020000"/>
            </a:xfrm>
            <a:prstGeom prst="rect">
              <a:avLst/>
            </a:prstGeom>
            <a:solidFill>
              <a:srgbClr val="F7F5F0"/>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grpSp>
          <p:nvGrpSpPr>
            <p:cNvPr id="9" name="Group 8">
              <a:extLst>
                <a:ext uri="{FF2B5EF4-FFF2-40B4-BE49-F238E27FC236}">
                  <a16:creationId xmlns:a16="http://schemas.microsoft.com/office/drawing/2014/main" id="{1DAF7957-DA25-5BA7-47CC-E133F84AF2F0}"/>
                </a:ext>
              </a:extLst>
            </p:cNvPr>
            <p:cNvGrpSpPr/>
            <p:nvPr/>
          </p:nvGrpSpPr>
          <p:grpSpPr>
            <a:xfrm>
              <a:off x="1417963" y="5176646"/>
              <a:ext cx="4348497" cy="3068601"/>
              <a:chOff x="1470529" y="5176646"/>
              <a:chExt cx="4348497" cy="3068601"/>
            </a:xfrm>
          </p:grpSpPr>
          <p:sp>
            <p:nvSpPr>
              <p:cNvPr id="72" name="TextBox 71">
                <a:extLst>
                  <a:ext uri="{FF2B5EF4-FFF2-40B4-BE49-F238E27FC236}">
                    <a16:creationId xmlns:a16="http://schemas.microsoft.com/office/drawing/2014/main" id="{CD9FE1AC-5192-3D98-A805-6D14631061F0}"/>
                  </a:ext>
                </a:extLst>
              </p:cNvPr>
              <p:cNvSpPr txBox="1"/>
              <p:nvPr/>
            </p:nvSpPr>
            <p:spPr>
              <a:xfrm>
                <a:off x="1470529" y="5176646"/>
                <a:ext cx="43484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US" sz="5400" b="0" i="0" u="none" strike="noStrike" kern="0" cap="none" spc="50" normalizeH="0" baseline="0" noProof="0" dirty="0">
                    <a:ln>
                      <a:noFill/>
                    </a:ln>
                    <a:solidFill>
                      <a:srgbClr val="343434"/>
                    </a:solidFill>
                    <a:effectLst/>
                    <a:uLnTx/>
                    <a:uFillTx/>
                    <a:latin typeface="GT Walsheim Pro" pitchFamily="2" charset="77"/>
                    <a:ea typeface="Open Sans" panose="020B0606030504020204" pitchFamily="34" charset="0"/>
                    <a:cs typeface="GT Walsheim Pro" pitchFamily="2" charset="77"/>
                    <a:sym typeface="Helvetica Neue"/>
                  </a:rPr>
                  <a:t>$171B </a:t>
                </a:r>
                <a:r>
                  <a:rPr kumimoji="0" lang="en-US" b="0" i="0" u="none" strike="noStrike" kern="0" cap="none" spc="50" normalizeH="0" baseline="0" noProof="0" dirty="0">
                    <a:ln>
                      <a:noFill/>
                    </a:ln>
                    <a:solidFill>
                      <a:srgbClr val="343434"/>
                    </a:solidFill>
                    <a:effectLst/>
                    <a:uLnTx/>
                    <a:uFillTx/>
                    <a:latin typeface="GT Walsheim Pro" pitchFamily="2" charset="77"/>
                    <a:ea typeface="Open Sans" panose="020B0606030504020204" pitchFamily="34" charset="0"/>
                    <a:cs typeface="GT Walsheim Pro" pitchFamily="2" charset="77"/>
                    <a:sym typeface="Helvetica Neue"/>
                  </a:rPr>
                  <a:t>P/A</a:t>
                </a:r>
              </a:p>
            </p:txBody>
          </p:sp>
          <p:sp>
            <p:nvSpPr>
              <p:cNvPr id="73" name="TextBox 72">
                <a:extLst>
                  <a:ext uri="{FF2B5EF4-FFF2-40B4-BE49-F238E27FC236}">
                    <a16:creationId xmlns:a16="http://schemas.microsoft.com/office/drawing/2014/main" id="{DCF2D686-079E-1C2F-6171-EDF978CA9855}"/>
                  </a:ext>
                </a:extLst>
              </p:cNvPr>
              <p:cNvSpPr txBox="1"/>
              <p:nvPr/>
            </p:nvSpPr>
            <p:spPr>
              <a:xfrm>
                <a:off x="1865593" y="6283839"/>
                <a:ext cx="3681154" cy="19614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338" rtl="0" eaLnBrk="1" fontAlgn="auto" latinLnBrk="0" hangingPunct="0">
                  <a:lnSpc>
                    <a:spcPct val="110000"/>
                  </a:lnSpc>
                  <a:spcBef>
                    <a:spcPts val="0"/>
                  </a:spcBef>
                  <a:spcAft>
                    <a:spcPts val="0"/>
                  </a:spcAft>
                  <a:buClrTx/>
                  <a:buSzTx/>
                  <a:buFontTx/>
                  <a:buNone/>
                  <a:tabLst/>
                  <a:defRPr/>
                </a:pPr>
                <a:r>
                  <a:rPr kumimoji="0" lang="en-US"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Total value of residential properties globally addressed by </a:t>
                </a:r>
                <a:r>
                  <a:rPr kumimoji="0" lang="en-US" b="0" i="0" u="none" strike="noStrike" kern="0" cap="none" spc="0" normalizeH="0" baseline="0" noProof="0" dirty="0" err="1">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Ö</a:t>
                </a:r>
                <a:r>
                  <a:rPr kumimoji="0" lang="en-US"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t>
                </a:r>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W</a:t>
                </a:r>
                <a:r>
                  <a:rPr kumimoji="0" lang="en-US"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all</a:t>
                </a:r>
              </a:p>
            </p:txBody>
          </p:sp>
        </p:grpSp>
        <p:pic>
          <p:nvPicPr>
            <p:cNvPr id="106" name="Picture 105">
              <a:extLst>
                <a:ext uri="{FF2B5EF4-FFF2-40B4-BE49-F238E27FC236}">
                  <a16:creationId xmlns:a16="http://schemas.microsoft.com/office/drawing/2014/main" id="{10ACE888-A708-F661-2646-97E9CE55DE82}"/>
                </a:ext>
              </a:extLst>
            </p:cNvPr>
            <p:cNvPicPr>
              <a:picLocks noChangeAspect="1"/>
            </p:cNvPicPr>
            <p:nvPr/>
          </p:nvPicPr>
          <p:blipFill rotWithShape="1">
            <a:blip r:embed="rId7" cstate="screen">
              <a:alphaModFix amt="30000"/>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a:ext>
              </a:extLst>
            </a:blip>
            <a:srcRect l="7618" t="19446" r="33160" b="19997"/>
            <a:stretch/>
          </p:blipFill>
          <p:spPr>
            <a:xfrm>
              <a:off x="1318037" y="8921967"/>
              <a:ext cx="4603532" cy="2418609"/>
            </a:xfrm>
            <a:custGeom>
              <a:avLst/>
              <a:gdLst>
                <a:gd name="connsiteX0" fmla="*/ 6276092 w 10287756"/>
                <a:gd name="connsiteY0" fmla="*/ 0 h 8493933"/>
                <a:gd name="connsiteX1" fmla="*/ 10285516 w 10287756"/>
                <a:gd name="connsiteY1" fmla="*/ 2483974 h 8493933"/>
                <a:gd name="connsiteX2" fmla="*/ 10287756 w 10287756"/>
                <a:gd name="connsiteY2" fmla="*/ 8492560 h 8493933"/>
                <a:gd name="connsiteX3" fmla="*/ 0 w 10287756"/>
                <a:gd name="connsiteY3" fmla="*/ 8493933 h 8493933"/>
                <a:gd name="connsiteX4" fmla="*/ 0 w 10287756"/>
                <a:gd name="connsiteY4" fmla="*/ 3361250 h 8493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756" h="8493933">
                  <a:moveTo>
                    <a:pt x="6276092" y="0"/>
                  </a:moveTo>
                  <a:lnTo>
                    <a:pt x="10285516" y="2483974"/>
                  </a:lnTo>
                  <a:cubicBezTo>
                    <a:pt x="10290496" y="3952440"/>
                    <a:pt x="10282776" y="7024095"/>
                    <a:pt x="10287756" y="8492560"/>
                  </a:cubicBezTo>
                  <a:lnTo>
                    <a:pt x="0" y="8493933"/>
                  </a:lnTo>
                  <a:lnTo>
                    <a:pt x="0" y="3361250"/>
                  </a:lnTo>
                  <a:close/>
                </a:path>
              </a:pathLst>
            </a:custGeom>
          </p:spPr>
        </p:pic>
        <p:pic>
          <p:nvPicPr>
            <p:cNvPr id="68" name="Picture 67">
              <a:extLst>
                <a:ext uri="{FF2B5EF4-FFF2-40B4-BE49-F238E27FC236}">
                  <a16:creationId xmlns:a16="http://schemas.microsoft.com/office/drawing/2014/main" id="{4BA481D6-D27B-5E0A-19A1-F098A122EF9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0610" t="30641" r="10453" b="27786"/>
            <a:stretch/>
          </p:blipFill>
          <p:spPr>
            <a:xfrm>
              <a:off x="1318037" y="7831525"/>
              <a:ext cx="4632888" cy="3279025"/>
            </a:xfrm>
            <a:prstGeom prst="rect">
              <a:avLst/>
            </a:prstGeom>
          </p:spPr>
        </p:pic>
      </p:grpSp>
      <p:grpSp>
        <p:nvGrpSpPr>
          <p:cNvPr id="6" name="Group 5">
            <a:extLst>
              <a:ext uri="{FF2B5EF4-FFF2-40B4-BE49-F238E27FC236}">
                <a16:creationId xmlns:a16="http://schemas.microsoft.com/office/drawing/2014/main" id="{05A4B569-9601-A2E1-3292-38697AE08DA7}"/>
              </a:ext>
            </a:extLst>
          </p:cNvPr>
          <p:cNvGrpSpPr/>
          <p:nvPr/>
        </p:nvGrpSpPr>
        <p:grpSpPr>
          <a:xfrm>
            <a:off x="1231603" y="4558124"/>
            <a:ext cx="3866422" cy="6065875"/>
            <a:chOff x="1309666" y="3981101"/>
            <a:chExt cx="4474586" cy="7020000"/>
          </a:xfrm>
        </p:grpSpPr>
        <p:sp>
          <p:nvSpPr>
            <p:cNvPr id="10" name="Прямоугольник 60">
              <a:extLst>
                <a:ext uri="{FF2B5EF4-FFF2-40B4-BE49-F238E27FC236}">
                  <a16:creationId xmlns:a16="http://schemas.microsoft.com/office/drawing/2014/main" id="{15CBE8D5-0A0F-96E2-01A3-C6385EE19A0B}"/>
                </a:ext>
              </a:extLst>
            </p:cNvPr>
            <p:cNvSpPr/>
            <p:nvPr/>
          </p:nvSpPr>
          <p:spPr>
            <a:xfrm>
              <a:off x="1309666" y="3981101"/>
              <a:ext cx="4474586" cy="7020000"/>
            </a:xfrm>
            <a:prstGeom prst="rect">
              <a:avLst/>
            </a:prstGeom>
            <a:solidFill>
              <a:srgbClr val="F7F5F0"/>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971346BE-3A3F-A4B1-7C07-C8C660DBDD35}"/>
                </a:ext>
              </a:extLst>
            </p:cNvPr>
            <p:cNvSpPr txBox="1"/>
            <p:nvPr/>
          </p:nvSpPr>
          <p:spPr>
            <a:xfrm>
              <a:off x="2086720" y="4994432"/>
              <a:ext cx="2995309"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400" spc="50" dirty="0">
                  <a:solidFill>
                    <a:srgbClr val="343434"/>
                  </a:solidFill>
                  <a:latin typeface="GT Walsheim Pro" pitchFamily="2" charset="77"/>
                  <a:ea typeface="Open Sans" panose="020B0606030504020204" pitchFamily="34" charset="0"/>
                  <a:cs typeface="GT Walsheim Pro" pitchFamily="2" charset="77"/>
                </a:rPr>
                <a:t>18M</a:t>
              </a:r>
            </a:p>
          </p:txBody>
        </p:sp>
        <p:sp>
          <p:nvSpPr>
            <p:cNvPr id="12" name="TextBox 11">
              <a:extLst>
                <a:ext uri="{FF2B5EF4-FFF2-40B4-BE49-F238E27FC236}">
                  <a16:creationId xmlns:a16="http://schemas.microsoft.com/office/drawing/2014/main" id="{6F79C8D7-C17D-41CF-4413-CA8D2AF80A25}"/>
                </a:ext>
              </a:extLst>
            </p:cNvPr>
            <p:cNvSpPr txBox="1"/>
            <p:nvPr/>
          </p:nvSpPr>
          <p:spPr>
            <a:xfrm>
              <a:off x="1536743" y="5935157"/>
              <a:ext cx="4087456" cy="1249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30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Addressable new dwellings yearly in:</a:t>
              </a:r>
            </a:p>
          </p:txBody>
        </p:sp>
        <p:sp>
          <p:nvSpPr>
            <p:cNvPr id="13" name="TextBox 12">
              <a:extLst>
                <a:ext uri="{FF2B5EF4-FFF2-40B4-BE49-F238E27FC236}">
                  <a16:creationId xmlns:a16="http://schemas.microsoft.com/office/drawing/2014/main" id="{E95D1392-5D9B-CCAB-7CAD-CF0008AE8DE1}"/>
                </a:ext>
              </a:extLst>
            </p:cNvPr>
            <p:cNvSpPr txBox="1"/>
            <p:nvPr/>
          </p:nvSpPr>
          <p:spPr>
            <a:xfrm>
              <a:off x="1536743" y="9760729"/>
              <a:ext cx="4087456" cy="5224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A" sz="2600" dirty="0">
                  <a:solidFill>
                    <a:srgbClr val="343434"/>
                  </a:solidFill>
                  <a:latin typeface="GT Walsheim Pro Light" panose="00000400000000000000" pitchFamily="2" charset="-52"/>
                  <a:ea typeface="Open Sans" panose="020B0606030504020204" pitchFamily="34" charset="0"/>
                  <a:cs typeface="GT Walsheim Pro Light" panose="00000400000000000000" pitchFamily="2" charset="-52"/>
                </a:rPr>
                <a:t>and more</a:t>
              </a:r>
              <a:endParaRPr lang="en-US" sz="2600" dirty="0">
                <a:solidFill>
                  <a:srgbClr val="343434"/>
                </a:solidFill>
                <a:latin typeface="GT Walsheim Pro Light" panose="00000400000000000000" pitchFamily="2" charset="-52"/>
                <a:ea typeface="Open Sans" panose="020B0606030504020204" pitchFamily="34" charset="0"/>
                <a:cs typeface="GT Walsheim Pro Light" panose="00000400000000000000" pitchFamily="2" charset="-52"/>
              </a:endParaRPr>
            </a:p>
          </p:txBody>
        </p:sp>
        <p:grpSp>
          <p:nvGrpSpPr>
            <p:cNvPr id="14" name="Группа 3">
              <a:extLst>
                <a:ext uri="{FF2B5EF4-FFF2-40B4-BE49-F238E27FC236}">
                  <a16:creationId xmlns:a16="http://schemas.microsoft.com/office/drawing/2014/main" id="{28CB42C5-F3C2-BC79-03EB-590E20AC86CE}"/>
                </a:ext>
              </a:extLst>
            </p:cNvPr>
            <p:cNvGrpSpPr/>
            <p:nvPr/>
          </p:nvGrpSpPr>
          <p:grpSpPr>
            <a:xfrm>
              <a:off x="1597083" y="7591703"/>
              <a:ext cx="834040" cy="725304"/>
              <a:chOff x="1362490" y="8430526"/>
              <a:chExt cx="910735" cy="792000"/>
            </a:xfrm>
          </p:grpSpPr>
          <p:sp>
            <p:nvSpPr>
              <p:cNvPr id="36" name="Прямоугольник 84">
                <a:extLst>
                  <a:ext uri="{FF2B5EF4-FFF2-40B4-BE49-F238E27FC236}">
                    <a16:creationId xmlns:a16="http://schemas.microsoft.com/office/drawing/2014/main" id="{21019FFD-55EC-0688-D0C1-A0ECAD1B3163}"/>
                  </a:ext>
                </a:extLst>
              </p:cNvPr>
              <p:cNvSpPr/>
              <p:nvPr/>
            </p:nvSpPr>
            <p:spPr>
              <a:xfrm>
                <a:off x="1364110" y="8430526"/>
                <a:ext cx="907492" cy="792000"/>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7" name="TextBox 36">
                <a:extLst>
                  <a:ext uri="{FF2B5EF4-FFF2-40B4-BE49-F238E27FC236}">
                    <a16:creationId xmlns:a16="http://schemas.microsoft.com/office/drawing/2014/main" id="{4E1013E2-4D32-7C77-7B41-24DF0D07CC3C}"/>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5" name="Группа 77">
              <a:extLst>
                <a:ext uri="{FF2B5EF4-FFF2-40B4-BE49-F238E27FC236}">
                  <a16:creationId xmlns:a16="http://schemas.microsoft.com/office/drawing/2014/main" id="{B72CEAE5-EF28-ADD9-D144-DFF6A9B49248}"/>
                </a:ext>
              </a:extLst>
            </p:cNvPr>
            <p:cNvGrpSpPr/>
            <p:nvPr/>
          </p:nvGrpSpPr>
          <p:grpSpPr>
            <a:xfrm>
              <a:off x="2641329" y="7591703"/>
              <a:ext cx="834040" cy="725304"/>
              <a:chOff x="1362490" y="8430526"/>
              <a:chExt cx="910735" cy="792000"/>
            </a:xfrm>
          </p:grpSpPr>
          <p:sp>
            <p:nvSpPr>
              <p:cNvPr id="34" name="Прямоугольник 84">
                <a:extLst>
                  <a:ext uri="{FF2B5EF4-FFF2-40B4-BE49-F238E27FC236}">
                    <a16:creationId xmlns:a16="http://schemas.microsoft.com/office/drawing/2014/main" id="{212F7DF2-277F-90E6-06EC-5E3E826AEE5A}"/>
                  </a:ext>
                </a:extLst>
              </p:cNvPr>
              <p:cNvSpPr/>
              <p:nvPr/>
            </p:nvSpPr>
            <p:spPr>
              <a:xfrm>
                <a:off x="1364110" y="8430526"/>
                <a:ext cx="907492" cy="792000"/>
              </a:xfrm>
              <a:prstGeom prst="rect">
                <a:avLst/>
              </a:prstGeom>
              <a:solidFill>
                <a:srgbClr val="99806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5" name="TextBox 34">
                <a:extLst>
                  <a:ext uri="{FF2B5EF4-FFF2-40B4-BE49-F238E27FC236}">
                    <a16:creationId xmlns:a16="http://schemas.microsoft.com/office/drawing/2014/main" id="{2071794C-F595-43F8-E486-870CD74208E4}"/>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6" name="Группа 81">
              <a:extLst>
                <a:ext uri="{FF2B5EF4-FFF2-40B4-BE49-F238E27FC236}">
                  <a16:creationId xmlns:a16="http://schemas.microsoft.com/office/drawing/2014/main" id="{B672C11E-2CAA-8B89-3ECB-11B63DA18CD0}"/>
                </a:ext>
              </a:extLst>
            </p:cNvPr>
            <p:cNvGrpSpPr/>
            <p:nvPr/>
          </p:nvGrpSpPr>
          <p:grpSpPr>
            <a:xfrm>
              <a:off x="3685575" y="7591703"/>
              <a:ext cx="834040" cy="725304"/>
              <a:chOff x="1362490" y="8430526"/>
              <a:chExt cx="910735" cy="792000"/>
            </a:xfrm>
          </p:grpSpPr>
          <p:sp>
            <p:nvSpPr>
              <p:cNvPr id="32" name="Прямоугольник 84">
                <a:extLst>
                  <a:ext uri="{FF2B5EF4-FFF2-40B4-BE49-F238E27FC236}">
                    <a16:creationId xmlns:a16="http://schemas.microsoft.com/office/drawing/2014/main" id="{64348034-1ADA-0276-631F-3766060EDF35}"/>
                  </a:ext>
                </a:extLst>
              </p:cNvPr>
              <p:cNvSpPr/>
              <p:nvPr/>
            </p:nvSpPr>
            <p:spPr>
              <a:xfrm>
                <a:off x="1364110" y="8430526"/>
                <a:ext cx="907492" cy="792000"/>
              </a:xfrm>
              <a:prstGeom prst="rect">
                <a:avLst/>
              </a:prstGeom>
              <a:solidFill>
                <a:srgbClr val="8275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3" name="TextBox 32">
                <a:extLst>
                  <a:ext uri="{FF2B5EF4-FFF2-40B4-BE49-F238E27FC236}">
                    <a16:creationId xmlns:a16="http://schemas.microsoft.com/office/drawing/2014/main" id="{B01AD3D5-5960-1925-FA6F-E85E46AFC57D}"/>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8" name="Группа 84">
              <a:extLst>
                <a:ext uri="{FF2B5EF4-FFF2-40B4-BE49-F238E27FC236}">
                  <a16:creationId xmlns:a16="http://schemas.microsoft.com/office/drawing/2014/main" id="{71C2A277-ACB3-2567-1F43-D2C338F7857D}"/>
                </a:ext>
              </a:extLst>
            </p:cNvPr>
            <p:cNvGrpSpPr/>
            <p:nvPr/>
          </p:nvGrpSpPr>
          <p:grpSpPr>
            <a:xfrm>
              <a:off x="4729820" y="7591703"/>
              <a:ext cx="834040" cy="725304"/>
              <a:chOff x="1362490" y="8430526"/>
              <a:chExt cx="910735" cy="792000"/>
            </a:xfrm>
          </p:grpSpPr>
          <p:sp>
            <p:nvSpPr>
              <p:cNvPr id="30" name="Прямоугольник 84">
                <a:extLst>
                  <a:ext uri="{FF2B5EF4-FFF2-40B4-BE49-F238E27FC236}">
                    <a16:creationId xmlns:a16="http://schemas.microsoft.com/office/drawing/2014/main" id="{5EF80E09-9274-7210-0148-82ADD50F7523}"/>
                  </a:ext>
                </a:extLst>
              </p:cNvPr>
              <p:cNvSpPr/>
              <p:nvPr/>
            </p:nvSpPr>
            <p:spPr>
              <a:xfrm>
                <a:off x="1364110" y="8430526"/>
                <a:ext cx="907492" cy="792000"/>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1" name="TextBox 30">
                <a:extLst>
                  <a:ext uri="{FF2B5EF4-FFF2-40B4-BE49-F238E27FC236}">
                    <a16:creationId xmlns:a16="http://schemas.microsoft.com/office/drawing/2014/main" id="{3514D69E-ED1A-C008-8282-686D1D296065}"/>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19" name="Группа 88">
              <a:extLst>
                <a:ext uri="{FF2B5EF4-FFF2-40B4-BE49-F238E27FC236}">
                  <a16:creationId xmlns:a16="http://schemas.microsoft.com/office/drawing/2014/main" id="{E3DC3CE6-5A0B-BD92-97B4-E2AA9CA6E958}"/>
                </a:ext>
              </a:extLst>
            </p:cNvPr>
            <p:cNvGrpSpPr/>
            <p:nvPr/>
          </p:nvGrpSpPr>
          <p:grpSpPr>
            <a:xfrm>
              <a:off x="2119205" y="8542273"/>
              <a:ext cx="834040" cy="725304"/>
              <a:chOff x="1362490" y="8430526"/>
              <a:chExt cx="910735" cy="792000"/>
            </a:xfrm>
          </p:grpSpPr>
          <p:sp>
            <p:nvSpPr>
              <p:cNvPr id="28" name="Прямоугольник 84">
                <a:extLst>
                  <a:ext uri="{FF2B5EF4-FFF2-40B4-BE49-F238E27FC236}">
                    <a16:creationId xmlns:a16="http://schemas.microsoft.com/office/drawing/2014/main" id="{680B2ACF-5FF6-D541-04D7-DB223EE3C960}"/>
                  </a:ext>
                </a:extLst>
              </p:cNvPr>
              <p:cNvSpPr/>
              <p:nvPr/>
            </p:nvSpPr>
            <p:spPr>
              <a:xfrm>
                <a:off x="1364110" y="8430526"/>
                <a:ext cx="907492" cy="792000"/>
              </a:xfrm>
              <a:prstGeom prst="rect">
                <a:avLst/>
              </a:prstGeom>
              <a:solidFill>
                <a:srgbClr val="8275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9" name="TextBox 28">
                <a:extLst>
                  <a:ext uri="{FF2B5EF4-FFF2-40B4-BE49-F238E27FC236}">
                    <a16:creationId xmlns:a16="http://schemas.microsoft.com/office/drawing/2014/main" id="{263A5EAC-DCCB-EB9B-460D-2315A9C12E82}"/>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20" name="Группа 89">
              <a:extLst>
                <a:ext uri="{FF2B5EF4-FFF2-40B4-BE49-F238E27FC236}">
                  <a16:creationId xmlns:a16="http://schemas.microsoft.com/office/drawing/2014/main" id="{0E435420-5448-F3C9-8DD4-8B20C0BB2DD1}"/>
                </a:ext>
              </a:extLst>
            </p:cNvPr>
            <p:cNvGrpSpPr/>
            <p:nvPr/>
          </p:nvGrpSpPr>
          <p:grpSpPr>
            <a:xfrm>
              <a:off x="3163451" y="8542273"/>
              <a:ext cx="834040" cy="725304"/>
              <a:chOff x="1362490" y="8430526"/>
              <a:chExt cx="910735" cy="792000"/>
            </a:xfrm>
          </p:grpSpPr>
          <p:sp>
            <p:nvSpPr>
              <p:cNvPr id="26" name="Прямоугольник 84">
                <a:extLst>
                  <a:ext uri="{FF2B5EF4-FFF2-40B4-BE49-F238E27FC236}">
                    <a16:creationId xmlns:a16="http://schemas.microsoft.com/office/drawing/2014/main" id="{BE13FD59-BB70-5C76-8F8E-9C08A2D263A3}"/>
                  </a:ext>
                </a:extLst>
              </p:cNvPr>
              <p:cNvSpPr/>
              <p:nvPr/>
            </p:nvSpPr>
            <p:spPr>
              <a:xfrm>
                <a:off x="1364110" y="8430526"/>
                <a:ext cx="907492" cy="792000"/>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7" name="TextBox 26">
                <a:extLst>
                  <a:ext uri="{FF2B5EF4-FFF2-40B4-BE49-F238E27FC236}">
                    <a16:creationId xmlns:a16="http://schemas.microsoft.com/office/drawing/2014/main" id="{E945170D-E7F3-8FD4-82B4-4BAD63AA0EC2}"/>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a:t>
                </a:r>
              </a:p>
            </p:txBody>
          </p:sp>
        </p:grpSp>
        <p:grpSp>
          <p:nvGrpSpPr>
            <p:cNvPr id="21" name="Группа 90">
              <a:extLst>
                <a:ext uri="{FF2B5EF4-FFF2-40B4-BE49-F238E27FC236}">
                  <a16:creationId xmlns:a16="http://schemas.microsoft.com/office/drawing/2014/main" id="{043927AB-CFF1-FF23-0FEA-74873D33840A}"/>
                </a:ext>
              </a:extLst>
            </p:cNvPr>
            <p:cNvGrpSpPr/>
            <p:nvPr/>
          </p:nvGrpSpPr>
          <p:grpSpPr>
            <a:xfrm>
              <a:off x="4207697" y="8542273"/>
              <a:ext cx="834040" cy="725304"/>
              <a:chOff x="1362490" y="8430526"/>
              <a:chExt cx="910735" cy="792000"/>
            </a:xfrm>
          </p:grpSpPr>
          <p:sp>
            <p:nvSpPr>
              <p:cNvPr id="24" name="Прямоугольник 84">
                <a:extLst>
                  <a:ext uri="{FF2B5EF4-FFF2-40B4-BE49-F238E27FC236}">
                    <a16:creationId xmlns:a16="http://schemas.microsoft.com/office/drawing/2014/main" id="{F53660A9-F9A4-B84C-D707-59519EC5B6F4}"/>
                  </a:ext>
                </a:extLst>
              </p:cNvPr>
              <p:cNvSpPr/>
              <p:nvPr/>
            </p:nvSpPr>
            <p:spPr>
              <a:xfrm>
                <a:off x="1364110" y="8430526"/>
                <a:ext cx="907492" cy="792000"/>
              </a:xfrm>
              <a:prstGeom prst="rect">
                <a:avLst/>
              </a:prstGeom>
              <a:solidFill>
                <a:srgbClr val="99806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B4BC11C9-B2E9-ED20-7AEB-57D2DA6A4E62}"/>
                  </a:ext>
                </a:extLst>
              </p:cNvPr>
              <p:cNvSpPr txBox="1"/>
              <p:nvPr/>
            </p:nvSpPr>
            <p:spPr>
              <a:xfrm>
                <a:off x="1362490" y="8503361"/>
                <a:ext cx="910735" cy="604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spAutoFit/>
              </a:bodyPr>
              <a:lstStyle/>
              <a:p>
                <a:r>
                  <a:rPr lang="en-UA" sz="3600" dirty="0">
                    <a:solidFill>
                      <a:schemeClr val="bg1"/>
                    </a:solidFill>
                    <a:latin typeface="GT Walsheim Pro" panose="00000500000000000000" pitchFamily="2" charset="-52"/>
                    <a:cs typeface="GT Walsheim Pro" panose="00000500000000000000" pitchFamily="2" charset="-52"/>
                  </a:rPr>
                  <a:t>🇨🇳 </a:t>
                </a:r>
              </a:p>
            </p:txBody>
          </p:sp>
        </p:grpSp>
        <p:pic>
          <p:nvPicPr>
            <p:cNvPr id="22" name="Рисунок 92">
              <a:extLst>
                <a:ext uri="{FF2B5EF4-FFF2-40B4-BE49-F238E27FC236}">
                  <a16:creationId xmlns:a16="http://schemas.microsoft.com/office/drawing/2014/main" id="{6EBDE140-B4EA-91A0-E780-649848C1A311}"/>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6003" t="54653" r="76702" b="31573"/>
            <a:stretch/>
          </p:blipFill>
          <p:spPr>
            <a:xfrm>
              <a:off x="1456158" y="7496159"/>
              <a:ext cx="4217391" cy="1889141"/>
            </a:xfrm>
            <a:prstGeom prst="rect">
              <a:avLst/>
            </a:prstGeom>
          </p:spPr>
        </p:pic>
      </p:grpSp>
      <p:sp>
        <p:nvSpPr>
          <p:cNvPr id="41" name="TextBox 40">
            <a:extLst>
              <a:ext uri="{FF2B5EF4-FFF2-40B4-BE49-F238E27FC236}">
                <a16:creationId xmlns:a16="http://schemas.microsoft.com/office/drawing/2014/main" id="{0559EB69-DB89-F081-2370-755170B5172B}"/>
              </a:ext>
            </a:extLst>
          </p:cNvPr>
          <p:cNvSpPr txBox="1"/>
          <p:nvPr/>
        </p:nvSpPr>
        <p:spPr>
          <a:xfrm>
            <a:off x="23128712" y="-2133342"/>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cxnSp>
        <p:nvCxnSpPr>
          <p:cNvPr id="42" name="Прямая соединительная линия 391">
            <a:extLst>
              <a:ext uri="{FF2B5EF4-FFF2-40B4-BE49-F238E27FC236}">
                <a16:creationId xmlns:a16="http://schemas.microsoft.com/office/drawing/2014/main" id="{65529C02-726F-8D2A-8C2D-2761DCCA12C3}"/>
              </a:ext>
            </a:extLst>
          </p:cNvPr>
          <p:cNvCxnSpPr/>
          <p:nvPr/>
        </p:nvCxnSpPr>
        <p:spPr>
          <a:xfrm>
            <a:off x="952989"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2" name="Прямая соединительная линия 189">
            <a:extLst>
              <a:ext uri="{FF2B5EF4-FFF2-40B4-BE49-F238E27FC236}">
                <a16:creationId xmlns:a16="http://schemas.microsoft.com/office/drawing/2014/main" id="{64AA6FC4-33B5-518C-C3CB-2C5776EBE920}"/>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B228DB5F-52B2-023B-EEB2-C3D4CBA74DED}"/>
              </a:ext>
            </a:extLst>
          </p:cNvPr>
          <p:cNvSpPr txBox="1"/>
          <p:nvPr/>
        </p:nvSpPr>
        <p:spPr>
          <a:xfrm>
            <a:off x="11919996" y="8640737"/>
            <a:ext cx="11290143"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solidFill>
                  <a:schemeClr val="bg2">
                    <a:lumMod val="10000"/>
                  </a:schemeClr>
                </a:solidFill>
                <a:latin typeface="GT Walsheim Pro" panose="00000500000000000000" pitchFamily="2" charset="0"/>
              </a:rPr>
              <a:t>REFERENCE: CONSTRUCTION GLOBAL MARKET OPPORTUNITIES AND STRATEGIES TO 2031: COVID-19 IMPACT AND RECOVERY</a:t>
            </a:r>
            <a:endParaRPr lang="en-PH" sz="1500" dirty="0">
              <a:solidFill>
                <a:schemeClr val="bg2">
                  <a:lumMod val="10000"/>
                </a:schemeClr>
              </a:solidFill>
              <a:latin typeface="GT Walsheim Pro" panose="00000500000000000000" pitchFamily="2" charset="0"/>
            </a:endParaRPr>
          </a:p>
        </p:txBody>
      </p:sp>
      <p:grpSp>
        <p:nvGrpSpPr>
          <p:cNvPr id="59" name="Group 58">
            <a:extLst>
              <a:ext uri="{FF2B5EF4-FFF2-40B4-BE49-F238E27FC236}">
                <a16:creationId xmlns:a16="http://schemas.microsoft.com/office/drawing/2014/main" id="{DEA06EAA-D4B2-36F8-F935-EB5787848C1B}"/>
              </a:ext>
            </a:extLst>
          </p:cNvPr>
          <p:cNvGrpSpPr/>
          <p:nvPr/>
        </p:nvGrpSpPr>
        <p:grpSpPr>
          <a:xfrm>
            <a:off x="10826613" y="2542179"/>
            <a:ext cx="5193973" cy="5631029"/>
            <a:chOff x="12354663" y="717587"/>
            <a:chExt cx="6507028" cy="6393681"/>
          </a:xfrm>
        </p:grpSpPr>
        <p:grpSp>
          <p:nvGrpSpPr>
            <p:cNvPr id="53" name="Group 52">
              <a:extLst>
                <a:ext uri="{FF2B5EF4-FFF2-40B4-BE49-F238E27FC236}">
                  <a16:creationId xmlns:a16="http://schemas.microsoft.com/office/drawing/2014/main" id="{DFF82338-F38F-FC3F-EBC5-FC11BCFC82BB}"/>
                </a:ext>
              </a:extLst>
            </p:cNvPr>
            <p:cNvGrpSpPr/>
            <p:nvPr/>
          </p:nvGrpSpPr>
          <p:grpSpPr>
            <a:xfrm>
              <a:off x="12529751" y="1768031"/>
              <a:ext cx="6289291" cy="5343237"/>
              <a:chOff x="12929272" y="1495796"/>
              <a:chExt cx="5321937" cy="4521395"/>
            </a:xfrm>
          </p:grpSpPr>
          <p:sp>
            <p:nvSpPr>
              <p:cNvPr id="45" name="Rectangle: Top Corners Rounded 44">
                <a:extLst>
                  <a:ext uri="{FF2B5EF4-FFF2-40B4-BE49-F238E27FC236}">
                    <a16:creationId xmlns:a16="http://schemas.microsoft.com/office/drawing/2014/main" id="{9BE61947-0818-A4EB-2DCF-D6D2CF97F6FE}"/>
                  </a:ext>
                </a:extLst>
              </p:cNvPr>
              <p:cNvSpPr/>
              <p:nvPr/>
            </p:nvSpPr>
            <p:spPr>
              <a:xfrm>
                <a:off x="15291938" y="3377820"/>
                <a:ext cx="1354362" cy="2024824"/>
              </a:xfrm>
              <a:prstGeom prst="round2SameRect">
                <a:avLst>
                  <a:gd name="adj1" fmla="val 16579"/>
                  <a:gd name="adj2" fmla="val 0"/>
                </a:avLst>
              </a:prstGeom>
              <a:solidFill>
                <a:srgbClr val="DDC7B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6" name="Rectangle: Top Corners Rounded 45">
                <a:extLst>
                  <a:ext uri="{FF2B5EF4-FFF2-40B4-BE49-F238E27FC236}">
                    <a16:creationId xmlns:a16="http://schemas.microsoft.com/office/drawing/2014/main" id="{26F248BB-FBA3-EEF6-D5F2-5A1690F6B665}"/>
                  </a:ext>
                </a:extLst>
              </p:cNvPr>
              <p:cNvSpPr/>
              <p:nvPr/>
            </p:nvSpPr>
            <p:spPr>
              <a:xfrm>
                <a:off x="16838458" y="1769476"/>
                <a:ext cx="1354363" cy="3633169"/>
              </a:xfrm>
              <a:prstGeom prst="round2SameRect">
                <a:avLst>
                  <a:gd name="adj1" fmla="val 16579"/>
                  <a:gd name="adj2" fmla="val 0"/>
                </a:avLst>
              </a:prstGeom>
              <a:solidFill>
                <a:srgbClr val="DDC7B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Top Corners Rounded 16">
                <a:extLst>
                  <a:ext uri="{FF2B5EF4-FFF2-40B4-BE49-F238E27FC236}">
                    <a16:creationId xmlns:a16="http://schemas.microsoft.com/office/drawing/2014/main" id="{F43755EF-A99A-3439-FEEE-CBA5D2531113}"/>
                  </a:ext>
                </a:extLst>
              </p:cNvPr>
              <p:cNvSpPr/>
              <p:nvPr/>
            </p:nvSpPr>
            <p:spPr>
              <a:xfrm>
                <a:off x="13748985" y="4146010"/>
                <a:ext cx="1354362" cy="1271570"/>
              </a:xfrm>
              <a:prstGeom prst="round2SameRect">
                <a:avLst>
                  <a:gd name="adj1" fmla="val 17733"/>
                  <a:gd name="adj2" fmla="val 0"/>
                </a:avLst>
              </a:prstGeom>
              <a:solidFill>
                <a:srgbClr val="DDC7B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aphicFrame>
            <p:nvGraphicFramePr>
              <p:cNvPr id="7" name="Chart 6">
                <a:extLst>
                  <a:ext uri="{FF2B5EF4-FFF2-40B4-BE49-F238E27FC236}">
                    <a16:creationId xmlns:a16="http://schemas.microsoft.com/office/drawing/2014/main" id="{3E4FE75A-797F-9B8F-C9E8-565CA0DDB7FD}"/>
                  </a:ext>
                </a:extLst>
              </p:cNvPr>
              <p:cNvGraphicFramePr/>
              <p:nvPr/>
            </p:nvGraphicFramePr>
            <p:xfrm>
              <a:off x="12929272" y="1495796"/>
              <a:ext cx="5321937" cy="4521395"/>
            </p:xfrm>
            <a:graphic>
              <a:graphicData uri="http://schemas.openxmlformats.org/drawingml/2006/chart">
                <c:chart xmlns:c="http://schemas.openxmlformats.org/drawingml/2006/chart" xmlns:r="http://schemas.openxmlformats.org/officeDocument/2006/relationships" r:id="rId11"/>
              </a:graphicData>
            </a:graphic>
          </p:graphicFrame>
          <p:sp>
            <p:nvSpPr>
              <p:cNvPr id="47" name="Oval 46">
                <a:extLst>
                  <a:ext uri="{FF2B5EF4-FFF2-40B4-BE49-F238E27FC236}">
                    <a16:creationId xmlns:a16="http://schemas.microsoft.com/office/drawing/2014/main" id="{72F47120-3C6B-3A59-7E72-A57B88A0CE4A}"/>
                  </a:ext>
                </a:extLst>
              </p:cNvPr>
              <p:cNvSpPr/>
              <p:nvPr/>
            </p:nvSpPr>
            <p:spPr>
              <a:xfrm>
                <a:off x="17305551" y="1722754"/>
                <a:ext cx="133350" cy="133349"/>
              </a:xfrm>
              <a:prstGeom prst="ellipse">
                <a:avLst/>
              </a:prstGeom>
              <a:solidFill>
                <a:srgbClr val="9B746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Oval 47">
                <a:extLst>
                  <a:ext uri="{FF2B5EF4-FFF2-40B4-BE49-F238E27FC236}">
                    <a16:creationId xmlns:a16="http://schemas.microsoft.com/office/drawing/2014/main" id="{4755C9E2-7D00-B88E-F1FE-AA58303DC342}"/>
                  </a:ext>
                </a:extLst>
              </p:cNvPr>
              <p:cNvSpPr/>
              <p:nvPr/>
            </p:nvSpPr>
            <p:spPr>
              <a:xfrm>
                <a:off x="15809860" y="3243780"/>
                <a:ext cx="133350" cy="133349"/>
              </a:xfrm>
              <a:prstGeom prst="ellipse">
                <a:avLst/>
              </a:prstGeom>
              <a:solidFill>
                <a:srgbClr val="9B746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Oval 50">
                <a:extLst>
                  <a:ext uri="{FF2B5EF4-FFF2-40B4-BE49-F238E27FC236}">
                    <a16:creationId xmlns:a16="http://schemas.microsoft.com/office/drawing/2014/main" id="{E36D0C45-F2CD-F5AD-99B3-69FD53FBE36D}"/>
                  </a:ext>
                </a:extLst>
              </p:cNvPr>
              <p:cNvSpPr/>
              <p:nvPr/>
            </p:nvSpPr>
            <p:spPr>
              <a:xfrm>
                <a:off x="14375713" y="4090387"/>
                <a:ext cx="133350" cy="133349"/>
              </a:xfrm>
              <a:prstGeom prst="ellipse">
                <a:avLst/>
              </a:prstGeom>
              <a:solidFill>
                <a:srgbClr val="9B746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2" name="TextBox 51">
              <a:extLst>
                <a:ext uri="{FF2B5EF4-FFF2-40B4-BE49-F238E27FC236}">
                  <a16:creationId xmlns:a16="http://schemas.microsoft.com/office/drawing/2014/main" id="{AF102F7A-D350-D67F-8152-A8637DAD790E}"/>
                </a:ext>
              </a:extLst>
            </p:cNvPr>
            <p:cNvSpPr txBox="1"/>
            <p:nvPr/>
          </p:nvSpPr>
          <p:spPr>
            <a:xfrm>
              <a:off x="13414354" y="5228715"/>
              <a:ext cx="1700020" cy="518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200" i="0" u="none" strike="noStrike" cap="none" spc="0" normalizeH="0" baseline="0" dirty="0">
                  <a:ln>
                    <a:noFill/>
                  </a:ln>
                  <a:solidFill>
                    <a:schemeClr val="bg1"/>
                  </a:solidFill>
                  <a:effectLst/>
                  <a:uFillTx/>
                  <a:latin typeface="GT Walsheim Pro" panose="00000500000000000000" pitchFamily="2" charset="0"/>
                  <a:sym typeface="Helvetica Neue"/>
                </a:rPr>
                <a:t>$13.57 T</a:t>
              </a:r>
            </a:p>
          </p:txBody>
        </p:sp>
        <p:sp>
          <p:nvSpPr>
            <p:cNvPr id="54" name="TextBox 53">
              <a:extLst>
                <a:ext uri="{FF2B5EF4-FFF2-40B4-BE49-F238E27FC236}">
                  <a16:creationId xmlns:a16="http://schemas.microsoft.com/office/drawing/2014/main" id="{AF009C7A-F88F-5BEC-7DD3-1A95D00C3925}"/>
                </a:ext>
              </a:extLst>
            </p:cNvPr>
            <p:cNvSpPr txBox="1"/>
            <p:nvPr/>
          </p:nvSpPr>
          <p:spPr>
            <a:xfrm>
              <a:off x="15313116" y="4459348"/>
              <a:ext cx="1513305" cy="5008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200" i="0" u="none" strike="noStrike" cap="none" spc="0" normalizeH="0" baseline="0" dirty="0">
                  <a:ln>
                    <a:noFill/>
                  </a:ln>
                  <a:solidFill>
                    <a:schemeClr val="bg1"/>
                  </a:solidFill>
                  <a:effectLst/>
                  <a:uFillTx/>
                  <a:latin typeface="GT Walsheim Pro" panose="00000500000000000000" pitchFamily="2" charset="0"/>
                  <a:sym typeface="Helvetica Neue"/>
                </a:rPr>
                <a:t>$22.87 T</a:t>
              </a:r>
            </a:p>
          </p:txBody>
        </p:sp>
        <p:sp>
          <p:nvSpPr>
            <p:cNvPr id="55" name="TextBox 54">
              <a:extLst>
                <a:ext uri="{FF2B5EF4-FFF2-40B4-BE49-F238E27FC236}">
                  <a16:creationId xmlns:a16="http://schemas.microsoft.com/office/drawing/2014/main" id="{C0F108C8-6EA1-D046-6D24-45CDDA473CA4}"/>
                </a:ext>
              </a:extLst>
            </p:cNvPr>
            <p:cNvSpPr txBox="1"/>
            <p:nvPr/>
          </p:nvSpPr>
          <p:spPr>
            <a:xfrm>
              <a:off x="17169844" y="2601386"/>
              <a:ext cx="1484646" cy="5008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200" i="0" u="none" strike="noStrike" cap="none" spc="0" normalizeH="0" baseline="0" dirty="0">
                  <a:ln>
                    <a:noFill/>
                  </a:ln>
                  <a:solidFill>
                    <a:schemeClr val="bg1"/>
                  </a:solidFill>
                  <a:effectLst/>
                  <a:uFillTx/>
                  <a:latin typeface="GT Walsheim Pro" panose="00000500000000000000" pitchFamily="2" charset="0"/>
                  <a:sym typeface="Helvetica Neue"/>
                </a:rPr>
                <a:t>$39.52 T</a:t>
              </a:r>
            </a:p>
          </p:txBody>
        </p:sp>
        <p:sp>
          <p:nvSpPr>
            <p:cNvPr id="57" name="TextBox 56">
              <a:extLst>
                <a:ext uri="{FF2B5EF4-FFF2-40B4-BE49-F238E27FC236}">
                  <a16:creationId xmlns:a16="http://schemas.microsoft.com/office/drawing/2014/main" id="{34B93344-44EF-D632-3FA4-79ACC62ABF14}"/>
                </a:ext>
              </a:extLst>
            </p:cNvPr>
            <p:cNvSpPr txBox="1"/>
            <p:nvPr/>
          </p:nvSpPr>
          <p:spPr>
            <a:xfrm>
              <a:off x="12354663" y="717587"/>
              <a:ext cx="6507028" cy="553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500" dirty="0">
                  <a:solidFill>
                    <a:schemeClr val="tx1">
                      <a:lumMod val="50000"/>
                    </a:schemeClr>
                  </a:solidFill>
                  <a:latin typeface="GT Walsheim Pro" panose="00000500000000000000" pitchFamily="2" charset="0"/>
                </a:rPr>
                <a:t>Global Construction Market Value</a:t>
              </a:r>
              <a:endParaRPr kumimoji="0" lang="en-PH" sz="25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endParaRPr>
            </a:p>
          </p:txBody>
        </p:sp>
      </p:grpSp>
      <p:grpSp>
        <p:nvGrpSpPr>
          <p:cNvPr id="87" name="Group 86">
            <a:extLst>
              <a:ext uri="{FF2B5EF4-FFF2-40B4-BE49-F238E27FC236}">
                <a16:creationId xmlns:a16="http://schemas.microsoft.com/office/drawing/2014/main" id="{FB9DF0DB-95CE-0EDE-4EA3-9D866E242F15}"/>
              </a:ext>
            </a:extLst>
          </p:cNvPr>
          <p:cNvGrpSpPr/>
          <p:nvPr/>
        </p:nvGrpSpPr>
        <p:grpSpPr>
          <a:xfrm>
            <a:off x="15395256" y="3582543"/>
            <a:ext cx="9236847" cy="4238172"/>
            <a:chOff x="10731990" y="4389849"/>
            <a:chExt cx="14202037" cy="6321355"/>
          </a:xfrm>
        </p:grpSpPr>
        <p:graphicFrame>
          <p:nvGraphicFramePr>
            <p:cNvPr id="88" name="Chart 87">
              <a:extLst>
                <a:ext uri="{FF2B5EF4-FFF2-40B4-BE49-F238E27FC236}">
                  <a16:creationId xmlns:a16="http://schemas.microsoft.com/office/drawing/2014/main" id="{64394C77-209D-1AA9-C8ED-4BDA662FE67C}"/>
                </a:ext>
              </a:extLst>
            </p:cNvPr>
            <p:cNvGraphicFramePr/>
            <p:nvPr/>
          </p:nvGraphicFramePr>
          <p:xfrm>
            <a:off x="17890838" y="5139015"/>
            <a:ext cx="7043189" cy="4861327"/>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89" name="Chart 88">
              <a:extLst>
                <a:ext uri="{FF2B5EF4-FFF2-40B4-BE49-F238E27FC236}">
                  <a16:creationId xmlns:a16="http://schemas.microsoft.com/office/drawing/2014/main" id="{35988B38-A57D-495F-2BB2-52CC7F48F7B3}"/>
                </a:ext>
              </a:extLst>
            </p:cNvPr>
            <p:cNvGraphicFramePr/>
            <p:nvPr/>
          </p:nvGraphicFramePr>
          <p:xfrm>
            <a:off x="10731990" y="4571974"/>
            <a:ext cx="8894641" cy="6139230"/>
          </p:xfrm>
          <a:graphic>
            <a:graphicData uri="http://schemas.openxmlformats.org/drawingml/2006/chart">
              <c:chart xmlns:c="http://schemas.openxmlformats.org/drawingml/2006/chart" xmlns:r="http://schemas.openxmlformats.org/officeDocument/2006/relationships" r:id="rId13"/>
            </a:graphicData>
          </a:graphic>
        </p:graphicFrame>
        <p:cxnSp>
          <p:nvCxnSpPr>
            <p:cNvPr id="90" name="Straight Connector 89">
              <a:extLst>
                <a:ext uri="{FF2B5EF4-FFF2-40B4-BE49-F238E27FC236}">
                  <a16:creationId xmlns:a16="http://schemas.microsoft.com/office/drawing/2014/main" id="{B6F2A731-8672-B077-0CC6-C5D327A2EAED}"/>
                </a:ext>
              </a:extLst>
            </p:cNvPr>
            <p:cNvCxnSpPr>
              <a:cxnSpLocks/>
            </p:cNvCxnSpPr>
            <p:nvPr/>
          </p:nvCxnSpPr>
          <p:spPr>
            <a:xfrm>
              <a:off x="15730716" y="4840065"/>
              <a:ext cx="5314479" cy="538889"/>
            </a:xfrm>
            <a:prstGeom prst="line">
              <a:avLst/>
            </a:prstGeom>
            <a:noFill/>
            <a:ln w="15875" cap="flat">
              <a:solidFill>
                <a:srgbClr val="B78A69">
                  <a:alpha val="5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91" name="Straight Connector 90">
              <a:extLst>
                <a:ext uri="{FF2B5EF4-FFF2-40B4-BE49-F238E27FC236}">
                  <a16:creationId xmlns:a16="http://schemas.microsoft.com/office/drawing/2014/main" id="{6EB195F2-0CB9-84E9-AEDF-D100C6162FFA}"/>
                </a:ext>
              </a:extLst>
            </p:cNvPr>
            <p:cNvCxnSpPr>
              <a:cxnSpLocks/>
            </p:cNvCxnSpPr>
            <p:nvPr/>
          </p:nvCxnSpPr>
          <p:spPr>
            <a:xfrm flipV="1">
              <a:off x="15730716" y="9732651"/>
              <a:ext cx="5705250" cy="648321"/>
            </a:xfrm>
            <a:prstGeom prst="line">
              <a:avLst/>
            </a:prstGeom>
            <a:noFill/>
            <a:ln w="15875" cap="flat">
              <a:solidFill>
                <a:srgbClr val="B78A69">
                  <a:alpha val="5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92" name="TextBox 91">
              <a:extLst>
                <a:ext uri="{FF2B5EF4-FFF2-40B4-BE49-F238E27FC236}">
                  <a16:creationId xmlns:a16="http://schemas.microsoft.com/office/drawing/2014/main" id="{FE905CB4-A9E9-C849-5D33-82C4A32543BB}"/>
                </a:ext>
              </a:extLst>
            </p:cNvPr>
            <p:cNvSpPr txBox="1"/>
            <p:nvPr/>
          </p:nvSpPr>
          <p:spPr>
            <a:xfrm>
              <a:off x="14037009" y="7160713"/>
              <a:ext cx="2300656" cy="79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50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rPr>
                <a:t>$39.35 T</a:t>
              </a:r>
            </a:p>
          </p:txBody>
        </p:sp>
        <p:sp>
          <p:nvSpPr>
            <p:cNvPr id="93" name="TextBox 92">
              <a:extLst>
                <a:ext uri="{FF2B5EF4-FFF2-40B4-BE49-F238E27FC236}">
                  <a16:creationId xmlns:a16="http://schemas.microsoft.com/office/drawing/2014/main" id="{08F6427E-7712-FF87-D8B7-2C37DC3A7343}"/>
                </a:ext>
              </a:extLst>
            </p:cNvPr>
            <p:cNvSpPr txBox="1"/>
            <p:nvPr/>
          </p:nvSpPr>
          <p:spPr>
            <a:xfrm>
              <a:off x="12153535" y="6786809"/>
              <a:ext cx="1955927" cy="1164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2438338" rtl="0" fontAlgn="auto" latinLnBrk="0" hangingPunct="0">
                <a:lnSpc>
                  <a:spcPct val="100000"/>
                </a:lnSpc>
                <a:spcBef>
                  <a:spcPts val="0"/>
                </a:spcBef>
                <a:spcAft>
                  <a:spcPts val="0"/>
                </a:spcAft>
                <a:buClrTx/>
                <a:buSzTx/>
                <a:buFontTx/>
                <a:buNone/>
                <a:tabLst/>
              </a:pPr>
              <a:r>
                <a:rPr kumimoji="0" lang="en-PH" sz="2000" i="0" u="none" strike="noStrike" cap="none" spc="0" normalizeH="0" baseline="0" dirty="0">
                  <a:ln>
                    <a:noFill/>
                  </a:ln>
                  <a:solidFill>
                    <a:schemeClr val="bg1"/>
                  </a:solidFill>
                  <a:effectLst/>
                  <a:uFillTx/>
                  <a:latin typeface="GT Walsheim Pro" panose="00000500000000000000" pitchFamily="2" charset="0"/>
                  <a:sym typeface="Helvetica Neue"/>
                </a:rPr>
                <a:t>Non-buildings</a:t>
              </a:r>
            </a:p>
          </p:txBody>
        </p:sp>
        <p:sp>
          <p:nvSpPr>
            <p:cNvPr id="94" name="TextBox 93">
              <a:extLst>
                <a:ext uri="{FF2B5EF4-FFF2-40B4-BE49-F238E27FC236}">
                  <a16:creationId xmlns:a16="http://schemas.microsoft.com/office/drawing/2014/main" id="{7FA148BE-6C61-D5BD-5B7F-281F5AD90281}"/>
                </a:ext>
              </a:extLst>
            </p:cNvPr>
            <p:cNvSpPr txBox="1"/>
            <p:nvPr/>
          </p:nvSpPr>
          <p:spPr>
            <a:xfrm>
              <a:off x="16165193" y="6827612"/>
              <a:ext cx="2141602" cy="665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000" dirty="0">
                  <a:solidFill>
                    <a:schemeClr val="bg1"/>
                  </a:solidFill>
                  <a:latin typeface="GT Walsheim Pro" panose="00000500000000000000" pitchFamily="2" charset="0"/>
                </a:rPr>
                <a:t>Buildings</a:t>
              </a:r>
            </a:p>
          </p:txBody>
        </p:sp>
        <p:sp>
          <p:nvSpPr>
            <p:cNvPr id="95" name="TextBox 94">
              <a:extLst>
                <a:ext uri="{FF2B5EF4-FFF2-40B4-BE49-F238E27FC236}">
                  <a16:creationId xmlns:a16="http://schemas.microsoft.com/office/drawing/2014/main" id="{B69156FB-3100-8EAC-756F-ED11E27EEE80}"/>
                </a:ext>
              </a:extLst>
            </p:cNvPr>
            <p:cNvSpPr txBox="1"/>
            <p:nvPr/>
          </p:nvSpPr>
          <p:spPr>
            <a:xfrm>
              <a:off x="16223774" y="7503147"/>
              <a:ext cx="1955927" cy="5004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000" i="0" u="none" strike="noStrike" cap="none" spc="0" normalizeH="0" baseline="0" dirty="0">
                  <a:ln>
                    <a:noFill/>
                  </a:ln>
                  <a:solidFill>
                    <a:schemeClr val="bg1"/>
                  </a:solidFill>
                  <a:effectLst/>
                  <a:uFillTx/>
                  <a:latin typeface="GT Walsheim Pro" panose="00000500000000000000" pitchFamily="2" charset="0"/>
                  <a:sym typeface="Helvetica Neue"/>
                </a:rPr>
                <a:t>$18.93 T</a:t>
              </a:r>
            </a:p>
          </p:txBody>
        </p:sp>
        <p:sp>
          <p:nvSpPr>
            <p:cNvPr id="96" name="TextBox 95">
              <a:extLst>
                <a:ext uri="{FF2B5EF4-FFF2-40B4-BE49-F238E27FC236}">
                  <a16:creationId xmlns:a16="http://schemas.microsoft.com/office/drawing/2014/main" id="{C3DA1D0A-B67C-3775-AF6A-7147AF6E13DA}"/>
                </a:ext>
              </a:extLst>
            </p:cNvPr>
            <p:cNvSpPr txBox="1"/>
            <p:nvPr/>
          </p:nvSpPr>
          <p:spPr>
            <a:xfrm>
              <a:off x="12201732" y="7950893"/>
              <a:ext cx="1955927" cy="5004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000" i="0" u="none" strike="noStrike" cap="none" spc="0" normalizeH="0" baseline="0" dirty="0">
                  <a:ln>
                    <a:noFill/>
                  </a:ln>
                  <a:solidFill>
                    <a:schemeClr val="bg1"/>
                  </a:solidFill>
                  <a:effectLst/>
                  <a:uFillTx/>
                  <a:latin typeface="GT Walsheim Pro" panose="00000500000000000000" pitchFamily="2" charset="0"/>
                  <a:sym typeface="Helvetica Neue"/>
                </a:rPr>
                <a:t>$20.42 T</a:t>
              </a:r>
            </a:p>
          </p:txBody>
        </p:sp>
        <p:sp>
          <p:nvSpPr>
            <p:cNvPr id="97" name="TextBox 96">
              <a:extLst>
                <a:ext uri="{FF2B5EF4-FFF2-40B4-BE49-F238E27FC236}">
                  <a16:creationId xmlns:a16="http://schemas.microsoft.com/office/drawing/2014/main" id="{10F30BF8-24F6-898D-A9E5-6C1DE17CEB49}"/>
                </a:ext>
              </a:extLst>
            </p:cNvPr>
            <p:cNvSpPr txBox="1"/>
            <p:nvPr/>
          </p:nvSpPr>
          <p:spPr>
            <a:xfrm>
              <a:off x="17871471" y="9345707"/>
              <a:ext cx="2457547" cy="657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200" dirty="0">
                  <a:solidFill>
                    <a:schemeClr val="tx1">
                      <a:lumMod val="50000"/>
                    </a:schemeClr>
                  </a:solidFill>
                  <a:latin typeface="GT Walsheim Pro" panose="00000500000000000000" pitchFamily="2" charset="0"/>
                </a:rPr>
                <a:t>Residential</a:t>
              </a:r>
              <a:endParaRPr kumimoji="0" lang="en-PH" sz="22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endParaRPr>
            </a:p>
          </p:txBody>
        </p:sp>
        <p:sp>
          <p:nvSpPr>
            <p:cNvPr id="98" name="TextBox 97">
              <a:extLst>
                <a:ext uri="{FF2B5EF4-FFF2-40B4-BE49-F238E27FC236}">
                  <a16:creationId xmlns:a16="http://schemas.microsoft.com/office/drawing/2014/main" id="{B97ECFED-D0F4-A2AE-476A-FE2FFC165CA5}"/>
                </a:ext>
              </a:extLst>
            </p:cNvPr>
            <p:cNvSpPr txBox="1"/>
            <p:nvPr/>
          </p:nvSpPr>
          <p:spPr>
            <a:xfrm>
              <a:off x="22011788" y="4389849"/>
              <a:ext cx="2291806" cy="11629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200" dirty="0">
                  <a:solidFill>
                    <a:schemeClr val="tx1">
                      <a:lumMod val="50000"/>
                    </a:schemeClr>
                  </a:solidFill>
                  <a:latin typeface="GT Walsheim Pro" panose="00000500000000000000" pitchFamily="2" charset="0"/>
                </a:rPr>
                <a:t>Non-</a:t>
              </a:r>
            </a:p>
            <a:p>
              <a:pPr marL="0" marR="0" indent="0" algn="ctr" defTabSz="2438338"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rPr>
                <a:t>residential</a:t>
              </a:r>
              <a:endParaRPr kumimoji="0" lang="en-PH" sz="22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endParaRPr>
            </a:p>
          </p:txBody>
        </p:sp>
      </p:grpSp>
      <p:sp>
        <p:nvSpPr>
          <p:cNvPr id="3" name="Rectangle 2">
            <a:extLst>
              <a:ext uri="{FF2B5EF4-FFF2-40B4-BE49-F238E27FC236}">
                <a16:creationId xmlns:a16="http://schemas.microsoft.com/office/drawing/2014/main" id="{D5EDABF3-E066-4DE5-86F7-41A64F3288F8}"/>
              </a:ext>
            </a:extLst>
          </p:cNvPr>
          <p:cNvSpPr/>
          <p:nvPr/>
        </p:nvSpPr>
        <p:spPr>
          <a:xfrm>
            <a:off x="11317164" y="9286434"/>
            <a:ext cx="12638473" cy="3058693"/>
          </a:xfrm>
          <a:prstGeom prst="rect">
            <a:avLst/>
          </a:prstGeom>
          <a:solidFill>
            <a:srgbClr val="D2BCA4"/>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EDD536-C4FF-B5C1-D61C-2FAE1447A633}"/>
              </a:ext>
            </a:extLst>
          </p:cNvPr>
          <p:cNvSpPr txBox="1"/>
          <p:nvPr/>
        </p:nvSpPr>
        <p:spPr>
          <a:xfrm>
            <a:off x="13595968" y="9366256"/>
            <a:ext cx="8653258"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Global Market Size for Movable Walls*</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grpSp>
        <p:nvGrpSpPr>
          <p:cNvPr id="39" name="Group 38">
            <a:extLst>
              <a:ext uri="{FF2B5EF4-FFF2-40B4-BE49-F238E27FC236}">
                <a16:creationId xmlns:a16="http://schemas.microsoft.com/office/drawing/2014/main" id="{F41993BD-9F4D-F5BC-AACF-AF6A699F036A}"/>
              </a:ext>
            </a:extLst>
          </p:cNvPr>
          <p:cNvGrpSpPr/>
          <p:nvPr/>
        </p:nvGrpSpPr>
        <p:grpSpPr>
          <a:xfrm>
            <a:off x="12438256" y="9937057"/>
            <a:ext cx="10106175" cy="1985994"/>
            <a:chOff x="4595801" y="11102578"/>
            <a:chExt cx="11417605" cy="1468734"/>
          </a:xfrm>
        </p:grpSpPr>
        <p:grpSp>
          <p:nvGrpSpPr>
            <p:cNvPr id="40" name="Group 39">
              <a:extLst>
                <a:ext uri="{FF2B5EF4-FFF2-40B4-BE49-F238E27FC236}">
                  <a16:creationId xmlns:a16="http://schemas.microsoft.com/office/drawing/2014/main" id="{35713E90-8368-CD04-DCFE-103AF6CBAE7C}"/>
                </a:ext>
              </a:extLst>
            </p:cNvPr>
            <p:cNvGrpSpPr/>
            <p:nvPr/>
          </p:nvGrpSpPr>
          <p:grpSpPr>
            <a:xfrm>
              <a:off x="5789745" y="11102578"/>
              <a:ext cx="10223661" cy="1468734"/>
              <a:chOff x="5358042" y="11107747"/>
              <a:chExt cx="10223661" cy="1468734"/>
            </a:xfrm>
          </p:grpSpPr>
          <p:grpSp>
            <p:nvGrpSpPr>
              <p:cNvPr id="60" name="Group 59">
                <a:extLst>
                  <a:ext uri="{FF2B5EF4-FFF2-40B4-BE49-F238E27FC236}">
                    <a16:creationId xmlns:a16="http://schemas.microsoft.com/office/drawing/2014/main" id="{CC6340F1-DC5D-D66E-D8A6-8BF1B46B5F57}"/>
                  </a:ext>
                </a:extLst>
              </p:cNvPr>
              <p:cNvGrpSpPr/>
              <p:nvPr/>
            </p:nvGrpSpPr>
            <p:grpSpPr>
              <a:xfrm>
                <a:off x="5358042" y="11240613"/>
                <a:ext cx="10223661" cy="1257944"/>
                <a:chOff x="5437416" y="11133289"/>
                <a:chExt cx="10223661" cy="1257944"/>
              </a:xfrm>
            </p:grpSpPr>
            <p:sp>
              <p:nvSpPr>
                <p:cNvPr id="62" name="Rectangle 61">
                  <a:extLst>
                    <a:ext uri="{FF2B5EF4-FFF2-40B4-BE49-F238E27FC236}">
                      <a16:creationId xmlns:a16="http://schemas.microsoft.com/office/drawing/2014/main" id="{54E053E8-E992-CEF4-C3E8-6E6425246B31}"/>
                    </a:ext>
                  </a:extLst>
                </p:cNvPr>
                <p:cNvSpPr/>
                <p:nvPr/>
              </p:nvSpPr>
              <p:spPr>
                <a:xfrm>
                  <a:off x="5492314" y="11133289"/>
                  <a:ext cx="10168763" cy="553996"/>
                </a:xfrm>
                <a:prstGeom prst="rect">
                  <a:avLst/>
                </a:prstGeom>
                <a:solidFill>
                  <a:srgbClr val="98806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63" name="Rectangle 62">
                  <a:extLst>
                    <a:ext uri="{FF2B5EF4-FFF2-40B4-BE49-F238E27FC236}">
                      <a16:creationId xmlns:a16="http://schemas.microsoft.com/office/drawing/2014/main" id="{E20088BA-0290-AD5E-4897-63156D1E4C2B}"/>
                    </a:ext>
                  </a:extLst>
                </p:cNvPr>
                <p:cNvSpPr/>
                <p:nvPr/>
              </p:nvSpPr>
              <p:spPr>
                <a:xfrm>
                  <a:off x="5484261" y="11837237"/>
                  <a:ext cx="5084381" cy="553996"/>
                </a:xfrm>
                <a:prstGeom prst="rect">
                  <a:avLst/>
                </a:prstGeom>
                <a:solidFill>
                  <a:srgbClr val="EFE9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64" name="TextBox 63">
                  <a:extLst>
                    <a:ext uri="{FF2B5EF4-FFF2-40B4-BE49-F238E27FC236}">
                      <a16:creationId xmlns:a16="http://schemas.microsoft.com/office/drawing/2014/main" id="{A58DAB5C-ACCC-2627-822C-A632F56F958A}"/>
                    </a:ext>
                  </a:extLst>
                </p:cNvPr>
                <p:cNvSpPr txBox="1"/>
                <p:nvPr/>
              </p:nvSpPr>
              <p:spPr>
                <a:xfrm>
                  <a:off x="6394406" y="11253121"/>
                  <a:ext cx="3006598" cy="33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USD $1293.3 M</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sp>
              <p:nvSpPr>
                <p:cNvPr id="65" name="TextBox 64">
                  <a:extLst>
                    <a:ext uri="{FF2B5EF4-FFF2-40B4-BE49-F238E27FC236}">
                      <a16:creationId xmlns:a16="http://schemas.microsoft.com/office/drawing/2014/main" id="{7085E7AA-66D4-71F1-CE10-6ADBAFDD54D7}"/>
                    </a:ext>
                  </a:extLst>
                </p:cNvPr>
                <p:cNvSpPr txBox="1"/>
                <p:nvPr/>
              </p:nvSpPr>
              <p:spPr>
                <a:xfrm>
                  <a:off x="5437416" y="11947803"/>
                  <a:ext cx="2507131" cy="33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2">
                          <a:lumMod val="10000"/>
                        </a:schemeClr>
                      </a:solidFill>
                      <a:latin typeface="GT Walsheim Pro" panose="00000500000000000000" pitchFamily="2" charset="-52"/>
                      <a:ea typeface="Open Sans" panose="020B0606030504020204" pitchFamily="34" charset="0"/>
                      <a:cs typeface="GT Walsheim Pro" panose="00000500000000000000" pitchFamily="2" charset="-52"/>
                    </a:rPr>
                    <a:t>USD $698.3 M</a:t>
                  </a:r>
                  <a:endParaRPr lang="en-US" sz="2500" dirty="0">
                    <a:solidFill>
                      <a:schemeClr val="bg2">
                        <a:lumMod val="10000"/>
                      </a:schemeClr>
                    </a:solidFill>
                    <a:latin typeface="GT Walsheim Pro Light" pitchFamily="2" charset="77"/>
                    <a:ea typeface="Open Sans" panose="020B0606030504020204" pitchFamily="34" charset="0"/>
                    <a:cs typeface="GT Walsheim Pro Light" pitchFamily="2" charset="77"/>
                  </a:endParaRPr>
                </a:p>
              </p:txBody>
            </p:sp>
          </p:grpSp>
          <p:cxnSp>
            <p:nvCxnSpPr>
              <p:cNvPr id="61" name="Straight Connector 60">
                <a:extLst>
                  <a:ext uri="{FF2B5EF4-FFF2-40B4-BE49-F238E27FC236}">
                    <a16:creationId xmlns:a16="http://schemas.microsoft.com/office/drawing/2014/main" id="{AC3106CF-D7EB-28D7-4C66-A0405D4B9BD7}"/>
                  </a:ext>
                </a:extLst>
              </p:cNvPr>
              <p:cNvCxnSpPr>
                <a:cxnSpLocks/>
              </p:cNvCxnSpPr>
              <p:nvPr/>
            </p:nvCxnSpPr>
            <p:spPr>
              <a:xfrm>
                <a:off x="5405923" y="11107747"/>
                <a:ext cx="0" cy="14687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43" name="TextBox 42">
              <a:extLst>
                <a:ext uri="{FF2B5EF4-FFF2-40B4-BE49-F238E27FC236}">
                  <a16:creationId xmlns:a16="http://schemas.microsoft.com/office/drawing/2014/main" id="{4537DA28-A0CF-7974-F21B-6BADA5175F91}"/>
                </a:ext>
              </a:extLst>
            </p:cNvPr>
            <p:cNvSpPr txBox="1"/>
            <p:nvPr/>
          </p:nvSpPr>
          <p:spPr>
            <a:xfrm>
              <a:off x="4595802" y="11355276"/>
              <a:ext cx="1277986" cy="33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2026</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sp>
          <p:nvSpPr>
            <p:cNvPr id="58" name="TextBox 57">
              <a:extLst>
                <a:ext uri="{FF2B5EF4-FFF2-40B4-BE49-F238E27FC236}">
                  <a16:creationId xmlns:a16="http://schemas.microsoft.com/office/drawing/2014/main" id="{2F485FED-C906-FC6E-1B9D-F303423BD64A}"/>
                </a:ext>
              </a:extLst>
            </p:cNvPr>
            <p:cNvSpPr txBox="1"/>
            <p:nvPr/>
          </p:nvSpPr>
          <p:spPr>
            <a:xfrm>
              <a:off x="4595801" y="12028855"/>
              <a:ext cx="1277986" cy="33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2022</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grpSp>
      <p:sp>
        <p:nvSpPr>
          <p:cNvPr id="67" name="TextBox 66">
            <a:extLst>
              <a:ext uri="{FF2B5EF4-FFF2-40B4-BE49-F238E27FC236}">
                <a16:creationId xmlns:a16="http://schemas.microsoft.com/office/drawing/2014/main" id="{A882C0D8-8E58-BD4E-8517-48A0FBE4FA54}"/>
              </a:ext>
            </a:extLst>
          </p:cNvPr>
          <p:cNvSpPr txBox="1"/>
          <p:nvPr/>
        </p:nvSpPr>
        <p:spPr>
          <a:xfrm>
            <a:off x="14690746" y="11961831"/>
            <a:ext cx="6545739" cy="5860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1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a:t>
            </a:r>
            <a:r>
              <a:rPr lang="en-US" sz="1500" b="0" i="0" cap="all" dirty="0">
                <a:solidFill>
                  <a:schemeClr val="bg1"/>
                </a:solidFill>
                <a:effectLst/>
                <a:latin typeface="robotomedium"/>
              </a:rPr>
              <a:t>GLOBAL MOVABLE WALLS MARKET RESEARCH REPORT 2022</a:t>
            </a:r>
          </a:p>
          <a:p>
            <a:pPr>
              <a:lnSpc>
                <a:spcPct val="110000"/>
              </a:lnSpc>
            </a:pPr>
            <a:endParaRPr lang="en-US" sz="1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endParaRPr>
          </a:p>
        </p:txBody>
      </p:sp>
    </p:spTree>
    <p:extLst>
      <p:ext uri="{BB962C8B-B14F-4D97-AF65-F5344CB8AC3E}">
        <p14:creationId xmlns:p14="http://schemas.microsoft.com/office/powerpoint/2010/main" val="3465210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Прямоугольник 54">
            <a:extLst>
              <a:ext uri="{FF2B5EF4-FFF2-40B4-BE49-F238E27FC236}">
                <a16:creationId xmlns:a16="http://schemas.microsoft.com/office/drawing/2014/main" id="{B0E54D20-E5AF-7624-DADC-732642FAEBC8}"/>
              </a:ext>
            </a:extLst>
          </p:cNvPr>
          <p:cNvSpPr/>
          <p:nvPr/>
        </p:nvSpPr>
        <p:spPr>
          <a:xfrm rot="10800000">
            <a:off x="11745526" y="2612950"/>
            <a:ext cx="12638472" cy="1110305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8" name="TextBox 7">
            <a:extLst>
              <a:ext uri="{FF2B5EF4-FFF2-40B4-BE49-F238E27FC236}">
                <a16:creationId xmlns:a16="http://schemas.microsoft.com/office/drawing/2014/main" id="{CCFFC23D-8179-42E3-9C39-DAF2EC1FF3B6}"/>
              </a:ext>
            </a:extLst>
          </p:cNvPr>
          <p:cNvSpPr txBox="1"/>
          <p:nvPr/>
        </p:nvSpPr>
        <p:spPr>
          <a:xfrm>
            <a:off x="883156" y="1523159"/>
            <a:ext cx="17919194"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A building disruption that will capture a gigantic market</a:t>
            </a:r>
          </a:p>
        </p:txBody>
      </p:sp>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18</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sp>
        <p:nvSpPr>
          <p:cNvPr id="49" name="TextBox 48">
            <a:extLst>
              <a:ext uri="{FF2B5EF4-FFF2-40B4-BE49-F238E27FC236}">
                <a16:creationId xmlns:a16="http://schemas.microsoft.com/office/drawing/2014/main" id="{5B7DBBD4-5D89-4AEF-B95A-120A19C1F938}"/>
              </a:ext>
            </a:extLst>
          </p:cNvPr>
          <p:cNvSpPr txBox="1"/>
          <p:nvPr/>
        </p:nvSpPr>
        <p:spPr>
          <a:xfrm>
            <a:off x="876672" y="876548"/>
            <a:ext cx="741511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BC9B76"/>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TOTAL ADDRESSABLE MARKET</a:t>
            </a:r>
          </a:p>
        </p:txBody>
      </p: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56" name="Прямая соединительная линия 391">
            <a:extLst>
              <a:ext uri="{FF2B5EF4-FFF2-40B4-BE49-F238E27FC236}">
                <a16:creationId xmlns:a16="http://schemas.microsoft.com/office/drawing/2014/main" id="{9C21B1A1-675E-B675-4A25-8BEA9557FDFF}"/>
              </a:ext>
            </a:extLst>
          </p:cNvPr>
          <p:cNvCxnSpPr>
            <a:cxnSpLocks/>
          </p:cNvCxnSpPr>
          <p:nvPr/>
        </p:nvCxnSpPr>
        <p:spPr>
          <a:xfrm>
            <a:off x="11745526" y="2612950"/>
            <a:ext cx="0" cy="1102521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0559EB69-DB89-F081-2370-755170B5172B}"/>
              </a:ext>
            </a:extLst>
          </p:cNvPr>
          <p:cNvSpPr txBox="1"/>
          <p:nvPr/>
        </p:nvSpPr>
        <p:spPr>
          <a:xfrm>
            <a:off x="23128712" y="-2133342"/>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cxnSp>
        <p:nvCxnSpPr>
          <p:cNvPr id="42" name="Прямая соединительная линия 391">
            <a:extLst>
              <a:ext uri="{FF2B5EF4-FFF2-40B4-BE49-F238E27FC236}">
                <a16:creationId xmlns:a16="http://schemas.microsoft.com/office/drawing/2014/main" id="{65529C02-726F-8D2A-8C2D-2761DCCA12C3}"/>
              </a:ext>
            </a:extLst>
          </p:cNvPr>
          <p:cNvCxnSpPr/>
          <p:nvPr/>
        </p:nvCxnSpPr>
        <p:spPr>
          <a:xfrm>
            <a:off x="952989"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2" name="Прямая соединительная линия 189">
            <a:extLst>
              <a:ext uri="{FF2B5EF4-FFF2-40B4-BE49-F238E27FC236}">
                <a16:creationId xmlns:a16="http://schemas.microsoft.com/office/drawing/2014/main" id="{64AA6FC4-33B5-518C-C3CB-2C5776EBE920}"/>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B228DB5F-52B2-023B-EEB2-C3D4CBA74DED}"/>
              </a:ext>
            </a:extLst>
          </p:cNvPr>
          <p:cNvSpPr txBox="1"/>
          <p:nvPr/>
        </p:nvSpPr>
        <p:spPr>
          <a:xfrm>
            <a:off x="12696269" y="9060811"/>
            <a:ext cx="11290143"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solidFill>
                  <a:schemeClr val="bg2">
                    <a:lumMod val="10000"/>
                  </a:schemeClr>
                </a:solidFill>
                <a:latin typeface="GT Walsheim Pro" panose="00000500000000000000" pitchFamily="2" charset="0"/>
              </a:rPr>
              <a:t>REFERENCE: CONSTRUCTION GLOBAL MARKET OPPORTUNITIES AND STRATEGIES TO 2031: COVID-19 IMPACT AND RECOVERY</a:t>
            </a:r>
            <a:endParaRPr lang="en-PH" sz="1500" dirty="0">
              <a:solidFill>
                <a:schemeClr val="bg2">
                  <a:lumMod val="10000"/>
                </a:schemeClr>
              </a:solidFill>
              <a:latin typeface="GT Walsheim Pro" panose="00000500000000000000" pitchFamily="2" charset="0"/>
            </a:endParaRPr>
          </a:p>
        </p:txBody>
      </p:sp>
      <p:grpSp>
        <p:nvGrpSpPr>
          <p:cNvPr id="59" name="Group 58">
            <a:extLst>
              <a:ext uri="{FF2B5EF4-FFF2-40B4-BE49-F238E27FC236}">
                <a16:creationId xmlns:a16="http://schemas.microsoft.com/office/drawing/2014/main" id="{DEA06EAA-D4B2-36F8-F935-EB5787848C1B}"/>
              </a:ext>
            </a:extLst>
          </p:cNvPr>
          <p:cNvGrpSpPr/>
          <p:nvPr/>
        </p:nvGrpSpPr>
        <p:grpSpPr>
          <a:xfrm>
            <a:off x="2136961" y="3785093"/>
            <a:ext cx="8285734" cy="8247108"/>
            <a:chOff x="12529750" y="851295"/>
            <a:chExt cx="6289291" cy="6259972"/>
          </a:xfrm>
        </p:grpSpPr>
        <p:grpSp>
          <p:nvGrpSpPr>
            <p:cNvPr id="53" name="Group 52">
              <a:extLst>
                <a:ext uri="{FF2B5EF4-FFF2-40B4-BE49-F238E27FC236}">
                  <a16:creationId xmlns:a16="http://schemas.microsoft.com/office/drawing/2014/main" id="{DFF82338-F38F-FC3F-EBC5-FC11BCFC82BB}"/>
                </a:ext>
              </a:extLst>
            </p:cNvPr>
            <p:cNvGrpSpPr/>
            <p:nvPr/>
          </p:nvGrpSpPr>
          <p:grpSpPr>
            <a:xfrm>
              <a:off x="12529750" y="1768030"/>
              <a:ext cx="6289291" cy="5343237"/>
              <a:chOff x="12929271" y="1495796"/>
              <a:chExt cx="5321937" cy="4521395"/>
            </a:xfrm>
          </p:grpSpPr>
          <p:sp>
            <p:nvSpPr>
              <p:cNvPr id="45" name="Rectangle: Top Corners Rounded 44">
                <a:extLst>
                  <a:ext uri="{FF2B5EF4-FFF2-40B4-BE49-F238E27FC236}">
                    <a16:creationId xmlns:a16="http://schemas.microsoft.com/office/drawing/2014/main" id="{9BE61947-0818-A4EB-2DCF-D6D2CF97F6FE}"/>
                  </a:ext>
                </a:extLst>
              </p:cNvPr>
              <p:cNvSpPr/>
              <p:nvPr/>
            </p:nvSpPr>
            <p:spPr>
              <a:xfrm>
                <a:off x="15242583" y="3381967"/>
                <a:ext cx="1207595" cy="2225782"/>
              </a:xfrm>
              <a:prstGeom prst="round2SameRect">
                <a:avLst>
                  <a:gd name="adj1" fmla="val 16579"/>
                  <a:gd name="adj2" fmla="val 0"/>
                </a:avLst>
              </a:prstGeom>
              <a:solidFill>
                <a:srgbClr val="DDC7B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6" name="Rectangle: Top Corners Rounded 45">
                <a:extLst>
                  <a:ext uri="{FF2B5EF4-FFF2-40B4-BE49-F238E27FC236}">
                    <a16:creationId xmlns:a16="http://schemas.microsoft.com/office/drawing/2014/main" id="{26F248BB-FBA3-EEF6-D5F2-5A1690F6B665}"/>
                  </a:ext>
                </a:extLst>
              </p:cNvPr>
              <p:cNvSpPr/>
              <p:nvPr/>
            </p:nvSpPr>
            <p:spPr>
              <a:xfrm>
                <a:off x="16789101" y="1770448"/>
                <a:ext cx="1207595" cy="3837300"/>
              </a:xfrm>
              <a:prstGeom prst="round2SameRect">
                <a:avLst>
                  <a:gd name="adj1" fmla="val 16579"/>
                  <a:gd name="adj2" fmla="val 0"/>
                </a:avLst>
              </a:prstGeom>
              <a:solidFill>
                <a:srgbClr val="DDC7B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Top Corners Rounded 16">
                <a:extLst>
                  <a:ext uri="{FF2B5EF4-FFF2-40B4-BE49-F238E27FC236}">
                    <a16:creationId xmlns:a16="http://schemas.microsoft.com/office/drawing/2014/main" id="{F43755EF-A99A-3439-FEEE-CBA5D2531113}"/>
                  </a:ext>
                </a:extLst>
              </p:cNvPr>
              <p:cNvSpPr/>
              <p:nvPr/>
            </p:nvSpPr>
            <p:spPr>
              <a:xfrm>
                <a:off x="13699630" y="4286589"/>
                <a:ext cx="1207595" cy="1317797"/>
              </a:xfrm>
              <a:prstGeom prst="round2SameRect">
                <a:avLst>
                  <a:gd name="adj1" fmla="val 17733"/>
                  <a:gd name="adj2" fmla="val 0"/>
                </a:avLst>
              </a:prstGeom>
              <a:solidFill>
                <a:srgbClr val="DDC7B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aphicFrame>
            <p:nvGraphicFramePr>
              <p:cNvPr id="7" name="Chart 6">
                <a:extLst>
                  <a:ext uri="{FF2B5EF4-FFF2-40B4-BE49-F238E27FC236}">
                    <a16:creationId xmlns:a16="http://schemas.microsoft.com/office/drawing/2014/main" id="{3E4FE75A-797F-9B8F-C9E8-565CA0DDB7FD}"/>
                  </a:ext>
                </a:extLst>
              </p:cNvPr>
              <p:cNvGraphicFramePr/>
              <p:nvPr>
                <p:extLst>
                  <p:ext uri="{D42A27DB-BD31-4B8C-83A1-F6EECF244321}">
                    <p14:modId xmlns:p14="http://schemas.microsoft.com/office/powerpoint/2010/main" val="636753581"/>
                  </p:ext>
                </p:extLst>
              </p:nvPr>
            </p:nvGraphicFramePr>
            <p:xfrm>
              <a:off x="12929271" y="1495796"/>
              <a:ext cx="5321937" cy="4521395"/>
            </p:xfrm>
            <a:graphic>
              <a:graphicData uri="http://schemas.openxmlformats.org/drawingml/2006/chart">
                <c:chart xmlns:c="http://schemas.openxmlformats.org/drawingml/2006/chart" xmlns:r="http://schemas.openxmlformats.org/officeDocument/2006/relationships" r:id="rId7"/>
              </a:graphicData>
            </a:graphic>
          </p:graphicFrame>
          <p:sp>
            <p:nvSpPr>
              <p:cNvPr id="47" name="Oval 46">
                <a:extLst>
                  <a:ext uri="{FF2B5EF4-FFF2-40B4-BE49-F238E27FC236}">
                    <a16:creationId xmlns:a16="http://schemas.microsoft.com/office/drawing/2014/main" id="{72F47120-3C6B-3A59-7E72-A57B88A0CE4A}"/>
                  </a:ext>
                </a:extLst>
              </p:cNvPr>
              <p:cNvSpPr/>
              <p:nvPr/>
            </p:nvSpPr>
            <p:spPr>
              <a:xfrm>
                <a:off x="17289631" y="1637099"/>
                <a:ext cx="133350" cy="133349"/>
              </a:xfrm>
              <a:prstGeom prst="ellipse">
                <a:avLst/>
              </a:prstGeom>
              <a:solidFill>
                <a:srgbClr val="9B746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Oval 47">
                <a:extLst>
                  <a:ext uri="{FF2B5EF4-FFF2-40B4-BE49-F238E27FC236}">
                    <a16:creationId xmlns:a16="http://schemas.microsoft.com/office/drawing/2014/main" id="{4755C9E2-7D00-B88E-F1FE-AA58303DC342}"/>
                  </a:ext>
                </a:extLst>
              </p:cNvPr>
              <p:cNvSpPr/>
              <p:nvPr/>
            </p:nvSpPr>
            <p:spPr>
              <a:xfrm>
                <a:off x="15724208" y="3268252"/>
                <a:ext cx="133350" cy="133349"/>
              </a:xfrm>
              <a:prstGeom prst="ellipse">
                <a:avLst/>
              </a:prstGeom>
              <a:solidFill>
                <a:srgbClr val="9B746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Oval 50">
                <a:extLst>
                  <a:ext uri="{FF2B5EF4-FFF2-40B4-BE49-F238E27FC236}">
                    <a16:creationId xmlns:a16="http://schemas.microsoft.com/office/drawing/2014/main" id="{E36D0C45-F2CD-F5AD-99B3-69FD53FBE36D}"/>
                  </a:ext>
                </a:extLst>
              </p:cNvPr>
              <p:cNvSpPr/>
              <p:nvPr/>
            </p:nvSpPr>
            <p:spPr>
              <a:xfrm>
                <a:off x="14176260" y="4176039"/>
                <a:ext cx="133350" cy="133349"/>
              </a:xfrm>
              <a:prstGeom prst="ellipse">
                <a:avLst/>
              </a:prstGeom>
              <a:solidFill>
                <a:srgbClr val="9B746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2" name="TextBox 51">
              <a:extLst>
                <a:ext uri="{FF2B5EF4-FFF2-40B4-BE49-F238E27FC236}">
                  <a16:creationId xmlns:a16="http://schemas.microsoft.com/office/drawing/2014/main" id="{AF102F7A-D350-D67F-8152-A8637DAD790E}"/>
                </a:ext>
              </a:extLst>
            </p:cNvPr>
            <p:cNvSpPr txBox="1"/>
            <p:nvPr/>
          </p:nvSpPr>
          <p:spPr>
            <a:xfrm>
              <a:off x="13482904" y="5156977"/>
              <a:ext cx="1356171"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500" i="0" u="none" strike="noStrike" cap="none" spc="0" normalizeH="0" baseline="0" dirty="0">
                  <a:ln>
                    <a:noFill/>
                  </a:ln>
                  <a:solidFill>
                    <a:schemeClr val="bg1"/>
                  </a:solidFill>
                  <a:effectLst/>
                  <a:uFillTx/>
                  <a:latin typeface="GT Walsheim Pro" panose="00000500000000000000" pitchFamily="2" charset="0"/>
                  <a:sym typeface="Helvetica Neue"/>
                </a:rPr>
                <a:t>$13.57 T</a:t>
              </a:r>
            </a:p>
          </p:txBody>
        </p:sp>
        <p:sp>
          <p:nvSpPr>
            <p:cNvPr id="54" name="TextBox 53">
              <a:extLst>
                <a:ext uri="{FF2B5EF4-FFF2-40B4-BE49-F238E27FC236}">
                  <a16:creationId xmlns:a16="http://schemas.microsoft.com/office/drawing/2014/main" id="{AF009C7A-F88F-5BEC-7DD3-1A95D00C3925}"/>
                </a:ext>
              </a:extLst>
            </p:cNvPr>
            <p:cNvSpPr txBox="1"/>
            <p:nvPr/>
          </p:nvSpPr>
          <p:spPr>
            <a:xfrm>
              <a:off x="15299421" y="4360003"/>
              <a:ext cx="1342403"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500" i="0" u="none" strike="noStrike" cap="none" spc="0" normalizeH="0" baseline="0" dirty="0">
                  <a:ln>
                    <a:noFill/>
                  </a:ln>
                  <a:solidFill>
                    <a:schemeClr val="bg1"/>
                  </a:solidFill>
                  <a:effectLst/>
                  <a:uFillTx/>
                  <a:latin typeface="GT Walsheim Pro" panose="00000500000000000000" pitchFamily="2" charset="0"/>
                  <a:sym typeface="Helvetica Neue"/>
                </a:rPr>
                <a:t>$22.87 T</a:t>
              </a:r>
            </a:p>
          </p:txBody>
        </p:sp>
        <p:sp>
          <p:nvSpPr>
            <p:cNvPr id="55" name="TextBox 54">
              <a:extLst>
                <a:ext uri="{FF2B5EF4-FFF2-40B4-BE49-F238E27FC236}">
                  <a16:creationId xmlns:a16="http://schemas.microsoft.com/office/drawing/2014/main" id="{C0F108C8-6EA1-D046-6D24-45CDDA473CA4}"/>
                </a:ext>
              </a:extLst>
            </p:cNvPr>
            <p:cNvSpPr txBox="1"/>
            <p:nvPr/>
          </p:nvSpPr>
          <p:spPr>
            <a:xfrm>
              <a:off x="17062395" y="2608176"/>
              <a:ext cx="1484646"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500" i="0" u="none" strike="noStrike" cap="none" spc="0" normalizeH="0" baseline="0" dirty="0">
                  <a:ln>
                    <a:noFill/>
                  </a:ln>
                  <a:solidFill>
                    <a:schemeClr val="bg1"/>
                  </a:solidFill>
                  <a:effectLst/>
                  <a:uFillTx/>
                  <a:latin typeface="GT Walsheim Pro" panose="00000500000000000000" pitchFamily="2" charset="0"/>
                  <a:sym typeface="Helvetica Neue"/>
                </a:rPr>
                <a:t>$39.52 T</a:t>
              </a:r>
            </a:p>
          </p:txBody>
        </p:sp>
        <p:sp>
          <p:nvSpPr>
            <p:cNvPr id="57" name="TextBox 56">
              <a:extLst>
                <a:ext uri="{FF2B5EF4-FFF2-40B4-BE49-F238E27FC236}">
                  <a16:creationId xmlns:a16="http://schemas.microsoft.com/office/drawing/2014/main" id="{34B93344-44EF-D632-3FA4-79ACC62ABF14}"/>
                </a:ext>
              </a:extLst>
            </p:cNvPr>
            <p:cNvSpPr txBox="1"/>
            <p:nvPr/>
          </p:nvSpPr>
          <p:spPr>
            <a:xfrm>
              <a:off x="13118949" y="851295"/>
              <a:ext cx="5110894" cy="428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3000" dirty="0">
                  <a:solidFill>
                    <a:schemeClr val="tx1">
                      <a:lumMod val="50000"/>
                    </a:schemeClr>
                  </a:solidFill>
                  <a:latin typeface="GT Walsheim Pro" panose="00000500000000000000" pitchFamily="2" charset="0"/>
                </a:rPr>
                <a:t>Global Construction Market Value</a:t>
              </a:r>
              <a:endParaRPr kumimoji="0" lang="en-PH" sz="30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endParaRPr>
            </a:p>
          </p:txBody>
        </p:sp>
      </p:grpSp>
      <p:grpSp>
        <p:nvGrpSpPr>
          <p:cNvPr id="113" name="Group 112">
            <a:extLst>
              <a:ext uri="{FF2B5EF4-FFF2-40B4-BE49-F238E27FC236}">
                <a16:creationId xmlns:a16="http://schemas.microsoft.com/office/drawing/2014/main" id="{3D43D692-094B-3A27-B05D-1D818E04E9E4}"/>
              </a:ext>
            </a:extLst>
          </p:cNvPr>
          <p:cNvGrpSpPr/>
          <p:nvPr/>
        </p:nvGrpSpPr>
        <p:grpSpPr>
          <a:xfrm>
            <a:off x="10887106" y="2880515"/>
            <a:ext cx="14202037" cy="6175899"/>
            <a:chOff x="10731990" y="4535305"/>
            <a:chExt cx="14202037" cy="6175899"/>
          </a:xfrm>
        </p:grpSpPr>
        <p:graphicFrame>
          <p:nvGraphicFramePr>
            <p:cNvPr id="84" name="Chart 83">
              <a:extLst>
                <a:ext uri="{FF2B5EF4-FFF2-40B4-BE49-F238E27FC236}">
                  <a16:creationId xmlns:a16="http://schemas.microsoft.com/office/drawing/2014/main" id="{39BC4BB4-266D-C5B4-C9A8-D093A3F44052}"/>
                </a:ext>
              </a:extLst>
            </p:cNvPr>
            <p:cNvGraphicFramePr/>
            <p:nvPr>
              <p:extLst>
                <p:ext uri="{D42A27DB-BD31-4B8C-83A1-F6EECF244321}">
                  <p14:modId xmlns:p14="http://schemas.microsoft.com/office/powerpoint/2010/main" val="4248401775"/>
                </p:ext>
              </p:extLst>
            </p:nvPr>
          </p:nvGraphicFramePr>
          <p:xfrm>
            <a:off x="17890838" y="5139015"/>
            <a:ext cx="7043189" cy="486132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86" name="Chart 85">
              <a:extLst>
                <a:ext uri="{FF2B5EF4-FFF2-40B4-BE49-F238E27FC236}">
                  <a16:creationId xmlns:a16="http://schemas.microsoft.com/office/drawing/2014/main" id="{E73C82E6-5173-46C1-FCC9-ACE2E27204CA}"/>
                </a:ext>
              </a:extLst>
            </p:cNvPr>
            <p:cNvGraphicFramePr/>
            <p:nvPr>
              <p:extLst>
                <p:ext uri="{D42A27DB-BD31-4B8C-83A1-F6EECF244321}">
                  <p14:modId xmlns:p14="http://schemas.microsoft.com/office/powerpoint/2010/main" val="3163665919"/>
                </p:ext>
              </p:extLst>
            </p:nvPr>
          </p:nvGraphicFramePr>
          <p:xfrm>
            <a:off x="10731990" y="4571974"/>
            <a:ext cx="8894641" cy="6139230"/>
          </p:xfrm>
          <a:graphic>
            <a:graphicData uri="http://schemas.openxmlformats.org/drawingml/2006/chart">
              <c:chart xmlns:c="http://schemas.openxmlformats.org/drawingml/2006/chart" xmlns:r="http://schemas.openxmlformats.org/officeDocument/2006/relationships" r:id="rId9"/>
            </a:graphicData>
          </a:graphic>
        </p:graphicFrame>
        <p:cxnSp>
          <p:nvCxnSpPr>
            <p:cNvPr id="3" name="Straight Connector 2">
              <a:extLst>
                <a:ext uri="{FF2B5EF4-FFF2-40B4-BE49-F238E27FC236}">
                  <a16:creationId xmlns:a16="http://schemas.microsoft.com/office/drawing/2014/main" id="{16940632-A4AE-8A4A-36DE-DA0AA899F55C}"/>
                </a:ext>
              </a:extLst>
            </p:cNvPr>
            <p:cNvCxnSpPr>
              <a:cxnSpLocks/>
            </p:cNvCxnSpPr>
            <p:nvPr/>
          </p:nvCxnSpPr>
          <p:spPr>
            <a:xfrm>
              <a:off x="16081504" y="4840066"/>
              <a:ext cx="4878131" cy="476566"/>
            </a:xfrm>
            <a:prstGeom prst="line">
              <a:avLst/>
            </a:prstGeom>
            <a:noFill/>
            <a:ln w="15875" cap="flat">
              <a:solidFill>
                <a:srgbClr val="B78A69">
                  <a:alpha val="5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4" name="Straight Connector 3">
              <a:extLst>
                <a:ext uri="{FF2B5EF4-FFF2-40B4-BE49-F238E27FC236}">
                  <a16:creationId xmlns:a16="http://schemas.microsoft.com/office/drawing/2014/main" id="{6B571ECB-0AB3-19EB-1507-B713234577F4}"/>
                </a:ext>
              </a:extLst>
            </p:cNvPr>
            <p:cNvCxnSpPr>
              <a:cxnSpLocks/>
            </p:cNvCxnSpPr>
            <p:nvPr/>
          </p:nvCxnSpPr>
          <p:spPr>
            <a:xfrm flipV="1">
              <a:off x="16327072" y="9845195"/>
              <a:ext cx="4888159" cy="485736"/>
            </a:xfrm>
            <a:prstGeom prst="line">
              <a:avLst/>
            </a:prstGeom>
            <a:noFill/>
            <a:ln w="15875" cap="flat">
              <a:solidFill>
                <a:srgbClr val="B78A69">
                  <a:alpha val="5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0" name="TextBox 39">
              <a:extLst>
                <a:ext uri="{FF2B5EF4-FFF2-40B4-BE49-F238E27FC236}">
                  <a16:creationId xmlns:a16="http://schemas.microsoft.com/office/drawing/2014/main" id="{CA13388C-F31A-BC30-1EF8-5E895A009E39}"/>
                </a:ext>
              </a:extLst>
            </p:cNvPr>
            <p:cNvSpPr txBox="1"/>
            <p:nvPr/>
          </p:nvSpPr>
          <p:spPr>
            <a:xfrm>
              <a:off x="14160102" y="7338483"/>
              <a:ext cx="203841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300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rPr>
                <a:t>$39.35 T</a:t>
              </a:r>
            </a:p>
          </p:txBody>
        </p:sp>
        <p:sp>
          <p:nvSpPr>
            <p:cNvPr id="58" name="TextBox 57">
              <a:extLst>
                <a:ext uri="{FF2B5EF4-FFF2-40B4-BE49-F238E27FC236}">
                  <a16:creationId xmlns:a16="http://schemas.microsoft.com/office/drawing/2014/main" id="{68B6ADCC-2260-95E2-983C-9356351CF853}"/>
                </a:ext>
              </a:extLst>
            </p:cNvPr>
            <p:cNvSpPr txBox="1"/>
            <p:nvPr/>
          </p:nvSpPr>
          <p:spPr>
            <a:xfrm>
              <a:off x="12054822" y="6552025"/>
              <a:ext cx="1955925"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500" i="0" u="none" strike="noStrike" cap="none" spc="0" normalizeH="0" baseline="0" dirty="0">
                  <a:ln>
                    <a:noFill/>
                  </a:ln>
                  <a:solidFill>
                    <a:schemeClr val="bg1"/>
                  </a:solidFill>
                  <a:effectLst/>
                  <a:uFillTx/>
                  <a:latin typeface="GT Walsheim Pro" panose="00000500000000000000" pitchFamily="2" charset="0"/>
                  <a:sym typeface="Helvetica Neue"/>
                </a:rPr>
                <a:t>Non-buildings</a:t>
              </a:r>
            </a:p>
          </p:txBody>
        </p:sp>
        <p:sp>
          <p:nvSpPr>
            <p:cNvPr id="81" name="TextBox 80">
              <a:extLst>
                <a:ext uri="{FF2B5EF4-FFF2-40B4-BE49-F238E27FC236}">
                  <a16:creationId xmlns:a16="http://schemas.microsoft.com/office/drawing/2014/main" id="{78488881-ABD6-8A90-3C4E-F90F7AB57BEC}"/>
                </a:ext>
              </a:extLst>
            </p:cNvPr>
            <p:cNvSpPr txBox="1"/>
            <p:nvPr/>
          </p:nvSpPr>
          <p:spPr>
            <a:xfrm>
              <a:off x="16405340" y="6694866"/>
              <a:ext cx="1700271"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500" dirty="0">
                  <a:solidFill>
                    <a:schemeClr val="bg1"/>
                  </a:solidFill>
                  <a:latin typeface="GT Walsheim Pro" panose="00000500000000000000" pitchFamily="2" charset="0"/>
                </a:rPr>
                <a:t>Buildings</a:t>
              </a:r>
            </a:p>
          </p:txBody>
        </p:sp>
        <p:sp>
          <p:nvSpPr>
            <p:cNvPr id="82" name="TextBox 81">
              <a:extLst>
                <a:ext uri="{FF2B5EF4-FFF2-40B4-BE49-F238E27FC236}">
                  <a16:creationId xmlns:a16="http://schemas.microsoft.com/office/drawing/2014/main" id="{4B94B9C3-8E86-B82B-8E95-4748DC2B2F4D}"/>
                </a:ext>
              </a:extLst>
            </p:cNvPr>
            <p:cNvSpPr txBox="1"/>
            <p:nvPr/>
          </p:nvSpPr>
          <p:spPr>
            <a:xfrm>
              <a:off x="16395720" y="7159117"/>
              <a:ext cx="1955925"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500" i="0" u="none" strike="noStrike" cap="none" spc="0" normalizeH="0" baseline="0" dirty="0">
                  <a:ln>
                    <a:noFill/>
                  </a:ln>
                  <a:solidFill>
                    <a:schemeClr val="bg1"/>
                  </a:solidFill>
                  <a:effectLst/>
                  <a:uFillTx/>
                  <a:latin typeface="GT Walsheim Pro" panose="00000500000000000000" pitchFamily="2" charset="0"/>
                  <a:sym typeface="Helvetica Neue"/>
                </a:rPr>
                <a:t>$18.93 T</a:t>
              </a:r>
            </a:p>
          </p:txBody>
        </p:sp>
        <p:sp>
          <p:nvSpPr>
            <p:cNvPr id="83" name="TextBox 82">
              <a:extLst>
                <a:ext uri="{FF2B5EF4-FFF2-40B4-BE49-F238E27FC236}">
                  <a16:creationId xmlns:a16="http://schemas.microsoft.com/office/drawing/2014/main" id="{C3115E07-3CD5-6AED-D618-DC45F316849A}"/>
                </a:ext>
              </a:extLst>
            </p:cNvPr>
            <p:cNvSpPr txBox="1"/>
            <p:nvPr/>
          </p:nvSpPr>
          <p:spPr>
            <a:xfrm>
              <a:off x="11971402" y="7350635"/>
              <a:ext cx="1955925"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PH" sz="2500" i="0" u="none" strike="noStrike" cap="none" spc="0" normalizeH="0" baseline="0" dirty="0">
                  <a:ln>
                    <a:noFill/>
                  </a:ln>
                  <a:solidFill>
                    <a:schemeClr val="bg1"/>
                  </a:solidFill>
                  <a:effectLst/>
                  <a:uFillTx/>
                  <a:latin typeface="GT Walsheim Pro" panose="00000500000000000000" pitchFamily="2" charset="0"/>
                  <a:sym typeface="Helvetica Neue"/>
                </a:rPr>
                <a:t>$20.42 T</a:t>
              </a:r>
            </a:p>
          </p:txBody>
        </p:sp>
        <p:sp>
          <p:nvSpPr>
            <p:cNvPr id="87" name="TextBox 86">
              <a:extLst>
                <a:ext uri="{FF2B5EF4-FFF2-40B4-BE49-F238E27FC236}">
                  <a16:creationId xmlns:a16="http://schemas.microsoft.com/office/drawing/2014/main" id="{6BEF67E4-BB96-9DA9-86D1-90E2203893D4}"/>
                </a:ext>
              </a:extLst>
            </p:cNvPr>
            <p:cNvSpPr txBox="1"/>
            <p:nvPr/>
          </p:nvSpPr>
          <p:spPr>
            <a:xfrm>
              <a:off x="18283512" y="9291238"/>
              <a:ext cx="1700271"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500" dirty="0">
                  <a:solidFill>
                    <a:schemeClr val="tx1">
                      <a:lumMod val="50000"/>
                    </a:schemeClr>
                  </a:solidFill>
                  <a:latin typeface="GT Walsheim Pro" panose="00000500000000000000" pitchFamily="2" charset="0"/>
                </a:rPr>
                <a:t>Residential</a:t>
              </a:r>
              <a:endParaRPr kumimoji="0" lang="en-PH" sz="25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endParaRPr>
            </a:p>
          </p:txBody>
        </p:sp>
        <p:sp>
          <p:nvSpPr>
            <p:cNvPr id="88" name="TextBox 87">
              <a:extLst>
                <a:ext uri="{FF2B5EF4-FFF2-40B4-BE49-F238E27FC236}">
                  <a16:creationId xmlns:a16="http://schemas.microsoft.com/office/drawing/2014/main" id="{35CACBFE-A1CE-49DF-DFDB-2000256BE39E}"/>
                </a:ext>
              </a:extLst>
            </p:cNvPr>
            <p:cNvSpPr txBox="1"/>
            <p:nvPr/>
          </p:nvSpPr>
          <p:spPr>
            <a:xfrm>
              <a:off x="22011788" y="4535305"/>
              <a:ext cx="17002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500" dirty="0">
                  <a:solidFill>
                    <a:schemeClr val="tx1">
                      <a:lumMod val="50000"/>
                    </a:schemeClr>
                  </a:solidFill>
                  <a:latin typeface="GT Walsheim Pro" panose="00000500000000000000" pitchFamily="2" charset="0"/>
                </a:rPr>
                <a:t>Non-</a:t>
              </a:r>
            </a:p>
            <a:p>
              <a:pPr marL="0" marR="0" indent="0" algn="ctr" defTabSz="2438338"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rPr>
                <a:t>residential</a:t>
              </a:r>
              <a:endParaRPr kumimoji="0" lang="en-PH" sz="2500" b="0" i="0" u="none" strike="noStrike" cap="none" spc="0" normalizeH="0" baseline="0" dirty="0">
                <a:ln>
                  <a:noFill/>
                </a:ln>
                <a:solidFill>
                  <a:schemeClr val="tx1">
                    <a:lumMod val="50000"/>
                  </a:schemeClr>
                </a:solidFill>
                <a:effectLst/>
                <a:uFillTx/>
                <a:latin typeface="GT Walsheim Pro" panose="00000500000000000000" pitchFamily="2" charset="0"/>
                <a:sym typeface="Helvetica Neue"/>
              </a:endParaRPr>
            </a:p>
          </p:txBody>
        </p:sp>
      </p:grpSp>
      <p:sp>
        <p:nvSpPr>
          <p:cNvPr id="98" name="Rectangle 97">
            <a:extLst>
              <a:ext uri="{FF2B5EF4-FFF2-40B4-BE49-F238E27FC236}">
                <a16:creationId xmlns:a16="http://schemas.microsoft.com/office/drawing/2014/main" id="{F59F17E9-B2E1-3474-90DB-8DA0509AD504}"/>
              </a:ext>
            </a:extLst>
          </p:cNvPr>
          <p:cNvSpPr/>
          <p:nvPr/>
        </p:nvSpPr>
        <p:spPr>
          <a:xfrm>
            <a:off x="11789772" y="9548918"/>
            <a:ext cx="12638473" cy="3058693"/>
          </a:xfrm>
          <a:prstGeom prst="rect">
            <a:avLst/>
          </a:prstGeom>
          <a:solidFill>
            <a:srgbClr val="D2BCA4"/>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9" name="TextBox 98">
            <a:extLst>
              <a:ext uri="{FF2B5EF4-FFF2-40B4-BE49-F238E27FC236}">
                <a16:creationId xmlns:a16="http://schemas.microsoft.com/office/drawing/2014/main" id="{52A39058-A192-90EC-E4C7-B0BE6A8EC9C7}"/>
              </a:ext>
            </a:extLst>
          </p:cNvPr>
          <p:cNvSpPr txBox="1"/>
          <p:nvPr/>
        </p:nvSpPr>
        <p:spPr>
          <a:xfrm>
            <a:off x="14068576" y="9628740"/>
            <a:ext cx="8653258"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Global Market Size for Movable Walls*</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grpSp>
        <p:nvGrpSpPr>
          <p:cNvPr id="100" name="Group 99">
            <a:extLst>
              <a:ext uri="{FF2B5EF4-FFF2-40B4-BE49-F238E27FC236}">
                <a16:creationId xmlns:a16="http://schemas.microsoft.com/office/drawing/2014/main" id="{2B8515C8-269D-0E3F-61BB-A7A23307307B}"/>
              </a:ext>
            </a:extLst>
          </p:cNvPr>
          <p:cNvGrpSpPr/>
          <p:nvPr/>
        </p:nvGrpSpPr>
        <p:grpSpPr>
          <a:xfrm>
            <a:off x="12910864" y="10199541"/>
            <a:ext cx="10106175" cy="1985994"/>
            <a:chOff x="4595801" y="11102578"/>
            <a:chExt cx="11417605" cy="1468734"/>
          </a:xfrm>
        </p:grpSpPr>
        <p:grpSp>
          <p:nvGrpSpPr>
            <p:cNvPr id="101" name="Group 100">
              <a:extLst>
                <a:ext uri="{FF2B5EF4-FFF2-40B4-BE49-F238E27FC236}">
                  <a16:creationId xmlns:a16="http://schemas.microsoft.com/office/drawing/2014/main" id="{02D69137-91A8-9C2F-91C2-3570ECD3BC13}"/>
                </a:ext>
              </a:extLst>
            </p:cNvPr>
            <p:cNvGrpSpPr/>
            <p:nvPr/>
          </p:nvGrpSpPr>
          <p:grpSpPr>
            <a:xfrm>
              <a:off x="5789745" y="11102578"/>
              <a:ext cx="10223661" cy="1468734"/>
              <a:chOff x="5358042" y="11107747"/>
              <a:chExt cx="10223661" cy="1468734"/>
            </a:xfrm>
          </p:grpSpPr>
          <p:grpSp>
            <p:nvGrpSpPr>
              <p:cNvPr id="104" name="Group 103">
                <a:extLst>
                  <a:ext uri="{FF2B5EF4-FFF2-40B4-BE49-F238E27FC236}">
                    <a16:creationId xmlns:a16="http://schemas.microsoft.com/office/drawing/2014/main" id="{0C37095B-B0DD-F7F2-5011-A2B87F79AA9E}"/>
                  </a:ext>
                </a:extLst>
              </p:cNvPr>
              <p:cNvGrpSpPr/>
              <p:nvPr/>
            </p:nvGrpSpPr>
            <p:grpSpPr>
              <a:xfrm>
                <a:off x="5358042" y="11240613"/>
                <a:ext cx="10223661" cy="1257944"/>
                <a:chOff x="5437416" y="11133289"/>
                <a:chExt cx="10223661" cy="1257944"/>
              </a:xfrm>
            </p:grpSpPr>
            <p:sp>
              <p:nvSpPr>
                <p:cNvPr id="107" name="Rectangle 106">
                  <a:extLst>
                    <a:ext uri="{FF2B5EF4-FFF2-40B4-BE49-F238E27FC236}">
                      <a16:creationId xmlns:a16="http://schemas.microsoft.com/office/drawing/2014/main" id="{E5AB8C82-4356-6286-357B-D80EC2A53EE4}"/>
                    </a:ext>
                  </a:extLst>
                </p:cNvPr>
                <p:cNvSpPr/>
                <p:nvPr/>
              </p:nvSpPr>
              <p:spPr>
                <a:xfrm>
                  <a:off x="5492314" y="11133289"/>
                  <a:ext cx="10168763" cy="553996"/>
                </a:xfrm>
                <a:prstGeom prst="rect">
                  <a:avLst/>
                </a:prstGeom>
                <a:solidFill>
                  <a:srgbClr val="98806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8" name="Rectangle 107">
                  <a:extLst>
                    <a:ext uri="{FF2B5EF4-FFF2-40B4-BE49-F238E27FC236}">
                      <a16:creationId xmlns:a16="http://schemas.microsoft.com/office/drawing/2014/main" id="{CB862ADA-CBAF-2FBC-E5A5-D103E241F07D}"/>
                    </a:ext>
                  </a:extLst>
                </p:cNvPr>
                <p:cNvSpPr/>
                <p:nvPr/>
              </p:nvSpPr>
              <p:spPr>
                <a:xfrm>
                  <a:off x="5484261" y="11837237"/>
                  <a:ext cx="5084381" cy="553996"/>
                </a:xfrm>
                <a:prstGeom prst="rect">
                  <a:avLst/>
                </a:prstGeom>
                <a:solidFill>
                  <a:srgbClr val="EFE9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9" name="TextBox 108">
                  <a:extLst>
                    <a:ext uri="{FF2B5EF4-FFF2-40B4-BE49-F238E27FC236}">
                      <a16:creationId xmlns:a16="http://schemas.microsoft.com/office/drawing/2014/main" id="{C4F8B90D-AF04-0397-1FB5-A34D27432348}"/>
                    </a:ext>
                  </a:extLst>
                </p:cNvPr>
                <p:cNvSpPr txBox="1"/>
                <p:nvPr/>
              </p:nvSpPr>
              <p:spPr>
                <a:xfrm>
                  <a:off x="6394406" y="11253121"/>
                  <a:ext cx="3006598" cy="33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USD $1293.3 M</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sp>
              <p:nvSpPr>
                <p:cNvPr id="110" name="TextBox 109">
                  <a:extLst>
                    <a:ext uri="{FF2B5EF4-FFF2-40B4-BE49-F238E27FC236}">
                      <a16:creationId xmlns:a16="http://schemas.microsoft.com/office/drawing/2014/main" id="{D695174F-8F8E-586A-4276-0333EA5AECCF}"/>
                    </a:ext>
                  </a:extLst>
                </p:cNvPr>
                <p:cNvSpPr txBox="1"/>
                <p:nvPr/>
              </p:nvSpPr>
              <p:spPr>
                <a:xfrm>
                  <a:off x="5437416" y="11947803"/>
                  <a:ext cx="2507131" cy="33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2">
                          <a:lumMod val="10000"/>
                        </a:schemeClr>
                      </a:solidFill>
                      <a:latin typeface="GT Walsheim Pro" panose="00000500000000000000" pitchFamily="2" charset="-52"/>
                      <a:ea typeface="Open Sans" panose="020B0606030504020204" pitchFamily="34" charset="0"/>
                      <a:cs typeface="GT Walsheim Pro" panose="00000500000000000000" pitchFamily="2" charset="-52"/>
                    </a:rPr>
                    <a:t>USD $698.3 M</a:t>
                  </a:r>
                  <a:endParaRPr lang="en-US" sz="2500" dirty="0">
                    <a:solidFill>
                      <a:schemeClr val="bg2">
                        <a:lumMod val="10000"/>
                      </a:schemeClr>
                    </a:solidFill>
                    <a:latin typeface="GT Walsheim Pro Light" pitchFamily="2" charset="77"/>
                    <a:ea typeface="Open Sans" panose="020B0606030504020204" pitchFamily="34" charset="0"/>
                    <a:cs typeface="GT Walsheim Pro Light" pitchFamily="2" charset="77"/>
                  </a:endParaRPr>
                </a:p>
              </p:txBody>
            </p:sp>
          </p:grpSp>
          <p:cxnSp>
            <p:nvCxnSpPr>
              <p:cNvPr id="105" name="Straight Connector 104">
                <a:extLst>
                  <a:ext uri="{FF2B5EF4-FFF2-40B4-BE49-F238E27FC236}">
                    <a16:creationId xmlns:a16="http://schemas.microsoft.com/office/drawing/2014/main" id="{E1BED90D-706F-DC1A-BEF8-06C0BFB44E29}"/>
                  </a:ext>
                </a:extLst>
              </p:cNvPr>
              <p:cNvCxnSpPr>
                <a:cxnSpLocks/>
              </p:cNvCxnSpPr>
              <p:nvPr/>
            </p:nvCxnSpPr>
            <p:spPr>
              <a:xfrm>
                <a:off x="5405923" y="11107747"/>
                <a:ext cx="0" cy="14687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102" name="TextBox 101">
              <a:extLst>
                <a:ext uri="{FF2B5EF4-FFF2-40B4-BE49-F238E27FC236}">
                  <a16:creationId xmlns:a16="http://schemas.microsoft.com/office/drawing/2014/main" id="{73E98D75-A89C-31C7-7A7B-077126FC57F2}"/>
                </a:ext>
              </a:extLst>
            </p:cNvPr>
            <p:cNvSpPr txBox="1"/>
            <p:nvPr/>
          </p:nvSpPr>
          <p:spPr>
            <a:xfrm>
              <a:off x="4595802" y="11355276"/>
              <a:ext cx="1277986" cy="33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2026</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sp>
          <p:nvSpPr>
            <p:cNvPr id="103" name="TextBox 102">
              <a:extLst>
                <a:ext uri="{FF2B5EF4-FFF2-40B4-BE49-F238E27FC236}">
                  <a16:creationId xmlns:a16="http://schemas.microsoft.com/office/drawing/2014/main" id="{9B099F87-60CB-683F-8E7C-D7B520AD5048}"/>
                </a:ext>
              </a:extLst>
            </p:cNvPr>
            <p:cNvSpPr txBox="1"/>
            <p:nvPr/>
          </p:nvSpPr>
          <p:spPr>
            <a:xfrm>
              <a:off x="4595801" y="12028855"/>
              <a:ext cx="1277986" cy="33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2022</a:t>
              </a:r>
              <a:endParaRPr lang="en-US" sz="2500" dirty="0">
                <a:solidFill>
                  <a:schemeClr val="bg1"/>
                </a:solidFill>
                <a:latin typeface="GT Walsheim Pro Light" pitchFamily="2" charset="77"/>
                <a:ea typeface="Open Sans" panose="020B0606030504020204" pitchFamily="34" charset="0"/>
                <a:cs typeface="GT Walsheim Pro Light" pitchFamily="2" charset="77"/>
              </a:endParaRPr>
            </a:p>
          </p:txBody>
        </p:sp>
      </p:grpSp>
      <p:sp>
        <p:nvSpPr>
          <p:cNvPr id="111" name="TextBox 110">
            <a:extLst>
              <a:ext uri="{FF2B5EF4-FFF2-40B4-BE49-F238E27FC236}">
                <a16:creationId xmlns:a16="http://schemas.microsoft.com/office/drawing/2014/main" id="{CCFF16B0-A6F1-7CAE-EABE-22E10CDD3A68}"/>
              </a:ext>
            </a:extLst>
          </p:cNvPr>
          <p:cNvSpPr txBox="1"/>
          <p:nvPr/>
        </p:nvSpPr>
        <p:spPr>
          <a:xfrm>
            <a:off x="11692442" y="13163246"/>
            <a:ext cx="6545739" cy="5860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1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a:t>
            </a:r>
            <a:r>
              <a:rPr lang="en-US" sz="1500" b="0" i="0" cap="all" dirty="0">
                <a:solidFill>
                  <a:schemeClr val="bg1"/>
                </a:solidFill>
                <a:effectLst/>
                <a:latin typeface="robotomedium"/>
              </a:rPr>
              <a:t>GLOBAL MOVABLE WALLS MARKET RESEARCH REPORT 2022</a:t>
            </a:r>
          </a:p>
          <a:p>
            <a:pPr>
              <a:lnSpc>
                <a:spcPct val="110000"/>
              </a:lnSpc>
            </a:pPr>
            <a:endParaRPr lang="en-US" sz="1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endParaRPr>
          </a:p>
        </p:txBody>
      </p:sp>
      <p:sp>
        <p:nvSpPr>
          <p:cNvPr id="114" name="TextBox 113">
            <a:extLst>
              <a:ext uri="{FF2B5EF4-FFF2-40B4-BE49-F238E27FC236}">
                <a16:creationId xmlns:a16="http://schemas.microsoft.com/office/drawing/2014/main" id="{75B2132B-CA50-7C4A-EC6F-5034D92BB44B}"/>
              </a:ext>
            </a:extLst>
          </p:cNvPr>
          <p:cNvSpPr txBox="1"/>
          <p:nvPr/>
        </p:nvSpPr>
        <p:spPr>
          <a:xfrm>
            <a:off x="15163354" y="12224315"/>
            <a:ext cx="6545739" cy="5860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1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a:t>
            </a:r>
            <a:r>
              <a:rPr lang="en-US" sz="1500" b="0" i="0" cap="all" dirty="0">
                <a:solidFill>
                  <a:schemeClr val="bg1"/>
                </a:solidFill>
                <a:effectLst/>
                <a:latin typeface="robotomedium"/>
              </a:rPr>
              <a:t>GLOBAL MOVABLE WALLS MARKET RESEARCH REPORT 2022</a:t>
            </a:r>
          </a:p>
          <a:p>
            <a:pPr>
              <a:lnSpc>
                <a:spcPct val="110000"/>
              </a:lnSpc>
            </a:pPr>
            <a:endParaRPr lang="en-US" sz="15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endParaRPr>
          </a:p>
        </p:txBody>
      </p:sp>
    </p:spTree>
    <p:extLst>
      <p:ext uri="{BB962C8B-B14F-4D97-AF65-F5344CB8AC3E}">
        <p14:creationId xmlns:p14="http://schemas.microsoft.com/office/powerpoint/2010/main" val="4303115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FFC23D-8179-42E3-9C39-DAF2EC1FF3B6}"/>
              </a:ext>
            </a:extLst>
          </p:cNvPr>
          <p:cNvSpPr txBox="1"/>
          <p:nvPr/>
        </p:nvSpPr>
        <p:spPr>
          <a:xfrm>
            <a:off x="937667" y="1444442"/>
            <a:ext cx="1319042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Everyone </a:t>
            </a:r>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involved in building homes</a:t>
            </a:r>
            <a:endParaRPr kumimoji="0" lang="en-US" sz="60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endParaRPr>
          </a:p>
        </p:txBody>
      </p:sp>
      <p:cxnSp>
        <p:nvCxnSpPr>
          <p:cNvPr id="159" name="Прямая соединительная линия 158">
            <a:extLst>
              <a:ext uri="{FF2B5EF4-FFF2-40B4-BE49-F238E27FC236}">
                <a16:creationId xmlns:a16="http://schemas.microsoft.com/office/drawing/2014/main" id="{EF4D1C46-9B18-4B87-B31D-260E37E46A62}"/>
              </a:ext>
            </a:extLst>
          </p:cNvPr>
          <p:cNvCxnSpPr>
            <a:cxnSpLocks/>
          </p:cNvCxnSpPr>
          <p:nvPr/>
        </p:nvCxnSpPr>
        <p:spPr>
          <a:xfrm>
            <a:off x="22900474" y="0"/>
            <a:ext cx="15239"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5B7DBBD4-5D89-4AEF-B95A-120A19C1F938}"/>
              </a:ext>
            </a:extLst>
          </p:cNvPr>
          <p:cNvSpPr txBox="1"/>
          <p:nvPr/>
        </p:nvSpPr>
        <p:spPr>
          <a:xfrm>
            <a:off x="876672" y="876548"/>
            <a:ext cx="741511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BC9B76"/>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OUR CUSTOMERS</a:t>
            </a:r>
          </a:p>
        </p:txBody>
      </p:sp>
      <p:cxnSp>
        <p:nvCxnSpPr>
          <p:cNvPr id="42" name="Прямая соединительная линия 391">
            <a:extLst>
              <a:ext uri="{FF2B5EF4-FFF2-40B4-BE49-F238E27FC236}">
                <a16:creationId xmlns:a16="http://schemas.microsoft.com/office/drawing/2014/main" id="{65529C02-726F-8D2A-8C2D-2761DCCA12C3}"/>
              </a:ext>
            </a:extLst>
          </p:cNvPr>
          <p:cNvCxnSpPr/>
          <p:nvPr/>
        </p:nvCxnSpPr>
        <p:spPr>
          <a:xfrm>
            <a:off x="952989"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19</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sp>
        <p:nvSpPr>
          <p:cNvPr id="41" name="TextBox 40">
            <a:extLst>
              <a:ext uri="{FF2B5EF4-FFF2-40B4-BE49-F238E27FC236}">
                <a16:creationId xmlns:a16="http://schemas.microsoft.com/office/drawing/2014/main" id="{0559EB69-DB89-F081-2370-755170B5172B}"/>
              </a:ext>
            </a:extLst>
          </p:cNvPr>
          <p:cNvSpPr txBox="1"/>
          <p:nvPr/>
        </p:nvSpPr>
        <p:spPr>
          <a:xfrm>
            <a:off x="23128712" y="-2133342"/>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6" name="TextBox 5">
            <a:extLst>
              <a:ext uri="{FF2B5EF4-FFF2-40B4-BE49-F238E27FC236}">
                <a16:creationId xmlns:a16="http://schemas.microsoft.com/office/drawing/2014/main" id="{03E9502B-85AD-0227-E351-8683B8E349C7}"/>
              </a:ext>
            </a:extLst>
          </p:cNvPr>
          <p:cNvSpPr txBox="1"/>
          <p:nvPr/>
        </p:nvSpPr>
        <p:spPr>
          <a:xfrm>
            <a:off x="15529218" y="8918980"/>
            <a:ext cx="6509814" cy="566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14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a:t>
            </a:r>
            <a:r>
              <a:rPr lang="en-US" sz="1400" b="0" i="0" cap="all" dirty="0">
                <a:solidFill>
                  <a:schemeClr val="bg1"/>
                </a:solidFill>
                <a:effectLst/>
                <a:latin typeface="robotomedium"/>
              </a:rPr>
              <a:t>GLOBAL MOVABLE WALLS MARKET RESEARCH REPORT 2022</a:t>
            </a:r>
          </a:p>
          <a:p>
            <a:pPr>
              <a:lnSpc>
                <a:spcPct val="110000"/>
              </a:lnSpc>
            </a:pPr>
            <a:endParaRPr lang="en-US" sz="14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3" name="Прямая соединительная линия 189">
            <a:extLst>
              <a:ext uri="{FF2B5EF4-FFF2-40B4-BE49-F238E27FC236}">
                <a16:creationId xmlns:a16="http://schemas.microsoft.com/office/drawing/2014/main" id="{853513C0-80E1-7FC5-3889-F28E89122961}"/>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4" name="Picture 3" descr="A picture containing text&#10;&#10;Description automatically generated">
            <a:extLst>
              <a:ext uri="{FF2B5EF4-FFF2-40B4-BE49-F238E27FC236}">
                <a16:creationId xmlns:a16="http://schemas.microsoft.com/office/drawing/2014/main" id="{5FB37DA8-7BC8-9237-9B56-8CB9491593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62268" y="8783496"/>
            <a:ext cx="2088045" cy="2088045"/>
          </a:xfrm>
          <a:prstGeom prst="rect">
            <a:avLst/>
          </a:prstGeom>
        </p:spPr>
      </p:pic>
      <p:pic>
        <p:nvPicPr>
          <p:cNvPr id="9" name="Picture 8" descr="Two people looking at a computer&#10;&#10;Description automatically generated with medium confidence">
            <a:extLst>
              <a:ext uri="{FF2B5EF4-FFF2-40B4-BE49-F238E27FC236}">
                <a16:creationId xmlns:a16="http://schemas.microsoft.com/office/drawing/2014/main" id="{BFB2D5CA-7ED4-C80E-7B63-7BA39769FC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756670" y="5600083"/>
            <a:ext cx="2088045" cy="2088045"/>
          </a:xfrm>
          <a:prstGeom prst="rect">
            <a:avLst/>
          </a:prstGeom>
        </p:spPr>
      </p:pic>
      <p:pic>
        <p:nvPicPr>
          <p:cNvPr id="11" name="Picture 10" descr="A picture containing text, clock, vector graphics&#10;&#10;Description automatically generated">
            <a:extLst>
              <a:ext uri="{FF2B5EF4-FFF2-40B4-BE49-F238E27FC236}">
                <a16:creationId xmlns:a16="http://schemas.microsoft.com/office/drawing/2014/main" id="{54F87806-7849-7F3C-5B0F-5E504DA5B1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75184" y="2481189"/>
            <a:ext cx="2088045" cy="208804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C32E3B41-6F92-4AC9-97F4-441906B304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01639" y="2602969"/>
            <a:ext cx="1900002" cy="1900002"/>
          </a:xfrm>
          <a:prstGeom prst="rect">
            <a:avLst/>
          </a:prstGeom>
        </p:spPr>
      </p:pic>
      <p:sp>
        <p:nvSpPr>
          <p:cNvPr id="14" name="TextBox 13">
            <a:extLst>
              <a:ext uri="{FF2B5EF4-FFF2-40B4-BE49-F238E27FC236}">
                <a16:creationId xmlns:a16="http://schemas.microsoft.com/office/drawing/2014/main" id="{9465CC5C-7B3F-2A53-F04F-88A59F2AEB64}"/>
              </a:ext>
            </a:extLst>
          </p:cNvPr>
          <p:cNvSpPr txBox="1"/>
          <p:nvPr/>
        </p:nvSpPr>
        <p:spPr>
          <a:xfrm>
            <a:off x="7231698" y="4468439"/>
            <a:ext cx="4528016"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lvl="0">
              <a:spcBef>
                <a:spcPts val="0"/>
              </a:spcBef>
              <a:spcAft>
                <a:spcPts val="0"/>
              </a:spcAft>
            </a:pPr>
            <a:r>
              <a:rPr lang="en-AU" sz="3500" dirty="0">
                <a:solidFill>
                  <a:schemeClr val="bg2">
                    <a:lumMod val="10000"/>
                  </a:schemeClr>
                </a:solidFill>
                <a:effectLst/>
                <a:latin typeface="GT Walsheim Pro" panose="00000500000000000000" pitchFamily="2" charset="0"/>
                <a:ea typeface="Calibri" panose="020F0502020204030204" pitchFamily="34" charset="0"/>
                <a:cs typeface="Times New Roman" panose="02020603050405020304" pitchFamily="18" charset="0"/>
              </a:rPr>
              <a:t>Anyone buying or building a new house </a:t>
            </a:r>
            <a:endParaRPr lang="en-PH" sz="3500" dirty="0">
              <a:solidFill>
                <a:schemeClr val="bg2">
                  <a:lumMod val="10000"/>
                </a:schemeClr>
              </a:solidFill>
              <a:latin typeface="GT Walsheim Pro" panose="00000500000000000000" pitchFamily="2"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959F179D-9B65-DF1D-FD5D-C9B4BF6EF1DF}"/>
              </a:ext>
            </a:extLst>
          </p:cNvPr>
          <p:cNvSpPr txBox="1"/>
          <p:nvPr/>
        </p:nvSpPr>
        <p:spPr>
          <a:xfrm>
            <a:off x="12816484" y="4470017"/>
            <a:ext cx="4528016"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lvl="0">
              <a:spcBef>
                <a:spcPts val="0"/>
              </a:spcBef>
              <a:spcAft>
                <a:spcPts val="0"/>
              </a:spcAft>
            </a:pPr>
            <a:r>
              <a:rPr lang="en-AU" sz="3500" dirty="0">
                <a:solidFill>
                  <a:schemeClr val="bg2">
                    <a:lumMod val="10000"/>
                  </a:schemeClr>
                </a:solidFill>
                <a:effectLst/>
                <a:latin typeface="GT Walsheim Pro" panose="00000500000000000000" pitchFamily="2" charset="0"/>
                <a:ea typeface="Calibri" panose="020F0502020204030204" pitchFamily="34" charset="0"/>
                <a:cs typeface="Times New Roman" panose="02020603050405020304" pitchFamily="18" charset="0"/>
              </a:rPr>
              <a:t>Anyone wanting to do a renovation</a:t>
            </a:r>
            <a:endParaRPr lang="en-PH" sz="3500" dirty="0">
              <a:solidFill>
                <a:schemeClr val="bg2">
                  <a:lumMod val="10000"/>
                </a:schemeClr>
              </a:solidFill>
              <a:latin typeface="GT Walsheim Pro" panose="00000500000000000000" pitchFamily="2"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48301368-4DA9-D55C-C64D-876D5EA23159}"/>
              </a:ext>
            </a:extLst>
          </p:cNvPr>
          <p:cNvSpPr txBox="1"/>
          <p:nvPr/>
        </p:nvSpPr>
        <p:spPr>
          <a:xfrm>
            <a:off x="16611784" y="7638976"/>
            <a:ext cx="4528016"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lvl="0">
              <a:spcBef>
                <a:spcPts val="0"/>
              </a:spcBef>
              <a:spcAft>
                <a:spcPts val="0"/>
              </a:spcAft>
            </a:pPr>
            <a:r>
              <a:rPr lang="en-AU" sz="3500" dirty="0">
                <a:solidFill>
                  <a:schemeClr val="bg2">
                    <a:lumMod val="10000"/>
                  </a:schemeClr>
                </a:solidFill>
                <a:effectLst/>
                <a:latin typeface="GT Walsheim Pro" panose="00000500000000000000" pitchFamily="2" charset="0"/>
                <a:ea typeface="Calibri" panose="020F0502020204030204" pitchFamily="34" charset="0"/>
                <a:cs typeface="Times New Roman" panose="02020603050405020304" pitchFamily="18" charset="0"/>
              </a:rPr>
              <a:t>Architects and interior designers</a:t>
            </a:r>
            <a:endParaRPr lang="en-PH" sz="3500" dirty="0">
              <a:solidFill>
                <a:schemeClr val="bg2">
                  <a:lumMod val="10000"/>
                </a:schemeClr>
              </a:solidFill>
              <a:latin typeface="GT Walsheim Pro" panose="00000500000000000000" pitchFamily="2"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4C6F2FBE-09A8-CD60-8DB3-4817C1CF13A5}"/>
              </a:ext>
            </a:extLst>
          </p:cNvPr>
          <p:cNvSpPr txBox="1"/>
          <p:nvPr/>
        </p:nvSpPr>
        <p:spPr>
          <a:xfrm>
            <a:off x="12389597" y="10826594"/>
            <a:ext cx="5459043"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lvl="0">
              <a:spcBef>
                <a:spcPts val="0"/>
              </a:spcBef>
              <a:spcAft>
                <a:spcPts val="0"/>
              </a:spcAft>
            </a:pPr>
            <a:r>
              <a:rPr lang="en-AU" sz="3500" dirty="0">
                <a:solidFill>
                  <a:schemeClr val="bg2">
                    <a:lumMod val="10000"/>
                  </a:schemeClr>
                </a:solidFill>
                <a:latin typeface="GT Walsheim Pro" panose="00000500000000000000" pitchFamily="2" charset="0"/>
                <a:ea typeface="Calibri" panose="020F0502020204030204" pitchFamily="34" charset="0"/>
                <a:cs typeface="Times New Roman" panose="02020603050405020304" pitchFamily="18" charset="0"/>
              </a:rPr>
              <a:t>Developers aiming for flexibility and cost savings </a:t>
            </a:r>
            <a:endParaRPr lang="en-PH" sz="3500" dirty="0">
              <a:solidFill>
                <a:schemeClr val="bg2">
                  <a:lumMod val="10000"/>
                </a:schemeClr>
              </a:solidFill>
              <a:latin typeface="GT Walsheim Pro" panose="00000500000000000000" pitchFamily="2" charset="0"/>
              <a:ea typeface="Calibri" panose="020F0502020204030204" pitchFamily="34" charset="0"/>
              <a:cs typeface="Times New Roman" panose="02020603050405020304" pitchFamily="18" charset="0"/>
            </a:endParaRPr>
          </a:p>
        </p:txBody>
      </p:sp>
      <p:pic>
        <p:nvPicPr>
          <p:cNvPr id="21" name="Picture 20" descr="Icon&#10;&#10;Description automatically generated with medium confidence">
            <a:extLst>
              <a:ext uri="{FF2B5EF4-FFF2-40B4-BE49-F238E27FC236}">
                <a16:creationId xmlns:a16="http://schemas.microsoft.com/office/drawing/2014/main" id="{C2F364E4-49B7-CC85-BE4A-C566F6EF67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08749" y="5754676"/>
            <a:ext cx="2088045" cy="2088045"/>
          </a:xfrm>
          <a:prstGeom prst="rect">
            <a:avLst/>
          </a:prstGeom>
        </p:spPr>
      </p:pic>
      <p:pic>
        <p:nvPicPr>
          <p:cNvPr id="24" name="Picture 23" descr="Logo, icon&#10;&#10;Description automatically generated">
            <a:extLst>
              <a:ext uri="{FF2B5EF4-FFF2-40B4-BE49-F238E27FC236}">
                <a16:creationId xmlns:a16="http://schemas.microsoft.com/office/drawing/2014/main" id="{7D880D88-F14F-5989-236B-5D8726DBDB5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43640" y="8506849"/>
            <a:ext cx="2088045" cy="2088045"/>
          </a:xfrm>
          <a:prstGeom prst="rect">
            <a:avLst/>
          </a:prstGeom>
        </p:spPr>
      </p:pic>
      <p:sp>
        <p:nvSpPr>
          <p:cNvPr id="25" name="TextBox 24">
            <a:extLst>
              <a:ext uri="{FF2B5EF4-FFF2-40B4-BE49-F238E27FC236}">
                <a16:creationId xmlns:a16="http://schemas.microsoft.com/office/drawing/2014/main" id="{9DD72461-9B40-9F33-66CF-825B37C3EA3D}"/>
              </a:ext>
            </a:extLst>
          </p:cNvPr>
          <p:cNvSpPr txBox="1"/>
          <p:nvPr/>
        </p:nvSpPr>
        <p:spPr>
          <a:xfrm>
            <a:off x="5941870" y="10741296"/>
            <a:ext cx="609271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lvl="0">
              <a:spcBef>
                <a:spcPts val="0"/>
              </a:spcBef>
              <a:spcAft>
                <a:spcPts val="0"/>
              </a:spcAft>
            </a:pPr>
            <a:r>
              <a:rPr lang="en-AU" sz="3500" dirty="0">
                <a:solidFill>
                  <a:schemeClr val="bg2">
                    <a:lumMod val="10000"/>
                  </a:schemeClr>
                </a:solidFill>
                <a:effectLst/>
                <a:latin typeface="GT Walsheim Pro" panose="00000500000000000000" pitchFamily="2" charset="0"/>
                <a:ea typeface="Calibri" panose="020F0502020204030204" pitchFamily="34" charset="0"/>
                <a:cs typeface="Times New Roman" panose="02020603050405020304" pitchFamily="18" charset="0"/>
              </a:rPr>
              <a:t>Property investors catering to different </a:t>
            </a:r>
            <a:r>
              <a:rPr lang="en-AU" sz="3500" dirty="0">
                <a:solidFill>
                  <a:schemeClr val="bg2">
                    <a:lumMod val="10000"/>
                  </a:schemeClr>
                </a:solidFill>
                <a:latin typeface="GT Walsheim Pro" panose="00000500000000000000" pitchFamily="2" charset="0"/>
                <a:ea typeface="Calibri" panose="020F0502020204030204" pitchFamily="34" charset="0"/>
                <a:cs typeface="Times New Roman" panose="02020603050405020304" pitchFamily="18" charset="0"/>
              </a:rPr>
              <a:t>market </a:t>
            </a:r>
            <a:r>
              <a:rPr lang="en-AU" sz="3500" dirty="0">
                <a:solidFill>
                  <a:schemeClr val="bg2">
                    <a:lumMod val="10000"/>
                  </a:schemeClr>
                </a:solidFill>
                <a:effectLst/>
                <a:latin typeface="GT Walsheim Pro" panose="00000500000000000000" pitchFamily="2" charset="0"/>
                <a:ea typeface="Calibri" panose="020F0502020204030204" pitchFamily="34" charset="0"/>
                <a:cs typeface="Times New Roman" panose="02020603050405020304" pitchFamily="18" charset="0"/>
              </a:rPr>
              <a:t>demands</a:t>
            </a:r>
            <a:endParaRPr lang="en-PH" sz="3500" dirty="0">
              <a:solidFill>
                <a:schemeClr val="bg2">
                  <a:lumMod val="10000"/>
                </a:schemeClr>
              </a:solidFill>
              <a:latin typeface="GT Walsheim Pro" panose="00000500000000000000" pitchFamily="2"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A7F00456-1D9B-B4A6-1DC9-84D9716E54A1}"/>
              </a:ext>
            </a:extLst>
          </p:cNvPr>
          <p:cNvSpPr txBox="1"/>
          <p:nvPr/>
        </p:nvSpPr>
        <p:spPr>
          <a:xfrm>
            <a:off x="2854182" y="7756270"/>
            <a:ext cx="4528016"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lvl="0">
              <a:spcBef>
                <a:spcPts val="0"/>
              </a:spcBef>
              <a:spcAft>
                <a:spcPts val="0"/>
              </a:spcAft>
            </a:pPr>
            <a:r>
              <a:rPr lang="en-PH" sz="3500" dirty="0">
                <a:solidFill>
                  <a:schemeClr val="bg2">
                    <a:lumMod val="10000"/>
                  </a:schemeClr>
                </a:solidFill>
                <a:effectLst/>
                <a:latin typeface="GT Walsheim Pro" panose="00000500000000000000" pitchFamily="2" charset="0"/>
                <a:ea typeface="Calibri" panose="020F0502020204030204" pitchFamily="34" charset="0"/>
                <a:cs typeface="Times New Roman" panose="02020603050405020304" pitchFamily="18" charset="0"/>
              </a:rPr>
              <a:t>B</a:t>
            </a:r>
            <a:r>
              <a:rPr lang="en-AU" sz="3500" dirty="0" err="1">
                <a:solidFill>
                  <a:schemeClr val="bg2">
                    <a:lumMod val="10000"/>
                  </a:schemeClr>
                </a:solidFill>
                <a:effectLst/>
                <a:latin typeface="GT Walsheim Pro" panose="00000500000000000000" pitchFamily="2" charset="0"/>
                <a:ea typeface="Calibri" panose="020F0502020204030204" pitchFamily="34" charset="0"/>
                <a:cs typeface="Times New Roman" panose="02020603050405020304" pitchFamily="18" charset="0"/>
              </a:rPr>
              <a:t>uilders</a:t>
            </a:r>
            <a:r>
              <a:rPr lang="en-AU" sz="3500" dirty="0">
                <a:solidFill>
                  <a:schemeClr val="bg2">
                    <a:lumMod val="10000"/>
                  </a:schemeClr>
                </a:solidFill>
                <a:effectLst/>
                <a:latin typeface="GT Walsheim Pro" panose="00000500000000000000" pitchFamily="2" charset="0"/>
                <a:ea typeface="Calibri" panose="020F0502020204030204" pitchFamily="34" charset="0"/>
                <a:cs typeface="Times New Roman" panose="02020603050405020304" pitchFamily="18" charset="0"/>
              </a:rPr>
              <a:t> who want simplicity and speed</a:t>
            </a:r>
          </a:p>
        </p:txBody>
      </p:sp>
      <p:sp>
        <p:nvSpPr>
          <p:cNvPr id="27" name="TextBox 26">
            <a:extLst>
              <a:ext uri="{FF2B5EF4-FFF2-40B4-BE49-F238E27FC236}">
                <a16:creationId xmlns:a16="http://schemas.microsoft.com/office/drawing/2014/main" id="{27FF2390-16E7-8BF8-C025-6E03E0F03852}"/>
              </a:ext>
            </a:extLst>
          </p:cNvPr>
          <p:cNvSpPr txBox="1"/>
          <p:nvPr/>
        </p:nvSpPr>
        <p:spPr>
          <a:xfrm>
            <a:off x="7161850" y="6942694"/>
            <a:ext cx="10455493" cy="663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3550" b="1" spc="50" dirty="0">
                <a:solidFill>
                  <a:srgbClr val="9B7464"/>
                </a:solidFill>
                <a:latin typeface="GT Super Display" panose="00000500000000000000" pitchFamily="2" charset="0"/>
                <a:ea typeface="Noto Serif" panose="02020600060500020200" pitchFamily="18" charset="0"/>
                <a:cs typeface="Noto Serif" panose="02020600060500020200" pitchFamily="18" charset="0"/>
              </a:rPr>
              <a:t>OUR CUSTOMER PROFILE</a:t>
            </a:r>
          </a:p>
        </p:txBody>
      </p:sp>
    </p:spTree>
    <p:extLst>
      <p:ext uri="{BB962C8B-B14F-4D97-AF65-F5344CB8AC3E}">
        <p14:creationId xmlns:p14="http://schemas.microsoft.com/office/powerpoint/2010/main" val="10124389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67537D8-A9A4-91A3-EAFB-BFE90BAB9D9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7818" y="6695724"/>
            <a:ext cx="2030684" cy="1933061"/>
          </a:xfrm>
          <a:prstGeom prst="rect">
            <a:avLst/>
          </a:prstGeom>
        </p:spPr>
      </p:pic>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36257"/>
            <a:ext cx="238251" cy="400154"/>
          </a:xfrm>
        </p:spPr>
        <p:txBody>
          <a:bodyPr/>
          <a:lstStyle/>
          <a:p>
            <a:fld id="{86CB4B4D-7CA3-9044-876B-883B54F8677D}" type="slidenum">
              <a:rPr lang="en-US" sz="2000" smtClean="0">
                <a:solidFill>
                  <a:srgbClr val="343434">
                    <a:alpha val="30000"/>
                  </a:srgbClr>
                </a:solidFill>
                <a:latin typeface="GT Walsheim Pro" panose="00000500000000000000" pitchFamily="2" charset="-52"/>
                <a:ea typeface="Open Sans" panose="020B0606030504020204" pitchFamily="34" charset="0"/>
                <a:cs typeface="GT Walsheim Pro" panose="00000500000000000000" pitchFamily="2" charset="-52"/>
              </a:rPr>
              <a:t>2</a:t>
            </a:fld>
            <a:endParaRPr lang="en-US" sz="2000" dirty="0">
              <a:solidFill>
                <a:srgbClr val="343434">
                  <a:alpha val="3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a:cxnSpLocks/>
          </p:cNvCxnSpPr>
          <p:nvPr/>
        </p:nvCxnSpPr>
        <p:spPr>
          <a:xfrm>
            <a:off x="976587" y="202925"/>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01C2AAB4-F093-459B-A3AD-596085B605C8}"/>
              </a:ext>
            </a:extLst>
          </p:cNvPr>
          <p:cNvSpPr txBox="1"/>
          <p:nvPr/>
        </p:nvSpPr>
        <p:spPr>
          <a:xfrm>
            <a:off x="1102058" y="909207"/>
            <a:ext cx="938665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THE PROBLEM</a:t>
            </a:r>
          </a:p>
        </p:txBody>
      </p:sp>
      <p:pic>
        <p:nvPicPr>
          <p:cNvPr id="51" name="Рисунок 50">
            <a:extLst>
              <a:ext uri="{FF2B5EF4-FFF2-40B4-BE49-F238E27FC236}">
                <a16:creationId xmlns:a16="http://schemas.microsoft.com/office/drawing/2014/main" id="{ACD2FDB4-E898-4FA0-A300-A96E0B85CDC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6587" y="12567943"/>
            <a:ext cx="2320747" cy="252000"/>
          </a:xfrm>
          <a:prstGeom prst="rect">
            <a:avLst/>
          </a:prstGeom>
        </p:spPr>
      </p:pic>
      <p:cxnSp>
        <p:nvCxnSpPr>
          <p:cNvPr id="50" name="Прямая соединительная линия 49">
            <a:extLst>
              <a:ext uri="{FF2B5EF4-FFF2-40B4-BE49-F238E27FC236}">
                <a16:creationId xmlns:a16="http://schemas.microsoft.com/office/drawing/2014/main" id="{0EF0C481-A022-4DE5-9011-ED837B0303D7}"/>
              </a:ext>
            </a:extLst>
          </p:cNvPr>
          <p:cNvCxnSpPr>
            <a:cxnSpLocks/>
          </p:cNvCxnSpPr>
          <p:nvPr/>
        </p:nvCxnSpPr>
        <p:spPr>
          <a:xfrm>
            <a:off x="22895931"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nvGrpSpPr>
          <p:cNvPr id="83" name="Group 82">
            <a:extLst>
              <a:ext uri="{FF2B5EF4-FFF2-40B4-BE49-F238E27FC236}">
                <a16:creationId xmlns:a16="http://schemas.microsoft.com/office/drawing/2014/main" id="{59E5163D-D461-53BC-3ECE-45279FACCD19}"/>
              </a:ext>
            </a:extLst>
          </p:cNvPr>
          <p:cNvGrpSpPr/>
          <p:nvPr/>
        </p:nvGrpSpPr>
        <p:grpSpPr>
          <a:xfrm>
            <a:off x="2005173" y="6697804"/>
            <a:ext cx="19590214" cy="4863582"/>
            <a:chOff x="8599718" y="8342211"/>
            <a:chExt cx="14436022" cy="3583972"/>
          </a:xfrm>
        </p:grpSpPr>
        <p:sp>
          <p:nvSpPr>
            <p:cNvPr id="123" name="TextBox 122">
              <a:extLst>
                <a:ext uri="{FF2B5EF4-FFF2-40B4-BE49-F238E27FC236}">
                  <a16:creationId xmlns:a16="http://schemas.microsoft.com/office/drawing/2014/main" id="{1EC87DF2-C56F-FD98-BE33-D4D845B3C2C3}"/>
                </a:ext>
              </a:extLst>
            </p:cNvPr>
            <p:cNvSpPr txBox="1"/>
            <p:nvPr/>
          </p:nvSpPr>
          <p:spPr>
            <a:xfrm>
              <a:off x="16908947" y="11497779"/>
              <a:ext cx="2989586" cy="4215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3000" spc="50" dirty="0">
                  <a:solidFill>
                    <a:srgbClr val="343434"/>
                  </a:solidFill>
                  <a:latin typeface="GT Walsheim Pro Medium" pitchFamily="2" charset="77"/>
                  <a:ea typeface="Open Sans" panose="020B0606030504020204" pitchFamily="34" charset="0"/>
                  <a:cs typeface="GT Walsheim Pro Medium" pitchFamily="2" charset="77"/>
                </a:rPr>
                <a:t>GROWN-UP KIDS</a:t>
              </a:r>
            </a:p>
          </p:txBody>
        </p:sp>
        <p:pic>
          <p:nvPicPr>
            <p:cNvPr id="125" name="Graphic 124">
              <a:extLst>
                <a:ext uri="{FF2B5EF4-FFF2-40B4-BE49-F238E27FC236}">
                  <a16:creationId xmlns:a16="http://schemas.microsoft.com/office/drawing/2014/main" id="{547645DB-46D8-2028-10FF-05ED0F5C201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09977" y="9935765"/>
              <a:ext cx="673049" cy="1441470"/>
            </a:xfrm>
            <a:prstGeom prst="rect">
              <a:avLst/>
            </a:prstGeom>
            <a:effectLst>
              <a:outerShdw blurRad="118614" sx="102000" sy="102000" algn="ctr" rotWithShape="0">
                <a:prstClr val="black">
                  <a:alpha val="8785"/>
                </a:prstClr>
              </a:outerShdw>
            </a:effectLst>
          </p:spPr>
        </p:pic>
        <p:pic>
          <p:nvPicPr>
            <p:cNvPr id="126" name="Picture 125">
              <a:extLst>
                <a:ext uri="{FF2B5EF4-FFF2-40B4-BE49-F238E27FC236}">
                  <a16:creationId xmlns:a16="http://schemas.microsoft.com/office/drawing/2014/main" id="{6F1C699A-BC22-24F8-5781-7A466FEEB09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06916" y="9903843"/>
              <a:ext cx="1434247" cy="1433577"/>
            </a:xfrm>
            <a:prstGeom prst="rect">
              <a:avLst/>
            </a:prstGeom>
            <a:ln w="1260" cap="flat">
              <a:noFill/>
              <a:prstDash val="solid"/>
              <a:miter/>
            </a:ln>
            <a:effectLst>
              <a:outerShdw blurRad="118614" sx="102000" sy="102000" algn="ctr" rotWithShape="0">
                <a:prstClr val="black">
                  <a:alpha val="8785"/>
                </a:prstClr>
              </a:outerShdw>
            </a:effectLst>
          </p:spPr>
        </p:pic>
        <p:grpSp>
          <p:nvGrpSpPr>
            <p:cNvPr id="127" name="Group 126">
              <a:extLst>
                <a:ext uri="{FF2B5EF4-FFF2-40B4-BE49-F238E27FC236}">
                  <a16:creationId xmlns:a16="http://schemas.microsoft.com/office/drawing/2014/main" id="{08CACF0B-F5AA-0B5B-0660-33804FB94D16}"/>
                </a:ext>
              </a:extLst>
            </p:cNvPr>
            <p:cNvGrpSpPr/>
            <p:nvPr/>
          </p:nvGrpSpPr>
          <p:grpSpPr>
            <a:xfrm>
              <a:off x="13520211" y="9552009"/>
              <a:ext cx="2366378" cy="2059082"/>
              <a:chOff x="10450830" y="5117491"/>
              <a:chExt cx="2616553" cy="2860764"/>
            </a:xfrm>
          </p:grpSpPr>
          <p:pic>
            <p:nvPicPr>
              <p:cNvPr id="135" name="Picture 134">
                <a:extLst>
                  <a:ext uri="{FF2B5EF4-FFF2-40B4-BE49-F238E27FC236}">
                    <a16:creationId xmlns:a16="http://schemas.microsoft.com/office/drawing/2014/main" id="{03E233C0-9033-8D3F-CBBC-6D9E234ACDB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50830" y="5117491"/>
                <a:ext cx="2616553" cy="2860764"/>
              </a:xfrm>
              <a:prstGeom prst="rect">
                <a:avLst/>
              </a:prstGeom>
              <a:ln w="1260" cap="flat">
                <a:noFill/>
                <a:prstDash val="solid"/>
                <a:miter/>
              </a:ln>
              <a:effectLst>
                <a:outerShdw blurRad="118614" sx="102000" sy="102000" algn="ctr" rotWithShape="0">
                  <a:prstClr val="black">
                    <a:alpha val="8785"/>
                  </a:prstClr>
                </a:outerShdw>
              </a:effectLst>
            </p:spPr>
          </p:pic>
          <p:pic>
            <p:nvPicPr>
              <p:cNvPr id="136" name="Picture 135">
                <a:extLst>
                  <a:ext uri="{FF2B5EF4-FFF2-40B4-BE49-F238E27FC236}">
                    <a16:creationId xmlns:a16="http://schemas.microsoft.com/office/drawing/2014/main" id="{26E45335-89DA-E92A-8515-1A47FCF6954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079638" y="6417417"/>
                <a:ext cx="980513" cy="1176618"/>
              </a:xfrm>
              <a:prstGeom prst="rect">
                <a:avLst/>
              </a:prstGeom>
              <a:ln w="1260" cap="flat">
                <a:noFill/>
                <a:prstDash val="solid"/>
                <a:miter/>
              </a:ln>
              <a:effectLst>
                <a:outerShdw blurRad="118614" sx="102000" sy="102000" algn="ctr" rotWithShape="0">
                  <a:prstClr val="black">
                    <a:alpha val="8785"/>
                  </a:prstClr>
                </a:outerShdw>
              </a:effectLst>
            </p:spPr>
          </p:pic>
        </p:grpSp>
        <p:pic>
          <p:nvPicPr>
            <p:cNvPr id="128" name="Graphic 127">
              <a:extLst>
                <a:ext uri="{FF2B5EF4-FFF2-40B4-BE49-F238E27FC236}">
                  <a16:creationId xmlns:a16="http://schemas.microsoft.com/office/drawing/2014/main" id="{1D5167A6-22BF-0374-1065-BB5678DC0F6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839040" y="9843698"/>
              <a:ext cx="1434246" cy="1461692"/>
            </a:xfrm>
            <a:prstGeom prst="rect">
              <a:avLst/>
            </a:prstGeom>
            <a:effectLst>
              <a:outerShdw blurRad="118614" sx="102000" sy="102000" algn="ctr" rotWithShape="0">
                <a:prstClr val="black">
                  <a:alpha val="8785"/>
                </a:prstClr>
              </a:outerShdw>
            </a:effectLst>
          </p:spPr>
        </p:pic>
        <p:sp>
          <p:nvSpPr>
            <p:cNvPr id="129" name="TextBox 128">
              <a:extLst>
                <a:ext uri="{FF2B5EF4-FFF2-40B4-BE49-F238E27FC236}">
                  <a16:creationId xmlns:a16="http://schemas.microsoft.com/office/drawing/2014/main" id="{4E262253-C4BD-7B9C-DB38-DD222FD770F1}"/>
                </a:ext>
              </a:extLst>
            </p:cNvPr>
            <p:cNvSpPr txBox="1"/>
            <p:nvPr/>
          </p:nvSpPr>
          <p:spPr>
            <a:xfrm>
              <a:off x="8599718" y="11468952"/>
              <a:ext cx="1496409" cy="4215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3000" spc="50" dirty="0">
                  <a:solidFill>
                    <a:srgbClr val="343434"/>
                  </a:solidFill>
                  <a:latin typeface="GT Walsheim Pro Medium" pitchFamily="2" charset="77"/>
                  <a:ea typeface="Open Sans" panose="020B0606030504020204" pitchFamily="34" charset="0"/>
                  <a:cs typeface="GT Walsheim Pro Medium" pitchFamily="2" charset="77"/>
                </a:rPr>
                <a:t>SINGLE</a:t>
              </a:r>
            </a:p>
          </p:txBody>
        </p:sp>
        <p:sp>
          <p:nvSpPr>
            <p:cNvPr id="130" name="TextBox 129">
              <a:extLst>
                <a:ext uri="{FF2B5EF4-FFF2-40B4-BE49-F238E27FC236}">
                  <a16:creationId xmlns:a16="http://schemas.microsoft.com/office/drawing/2014/main" id="{0CC78B33-39A4-9270-6F31-416DD812D8A9}"/>
                </a:ext>
              </a:extLst>
            </p:cNvPr>
            <p:cNvSpPr txBox="1"/>
            <p:nvPr/>
          </p:nvSpPr>
          <p:spPr>
            <a:xfrm>
              <a:off x="11113047" y="11468952"/>
              <a:ext cx="1632513" cy="4215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3000" spc="50" dirty="0">
                  <a:solidFill>
                    <a:srgbClr val="343434"/>
                  </a:solidFill>
                  <a:latin typeface="GT Walsheim Pro Medium" pitchFamily="2" charset="77"/>
                  <a:ea typeface="Open Sans" panose="020B0606030504020204" pitchFamily="34" charset="0"/>
                  <a:cs typeface="GT Walsheim Pro Medium" pitchFamily="2" charset="77"/>
                </a:rPr>
                <a:t>COUPLE</a:t>
              </a:r>
            </a:p>
          </p:txBody>
        </p:sp>
        <p:sp>
          <p:nvSpPr>
            <p:cNvPr id="131" name="TextBox 130">
              <a:extLst>
                <a:ext uri="{FF2B5EF4-FFF2-40B4-BE49-F238E27FC236}">
                  <a16:creationId xmlns:a16="http://schemas.microsoft.com/office/drawing/2014/main" id="{94822C8C-EEB9-A66C-2D9E-55B48633BCBE}"/>
                </a:ext>
              </a:extLst>
            </p:cNvPr>
            <p:cNvSpPr txBox="1"/>
            <p:nvPr/>
          </p:nvSpPr>
          <p:spPr>
            <a:xfrm>
              <a:off x="13607789" y="11504665"/>
              <a:ext cx="2668597" cy="4215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3000" spc="50" dirty="0">
                  <a:solidFill>
                    <a:srgbClr val="343434"/>
                  </a:solidFill>
                  <a:latin typeface="GT Walsheim Pro Medium" pitchFamily="2" charset="77"/>
                  <a:ea typeface="Open Sans" panose="020B0606030504020204" pitchFamily="34" charset="0"/>
                  <a:cs typeface="GT Walsheim Pro Medium" pitchFamily="2" charset="77"/>
                </a:rPr>
                <a:t>YOUNG FAMILY</a:t>
              </a:r>
            </a:p>
          </p:txBody>
        </p:sp>
        <p:grpSp>
          <p:nvGrpSpPr>
            <p:cNvPr id="233" name="Group 232">
              <a:extLst>
                <a:ext uri="{FF2B5EF4-FFF2-40B4-BE49-F238E27FC236}">
                  <a16:creationId xmlns:a16="http://schemas.microsoft.com/office/drawing/2014/main" id="{D76F4232-AA27-08C3-D4FA-2E87DAA15D3D}"/>
                </a:ext>
              </a:extLst>
            </p:cNvPr>
            <p:cNvGrpSpPr/>
            <p:nvPr/>
          </p:nvGrpSpPr>
          <p:grpSpPr>
            <a:xfrm>
              <a:off x="9002972" y="8620964"/>
              <a:ext cx="739901" cy="1024801"/>
              <a:chOff x="3889296" y="7745775"/>
              <a:chExt cx="739902" cy="1076556"/>
            </a:xfrm>
          </p:grpSpPr>
          <p:sp>
            <p:nvSpPr>
              <p:cNvPr id="237" name="Oval 236">
                <a:extLst>
                  <a:ext uri="{FF2B5EF4-FFF2-40B4-BE49-F238E27FC236}">
                    <a16:creationId xmlns:a16="http://schemas.microsoft.com/office/drawing/2014/main" id="{2781772F-4B2F-A1A4-ED42-DFB73F07CA11}"/>
                  </a:ext>
                </a:extLst>
              </p:cNvPr>
              <p:cNvSpPr/>
              <p:nvPr/>
            </p:nvSpPr>
            <p:spPr>
              <a:xfrm>
                <a:off x="3889296" y="7745775"/>
                <a:ext cx="728381" cy="728380"/>
              </a:xfrm>
              <a:prstGeom prst="ellipse">
                <a:avLst/>
              </a:prstGeom>
              <a:solidFill>
                <a:srgbClr val="E8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35" name="TextBox 234">
                <a:extLst>
                  <a:ext uri="{FF2B5EF4-FFF2-40B4-BE49-F238E27FC236}">
                    <a16:creationId xmlns:a16="http://schemas.microsoft.com/office/drawing/2014/main" id="{D1EC78D9-7726-53D1-5EEE-3E020230506D}"/>
                  </a:ext>
                </a:extLst>
              </p:cNvPr>
              <p:cNvSpPr txBox="1"/>
              <p:nvPr/>
            </p:nvSpPr>
            <p:spPr>
              <a:xfrm>
                <a:off x="3900817" y="7786221"/>
                <a:ext cx="728381" cy="1036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2500" spc="50" dirty="0">
                    <a:solidFill>
                      <a:srgbClr val="343434"/>
                    </a:solidFill>
                    <a:latin typeface="GT Walsheim Pro Medium" pitchFamily="2" charset="77"/>
                    <a:ea typeface="Open Sans" panose="020B0606030504020204" pitchFamily="34" charset="0"/>
                    <a:cs typeface="GT Walsheim Pro Medium" pitchFamily="2" charset="77"/>
                  </a:rPr>
                  <a:t>Year</a:t>
                </a:r>
              </a:p>
              <a:p>
                <a:pPr>
                  <a:lnSpc>
                    <a:spcPct val="110000"/>
                  </a:lnSpc>
                </a:pPr>
                <a:r>
                  <a:rPr lang="en-US" sz="2500" spc="50" dirty="0">
                    <a:solidFill>
                      <a:srgbClr val="343434"/>
                    </a:solidFill>
                    <a:latin typeface="GT Walsheim Pro Medium" pitchFamily="2" charset="77"/>
                    <a:ea typeface="Open Sans" panose="020B0606030504020204" pitchFamily="34" charset="0"/>
                    <a:cs typeface="GT Walsheim Pro Medium" pitchFamily="2" charset="77"/>
                  </a:rPr>
                  <a:t>1</a:t>
                </a:r>
              </a:p>
              <a:p>
                <a:pPr>
                  <a:lnSpc>
                    <a:spcPct val="110000"/>
                  </a:lnSpc>
                </a:pPr>
                <a:endParaRPr lang="en-US" sz="2500" spc="50" dirty="0">
                  <a:solidFill>
                    <a:srgbClr val="343434"/>
                  </a:solidFill>
                  <a:latin typeface="GT Walsheim Pro Medium" pitchFamily="2" charset="77"/>
                  <a:ea typeface="Open Sans" panose="020B0606030504020204" pitchFamily="34" charset="0"/>
                  <a:cs typeface="GT Walsheim Pro Medium" pitchFamily="2" charset="77"/>
                </a:endParaRPr>
              </a:p>
            </p:txBody>
          </p:sp>
        </p:grpSp>
        <p:grpSp>
          <p:nvGrpSpPr>
            <p:cNvPr id="238" name="Group 237">
              <a:extLst>
                <a:ext uri="{FF2B5EF4-FFF2-40B4-BE49-F238E27FC236}">
                  <a16:creationId xmlns:a16="http://schemas.microsoft.com/office/drawing/2014/main" id="{F2AE5C5F-062C-2BDC-9BA5-2DBB8A8424C5}"/>
                </a:ext>
              </a:extLst>
            </p:cNvPr>
            <p:cNvGrpSpPr/>
            <p:nvPr/>
          </p:nvGrpSpPr>
          <p:grpSpPr>
            <a:xfrm>
              <a:off x="11147302" y="8352696"/>
              <a:ext cx="1496410" cy="1424472"/>
              <a:chOff x="3486037" y="7470216"/>
              <a:chExt cx="1496411" cy="1496411"/>
            </a:xfrm>
          </p:grpSpPr>
          <p:grpSp>
            <p:nvGrpSpPr>
              <p:cNvPr id="239" name="Group 238">
                <a:extLst>
                  <a:ext uri="{FF2B5EF4-FFF2-40B4-BE49-F238E27FC236}">
                    <a16:creationId xmlns:a16="http://schemas.microsoft.com/office/drawing/2014/main" id="{6639FEC6-E6CE-93A6-4AF5-50E5DCDF75DF}"/>
                  </a:ext>
                </a:extLst>
              </p:cNvPr>
              <p:cNvGrpSpPr/>
              <p:nvPr/>
            </p:nvGrpSpPr>
            <p:grpSpPr>
              <a:xfrm>
                <a:off x="3486037" y="7470216"/>
                <a:ext cx="1496411" cy="1496411"/>
                <a:chOff x="3656041" y="7707616"/>
                <a:chExt cx="1372106" cy="1372106"/>
              </a:xfrm>
            </p:grpSpPr>
            <p:pic>
              <p:nvPicPr>
                <p:cNvPr id="241" name="Graphic 240">
                  <a:extLst>
                    <a:ext uri="{FF2B5EF4-FFF2-40B4-BE49-F238E27FC236}">
                      <a16:creationId xmlns:a16="http://schemas.microsoft.com/office/drawing/2014/main" id="{D7706120-AD1F-FFDD-7DD5-E9AAE082A0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6041" y="7707616"/>
                  <a:ext cx="1372106" cy="1372106"/>
                </a:xfrm>
                <a:prstGeom prst="rect">
                  <a:avLst/>
                </a:prstGeom>
              </p:spPr>
            </p:pic>
            <p:sp>
              <p:nvSpPr>
                <p:cNvPr id="242" name="Oval 241">
                  <a:extLst>
                    <a:ext uri="{FF2B5EF4-FFF2-40B4-BE49-F238E27FC236}">
                      <a16:creationId xmlns:a16="http://schemas.microsoft.com/office/drawing/2014/main" id="{991AC155-6157-16E3-BC27-F1E14BA5D3A8}"/>
                    </a:ext>
                  </a:extLst>
                </p:cNvPr>
                <p:cNvSpPr/>
                <p:nvPr/>
              </p:nvSpPr>
              <p:spPr>
                <a:xfrm>
                  <a:off x="4025803" y="7960285"/>
                  <a:ext cx="667875" cy="667875"/>
                </a:xfrm>
                <a:prstGeom prst="ellipse">
                  <a:avLst/>
                </a:prstGeom>
                <a:solidFill>
                  <a:srgbClr val="E8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sp>
            <p:nvSpPr>
              <p:cNvPr id="240" name="TextBox 239">
                <a:extLst>
                  <a:ext uri="{FF2B5EF4-FFF2-40B4-BE49-F238E27FC236}">
                    <a16:creationId xmlns:a16="http://schemas.microsoft.com/office/drawing/2014/main" id="{D7CC4A9F-DC22-50FE-6FB7-C98DEB51B4BC}"/>
                  </a:ext>
                </a:extLst>
              </p:cNvPr>
              <p:cNvSpPr txBox="1"/>
              <p:nvPr/>
            </p:nvSpPr>
            <p:spPr>
              <a:xfrm>
                <a:off x="3884547" y="7798719"/>
                <a:ext cx="728381" cy="1036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2500" spc="50" dirty="0">
                    <a:solidFill>
                      <a:srgbClr val="343434"/>
                    </a:solidFill>
                    <a:latin typeface="GT Walsheim Pro Medium" pitchFamily="2" charset="77"/>
                    <a:ea typeface="Open Sans" panose="020B0606030504020204" pitchFamily="34" charset="0"/>
                    <a:cs typeface="GT Walsheim Pro Medium" pitchFamily="2" charset="77"/>
                  </a:rPr>
                  <a:t>Year 7</a:t>
                </a:r>
              </a:p>
              <a:p>
                <a:pPr>
                  <a:lnSpc>
                    <a:spcPct val="110000"/>
                  </a:lnSpc>
                </a:pPr>
                <a:endParaRPr lang="en-US" sz="2500" spc="50" dirty="0">
                  <a:solidFill>
                    <a:srgbClr val="343434"/>
                  </a:solidFill>
                  <a:latin typeface="GT Walsheim Pro Medium" pitchFamily="2" charset="77"/>
                  <a:ea typeface="Open Sans" panose="020B0606030504020204" pitchFamily="34" charset="0"/>
                  <a:cs typeface="GT Walsheim Pro Medium" pitchFamily="2" charset="77"/>
                </a:endParaRPr>
              </a:p>
            </p:txBody>
          </p:sp>
        </p:grpSp>
        <p:grpSp>
          <p:nvGrpSpPr>
            <p:cNvPr id="243" name="Group 242">
              <a:extLst>
                <a:ext uri="{FF2B5EF4-FFF2-40B4-BE49-F238E27FC236}">
                  <a16:creationId xmlns:a16="http://schemas.microsoft.com/office/drawing/2014/main" id="{6521387B-B7DB-3B3B-C6A1-510EDF378365}"/>
                </a:ext>
              </a:extLst>
            </p:cNvPr>
            <p:cNvGrpSpPr/>
            <p:nvPr/>
          </p:nvGrpSpPr>
          <p:grpSpPr>
            <a:xfrm>
              <a:off x="14183343" y="8397149"/>
              <a:ext cx="1496410" cy="1424472"/>
              <a:chOff x="3486037" y="7470215"/>
              <a:chExt cx="1496411" cy="1496411"/>
            </a:xfrm>
          </p:grpSpPr>
          <p:grpSp>
            <p:nvGrpSpPr>
              <p:cNvPr id="244" name="Group 243">
                <a:extLst>
                  <a:ext uri="{FF2B5EF4-FFF2-40B4-BE49-F238E27FC236}">
                    <a16:creationId xmlns:a16="http://schemas.microsoft.com/office/drawing/2014/main" id="{BF6F06B7-B402-CDC6-9446-5887E93D7E82}"/>
                  </a:ext>
                </a:extLst>
              </p:cNvPr>
              <p:cNvGrpSpPr/>
              <p:nvPr/>
            </p:nvGrpSpPr>
            <p:grpSpPr>
              <a:xfrm>
                <a:off x="3486037" y="7470215"/>
                <a:ext cx="1496411" cy="1496411"/>
                <a:chOff x="3656041" y="7707615"/>
                <a:chExt cx="1372106" cy="1372106"/>
              </a:xfrm>
            </p:grpSpPr>
            <p:pic>
              <p:nvPicPr>
                <p:cNvPr id="246" name="Graphic 245">
                  <a:extLst>
                    <a:ext uri="{FF2B5EF4-FFF2-40B4-BE49-F238E27FC236}">
                      <a16:creationId xmlns:a16="http://schemas.microsoft.com/office/drawing/2014/main" id="{4B6F7471-5F3B-446F-88EA-E726D496F9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6041" y="7707615"/>
                  <a:ext cx="1372106" cy="1372106"/>
                </a:xfrm>
                <a:prstGeom prst="rect">
                  <a:avLst/>
                </a:prstGeom>
              </p:spPr>
            </p:pic>
            <p:sp>
              <p:nvSpPr>
                <p:cNvPr id="247" name="Oval 246">
                  <a:extLst>
                    <a:ext uri="{FF2B5EF4-FFF2-40B4-BE49-F238E27FC236}">
                      <a16:creationId xmlns:a16="http://schemas.microsoft.com/office/drawing/2014/main" id="{9DE7DD32-4D22-5469-0CBB-FE1B4BC1D0F7}"/>
                    </a:ext>
                  </a:extLst>
                </p:cNvPr>
                <p:cNvSpPr/>
                <p:nvPr/>
              </p:nvSpPr>
              <p:spPr>
                <a:xfrm>
                  <a:off x="4025803" y="7960285"/>
                  <a:ext cx="667875" cy="667875"/>
                </a:xfrm>
                <a:prstGeom prst="ellipse">
                  <a:avLst/>
                </a:prstGeom>
                <a:solidFill>
                  <a:srgbClr val="E8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sp>
            <p:nvSpPr>
              <p:cNvPr id="245" name="TextBox 244">
                <a:extLst>
                  <a:ext uri="{FF2B5EF4-FFF2-40B4-BE49-F238E27FC236}">
                    <a16:creationId xmlns:a16="http://schemas.microsoft.com/office/drawing/2014/main" id="{3B4BC064-2250-4667-A8C1-7293084B5434}"/>
                  </a:ext>
                </a:extLst>
              </p:cNvPr>
              <p:cNvSpPr txBox="1"/>
              <p:nvPr/>
            </p:nvSpPr>
            <p:spPr>
              <a:xfrm>
                <a:off x="3900817" y="7785012"/>
                <a:ext cx="728381" cy="7085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2500" spc="50" dirty="0">
                    <a:solidFill>
                      <a:srgbClr val="343434"/>
                    </a:solidFill>
                    <a:latin typeface="GT Walsheim Pro Medium" pitchFamily="2" charset="77"/>
                    <a:ea typeface="Open Sans" panose="020B0606030504020204" pitchFamily="34" charset="0"/>
                    <a:cs typeface="GT Walsheim Pro Medium" pitchFamily="2" charset="77"/>
                  </a:rPr>
                  <a:t>Year 15</a:t>
                </a:r>
              </a:p>
            </p:txBody>
          </p:sp>
        </p:grpSp>
        <p:grpSp>
          <p:nvGrpSpPr>
            <p:cNvPr id="21" name="Group 20">
              <a:extLst>
                <a:ext uri="{FF2B5EF4-FFF2-40B4-BE49-F238E27FC236}">
                  <a16:creationId xmlns:a16="http://schemas.microsoft.com/office/drawing/2014/main" id="{A309C8D5-C857-2FDE-01C4-7FA401E1FEDE}"/>
                </a:ext>
              </a:extLst>
            </p:cNvPr>
            <p:cNvGrpSpPr/>
            <p:nvPr/>
          </p:nvGrpSpPr>
          <p:grpSpPr>
            <a:xfrm>
              <a:off x="20901165" y="8361436"/>
              <a:ext cx="1496410" cy="1424472"/>
              <a:chOff x="3486037" y="7448383"/>
              <a:chExt cx="1496411" cy="1496411"/>
            </a:xfrm>
          </p:grpSpPr>
          <p:grpSp>
            <p:nvGrpSpPr>
              <p:cNvPr id="22" name="Group 21">
                <a:extLst>
                  <a:ext uri="{FF2B5EF4-FFF2-40B4-BE49-F238E27FC236}">
                    <a16:creationId xmlns:a16="http://schemas.microsoft.com/office/drawing/2014/main" id="{AF9C2EA0-0134-F559-3205-C368D8F174BA}"/>
                  </a:ext>
                </a:extLst>
              </p:cNvPr>
              <p:cNvGrpSpPr/>
              <p:nvPr/>
            </p:nvGrpSpPr>
            <p:grpSpPr>
              <a:xfrm>
                <a:off x="3486037" y="7448383"/>
                <a:ext cx="1496411" cy="1496411"/>
                <a:chOff x="3656041" y="7687597"/>
                <a:chExt cx="1372106" cy="1372106"/>
              </a:xfrm>
            </p:grpSpPr>
            <p:pic>
              <p:nvPicPr>
                <p:cNvPr id="25" name="Graphic 24">
                  <a:extLst>
                    <a:ext uri="{FF2B5EF4-FFF2-40B4-BE49-F238E27FC236}">
                      <a16:creationId xmlns:a16="http://schemas.microsoft.com/office/drawing/2014/main" id="{8C024EE0-DE93-7A33-1DBE-7CC20910E9A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6041" y="7687597"/>
                  <a:ext cx="1372106" cy="1372106"/>
                </a:xfrm>
                <a:prstGeom prst="rect">
                  <a:avLst/>
                </a:prstGeom>
              </p:spPr>
            </p:pic>
            <p:sp>
              <p:nvSpPr>
                <p:cNvPr id="26" name="Oval 25">
                  <a:extLst>
                    <a:ext uri="{FF2B5EF4-FFF2-40B4-BE49-F238E27FC236}">
                      <a16:creationId xmlns:a16="http://schemas.microsoft.com/office/drawing/2014/main" id="{FD3B1903-973A-F794-EA87-9CE11FCFD8E3}"/>
                    </a:ext>
                  </a:extLst>
                </p:cNvPr>
                <p:cNvSpPr/>
                <p:nvPr/>
              </p:nvSpPr>
              <p:spPr>
                <a:xfrm>
                  <a:off x="4025803" y="7960285"/>
                  <a:ext cx="667875" cy="667875"/>
                </a:xfrm>
                <a:prstGeom prst="ellipse">
                  <a:avLst/>
                </a:prstGeom>
                <a:solidFill>
                  <a:srgbClr val="E8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sp>
            <p:nvSpPr>
              <p:cNvPr id="24" name="TextBox 23">
                <a:extLst>
                  <a:ext uri="{FF2B5EF4-FFF2-40B4-BE49-F238E27FC236}">
                    <a16:creationId xmlns:a16="http://schemas.microsoft.com/office/drawing/2014/main" id="{4ECD1266-8D8A-FC53-394A-04FC54E9D63E}"/>
                  </a:ext>
                </a:extLst>
              </p:cNvPr>
              <p:cNvSpPr txBox="1"/>
              <p:nvPr/>
            </p:nvSpPr>
            <p:spPr>
              <a:xfrm>
                <a:off x="3900817" y="7803011"/>
                <a:ext cx="728381" cy="7085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2500" spc="50" dirty="0">
                    <a:solidFill>
                      <a:srgbClr val="343434"/>
                    </a:solidFill>
                    <a:latin typeface="GT Walsheim Pro Medium" pitchFamily="2" charset="77"/>
                    <a:ea typeface="Open Sans" panose="020B0606030504020204" pitchFamily="34" charset="0"/>
                    <a:cs typeface="GT Walsheim Pro Medium" pitchFamily="2" charset="77"/>
                  </a:rPr>
                  <a:t>Year 38</a:t>
                </a:r>
              </a:p>
            </p:txBody>
          </p:sp>
        </p:grpSp>
        <p:grpSp>
          <p:nvGrpSpPr>
            <p:cNvPr id="27" name="Group 26">
              <a:extLst>
                <a:ext uri="{FF2B5EF4-FFF2-40B4-BE49-F238E27FC236}">
                  <a16:creationId xmlns:a16="http://schemas.microsoft.com/office/drawing/2014/main" id="{CFF28FF9-1598-26B6-7E6E-8813675CD878}"/>
                </a:ext>
              </a:extLst>
            </p:cNvPr>
            <p:cNvGrpSpPr/>
            <p:nvPr/>
          </p:nvGrpSpPr>
          <p:grpSpPr>
            <a:xfrm>
              <a:off x="17503634" y="8342211"/>
              <a:ext cx="1496410" cy="1424472"/>
              <a:chOff x="3486037" y="7470215"/>
              <a:chExt cx="1496411" cy="1496411"/>
            </a:xfrm>
          </p:grpSpPr>
          <p:grpSp>
            <p:nvGrpSpPr>
              <p:cNvPr id="28" name="Group 27">
                <a:extLst>
                  <a:ext uri="{FF2B5EF4-FFF2-40B4-BE49-F238E27FC236}">
                    <a16:creationId xmlns:a16="http://schemas.microsoft.com/office/drawing/2014/main" id="{56211E6D-2734-C4CC-8397-E8B5078126E5}"/>
                  </a:ext>
                </a:extLst>
              </p:cNvPr>
              <p:cNvGrpSpPr/>
              <p:nvPr/>
            </p:nvGrpSpPr>
            <p:grpSpPr>
              <a:xfrm>
                <a:off x="3486037" y="7470215"/>
                <a:ext cx="1496411" cy="1496411"/>
                <a:chOff x="3656041" y="7707615"/>
                <a:chExt cx="1372106" cy="1372106"/>
              </a:xfrm>
            </p:grpSpPr>
            <p:pic>
              <p:nvPicPr>
                <p:cNvPr id="30" name="Graphic 29">
                  <a:extLst>
                    <a:ext uri="{FF2B5EF4-FFF2-40B4-BE49-F238E27FC236}">
                      <a16:creationId xmlns:a16="http://schemas.microsoft.com/office/drawing/2014/main" id="{68CF3B6A-3BE9-D469-F8C8-6A2A7C4AAD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6041" y="7707615"/>
                  <a:ext cx="1372106" cy="1372106"/>
                </a:xfrm>
                <a:prstGeom prst="rect">
                  <a:avLst/>
                </a:prstGeom>
              </p:spPr>
            </p:pic>
            <p:sp>
              <p:nvSpPr>
                <p:cNvPr id="31" name="Oval 30">
                  <a:extLst>
                    <a:ext uri="{FF2B5EF4-FFF2-40B4-BE49-F238E27FC236}">
                      <a16:creationId xmlns:a16="http://schemas.microsoft.com/office/drawing/2014/main" id="{F64D8ED2-6078-3519-0127-792F9186A975}"/>
                    </a:ext>
                  </a:extLst>
                </p:cNvPr>
                <p:cNvSpPr/>
                <p:nvPr/>
              </p:nvSpPr>
              <p:spPr>
                <a:xfrm>
                  <a:off x="4025803" y="7960285"/>
                  <a:ext cx="667875" cy="667875"/>
                </a:xfrm>
                <a:prstGeom prst="ellipse">
                  <a:avLst/>
                </a:prstGeom>
                <a:solidFill>
                  <a:srgbClr val="E8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sp>
            <p:nvSpPr>
              <p:cNvPr id="29" name="TextBox 28">
                <a:extLst>
                  <a:ext uri="{FF2B5EF4-FFF2-40B4-BE49-F238E27FC236}">
                    <a16:creationId xmlns:a16="http://schemas.microsoft.com/office/drawing/2014/main" id="{F6F58F06-2EE9-3A3D-A2B4-7732B7648576}"/>
                  </a:ext>
                </a:extLst>
              </p:cNvPr>
              <p:cNvSpPr txBox="1"/>
              <p:nvPr/>
            </p:nvSpPr>
            <p:spPr>
              <a:xfrm>
                <a:off x="3900817" y="7820747"/>
                <a:ext cx="728381" cy="1036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2500" spc="50" dirty="0">
                    <a:solidFill>
                      <a:srgbClr val="343434"/>
                    </a:solidFill>
                    <a:latin typeface="GT Walsheim Pro Medium" pitchFamily="2" charset="77"/>
                    <a:ea typeface="Open Sans" panose="020B0606030504020204" pitchFamily="34" charset="0"/>
                    <a:cs typeface="GT Walsheim Pro Medium" pitchFamily="2" charset="77"/>
                  </a:rPr>
                  <a:t>Year 24</a:t>
                </a:r>
              </a:p>
              <a:p>
                <a:pPr>
                  <a:lnSpc>
                    <a:spcPct val="110000"/>
                  </a:lnSpc>
                </a:pPr>
                <a:endParaRPr lang="en-US" sz="2500" spc="50" dirty="0">
                  <a:solidFill>
                    <a:srgbClr val="343434"/>
                  </a:solidFill>
                  <a:latin typeface="GT Walsheim Pro Medium" pitchFamily="2" charset="77"/>
                  <a:ea typeface="Open Sans" panose="020B0606030504020204" pitchFamily="34" charset="0"/>
                  <a:cs typeface="GT Walsheim Pro Medium" pitchFamily="2" charset="77"/>
                </a:endParaRPr>
              </a:p>
            </p:txBody>
          </p:sp>
        </p:grpSp>
        <p:pic>
          <p:nvPicPr>
            <p:cNvPr id="61" name="Graphic 60">
              <a:extLst>
                <a:ext uri="{FF2B5EF4-FFF2-40B4-BE49-F238E27FC236}">
                  <a16:creationId xmlns:a16="http://schemas.microsoft.com/office/drawing/2014/main" id="{F1A6712D-42B3-1516-F01D-088AC361FE9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659355" y="9776398"/>
              <a:ext cx="679453" cy="1522459"/>
            </a:xfrm>
            <a:prstGeom prst="rect">
              <a:avLst/>
            </a:prstGeom>
            <a:effectLst>
              <a:outerShdw blurRad="118614" sx="102000" sy="102000" algn="ctr" rotWithShape="0">
                <a:prstClr val="black">
                  <a:alpha val="8785"/>
                </a:prstClr>
              </a:outerShdw>
            </a:effectLst>
          </p:spPr>
        </p:pic>
        <p:cxnSp>
          <p:nvCxnSpPr>
            <p:cNvPr id="62" name="Straight Arrow Connector 61">
              <a:extLst>
                <a:ext uri="{FF2B5EF4-FFF2-40B4-BE49-F238E27FC236}">
                  <a16:creationId xmlns:a16="http://schemas.microsoft.com/office/drawing/2014/main" id="{19747FD4-DD92-AC54-BB9B-29E215C91CEC}"/>
                </a:ext>
              </a:extLst>
            </p:cNvPr>
            <p:cNvCxnSpPr>
              <a:cxnSpLocks/>
            </p:cNvCxnSpPr>
            <p:nvPr/>
          </p:nvCxnSpPr>
          <p:spPr>
            <a:xfrm>
              <a:off x="11777299" y="10245971"/>
              <a:ext cx="417604" cy="0"/>
            </a:xfrm>
            <a:prstGeom prst="straightConnector1">
              <a:avLst/>
            </a:prstGeom>
            <a:noFill/>
            <a:ln w="15875" cap="flat">
              <a:solidFill>
                <a:srgbClr val="B78A69">
                  <a:alpha val="50000"/>
                </a:srgbClr>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pic>
          <p:nvPicPr>
            <p:cNvPr id="64" name="Picture 63" descr="A group of people posing for the camera&#10;&#10;Description automatically generated">
              <a:extLst>
                <a:ext uri="{FF2B5EF4-FFF2-40B4-BE49-F238E27FC236}">
                  <a16:creationId xmlns:a16="http://schemas.microsoft.com/office/drawing/2014/main" id="{C3A663D8-5951-0215-1071-3F33AB7008F9}"/>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0244" t="8195" r="23052" b="3833"/>
            <a:stretch/>
          </p:blipFill>
          <p:spPr>
            <a:xfrm>
              <a:off x="18081339" y="9785220"/>
              <a:ext cx="1116168" cy="1542642"/>
            </a:xfrm>
            <a:prstGeom prst="rect">
              <a:avLst/>
            </a:prstGeom>
          </p:spPr>
        </p:pic>
        <p:sp>
          <p:nvSpPr>
            <p:cNvPr id="65" name="TextBox 64">
              <a:extLst>
                <a:ext uri="{FF2B5EF4-FFF2-40B4-BE49-F238E27FC236}">
                  <a16:creationId xmlns:a16="http://schemas.microsoft.com/office/drawing/2014/main" id="{51919B5D-70FE-AF0E-D1D6-9FFF0CB7300B}"/>
                </a:ext>
              </a:extLst>
            </p:cNvPr>
            <p:cNvSpPr txBox="1"/>
            <p:nvPr/>
          </p:nvSpPr>
          <p:spPr>
            <a:xfrm>
              <a:off x="20262999" y="11468952"/>
              <a:ext cx="2772741" cy="4215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pPr>
              <a:r>
                <a:rPr lang="en-US" sz="3000" spc="50" dirty="0">
                  <a:solidFill>
                    <a:srgbClr val="343434"/>
                  </a:solidFill>
                  <a:latin typeface="GT Walsheim Pro Medium" pitchFamily="2" charset="77"/>
                  <a:ea typeface="Open Sans" panose="020B0606030504020204" pitchFamily="34" charset="0"/>
                  <a:cs typeface="GT Walsheim Pro Medium" pitchFamily="2" charset="77"/>
                </a:rPr>
                <a:t>EMPTY NESTERS</a:t>
              </a:r>
            </a:p>
          </p:txBody>
        </p:sp>
      </p:grpSp>
      <p:cxnSp>
        <p:nvCxnSpPr>
          <p:cNvPr id="7" name="Прямая соединительная линия 189">
            <a:extLst>
              <a:ext uri="{FF2B5EF4-FFF2-40B4-BE49-F238E27FC236}">
                <a16:creationId xmlns:a16="http://schemas.microsoft.com/office/drawing/2014/main" id="{A818162E-D2A5-F6D3-D9CA-E64D51DEB9A2}"/>
              </a:ext>
            </a:extLst>
          </p:cNvPr>
          <p:cNvCxnSpPr>
            <a:cxnSpLocks/>
          </p:cNvCxnSpPr>
          <p:nvPr/>
        </p:nvCxnSpPr>
        <p:spPr>
          <a:xfrm>
            <a:off x="1162608" y="1396920"/>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77D7FE89-D859-19DC-5D50-5745BDBCA455}"/>
              </a:ext>
            </a:extLst>
          </p:cNvPr>
          <p:cNvSpPr txBox="1"/>
          <p:nvPr/>
        </p:nvSpPr>
        <p:spPr>
          <a:xfrm>
            <a:off x="1000186" y="1830827"/>
            <a:ext cx="21600186"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6000">
                <a:solidFill>
                  <a:srgbClr val="343434"/>
                </a:solidFill>
                <a:latin typeface="GT Super Display" panose="00000500000000000000" pitchFamily="2" charset="0"/>
                <a:ea typeface="Noto Serif" panose="02020600060500020200" pitchFamily="18" charset="0"/>
                <a:cs typeface="Noto Serif" panose="02020600060500020200" pitchFamily="18" charset="0"/>
              </a:defRPr>
            </a:lvl1pPr>
          </a:lstStyle>
          <a:p>
            <a:r>
              <a:rPr lang="en-US" dirty="0"/>
              <a:t>Our lives evolve and needs change …</a:t>
            </a:r>
            <a:endParaRPr lang="en-US" dirty="0">
              <a:solidFill>
                <a:srgbClr val="343434"/>
              </a:solidFill>
              <a:latin typeface="GT Super Display" panose="00000500000000000000" pitchFamily="2" charset="0"/>
              <a:ea typeface="Noto Serif" panose="02020600060500020200" pitchFamily="18" charset="0"/>
              <a:cs typeface="Noto Serif" panose="02020600060500020200" pitchFamily="18" charset="0"/>
            </a:endParaRPr>
          </a:p>
        </p:txBody>
      </p:sp>
      <p:cxnSp>
        <p:nvCxnSpPr>
          <p:cNvPr id="6" name="Straight Connector 5">
            <a:extLst>
              <a:ext uri="{FF2B5EF4-FFF2-40B4-BE49-F238E27FC236}">
                <a16:creationId xmlns:a16="http://schemas.microsoft.com/office/drawing/2014/main" id="{3BBF14FA-3231-6539-67B6-85DAF97EC171}"/>
              </a:ext>
            </a:extLst>
          </p:cNvPr>
          <p:cNvCxnSpPr>
            <a:cxnSpLocks/>
          </p:cNvCxnSpPr>
          <p:nvPr/>
        </p:nvCxnSpPr>
        <p:spPr>
          <a:xfrm>
            <a:off x="3939603" y="9609246"/>
            <a:ext cx="1179095" cy="0"/>
          </a:xfrm>
          <a:prstGeom prst="line">
            <a:avLst/>
          </a:prstGeom>
          <a:ln w="76200">
            <a:solidFill>
              <a:schemeClr val="tx2"/>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6B114A1-4727-6A49-8371-A161D848E08F}"/>
              </a:ext>
            </a:extLst>
          </p:cNvPr>
          <p:cNvCxnSpPr>
            <a:cxnSpLocks/>
          </p:cNvCxnSpPr>
          <p:nvPr/>
        </p:nvCxnSpPr>
        <p:spPr>
          <a:xfrm>
            <a:off x="7813771" y="9609246"/>
            <a:ext cx="1179095" cy="0"/>
          </a:xfrm>
          <a:prstGeom prst="line">
            <a:avLst/>
          </a:prstGeom>
          <a:ln w="76200">
            <a:solidFill>
              <a:schemeClr val="tx2"/>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127D54B-D0F3-933E-B783-CF4E115821C8}"/>
              </a:ext>
            </a:extLst>
          </p:cNvPr>
          <p:cNvCxnSpPr>
            <a:cxnSpLocks/>
          </p:cNvCxnSpPr>
          <p:nvPr/>
        </p:nvCxnSpPr>
        <p:spPr>
          <a:xfrm>
            <a:off x="12385771" y="9609246"/>
            <a:ext cx="1179095" cy="0"/>
          </a:xfrm>
          <a:prstGeom prst="line">
            <a:avLst/>
          </a:prstGeom>
          <a:ln w="76200">
            <a:solidFill>
              <a:schemeClr val="tx2"/>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6221D73-C6CD-B62B-739B-91ACC0607921}"/>
              </a:ext>
            </a:extLst>
          </p:cNvPr>
          <p:cNvCxnSpPr>
            <a:cxnSpLocks/>
          </p:cNvCxnSpPr>
          <p:nvPr/>
        </p:nvCxnSpPr>
        <p:spPr>
          <a:xfrm>
            <a:off x="16861518" y="9609246"/>
            <a:ext cx="1179095" cy="0"/>
          </a:xfrm>
          <a:prstGeom prst="line">
            <a:avLst/>
          </a:prstGeom>
          <a:ln w="76200">
            <a:solidFill>
              <a:schemeClr val="tx2"/>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A8C992E-5B07-46FB-7F26-61977285389F}"/>
              </a:ext>
            </a:extLst>
          </p:cNvPr>
          <p:cNvCxnSpPr>
            <a:cxnSpLocks/>
          </p:cNvCxnSpPr>
          <p:nvPr/>
        </p:nvCxnSpPr>
        <p:spPr>
          <a:xfrm flipV="1">
            <a:off x="1749326" y="6663766"/>
            <a:ext cx="0" cy="4995206"/>
          </a:xfrm>
          <a:prstGeom prst="line">
            <a:avLst/>
          </a:prstGeom>
          <a:ln w="57150">
            <a:solidFill>
              <a:schemeClr val="bg2">
                <a:lumMod val="50000"/>
                <a:alpha val="47000"/>
              </a:schemeClr>
            </a:solidFill>
            <a:prstDash val="lgDash"/>
            <a:headEnd type="none"/>
            <a:tailEnd type="non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31086EF-2D4D-7EBC-9309-23187F251198}"/>
              </a:ext>
            </a:extLst>
          </p:cNvPr>
          <p:cNvCxnSpPr>
            <a:cxnSpLocks/>
          </p:cNvCxnSpPr>
          <p:nvPr/>
        </p:nvCxnSpPr>
        <p:spPr>
          <a:xfrm flipV="1">
            <a:off x="1749326" y="4080684"/>
            <a:ext cx="10050953" cy="2605198"/>
          </a:xfrm>
          <a:prstGeom prst="line">
            <a:avLst/>
          </a:prstGeom>
          <a:ln w="57150">
            <a:solidFill>
              <a:schemeClr val="bg2">
                <a:lumMod val="50000"/>
                <a:alpha val="47000"/>
              </a:schemeClr>
            </a:solidFill>
            <a:prstDash val="lgDash"/>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306DB8B-7C57-C680-0FC8-212DF4FE9DF8}"/>
              </a:ext>
            </a:extLst>
          </p:cNvPr>
          <p:cNvCxnSpPr>
            <a:cxnSpLocks/>
          </p:cNvCxnSpPr>
          <p:nvPr/>
        </p:nvCxnSpPr>
        <p:spPr>
          <a:xfrm flipV="1">
            <a:off x="22179634" y="6663766"/>
            <a:ext cx="0" cy="4995206"/>
          </a:xfrm>
          <a:prstGeom prst="line">
            <a:avLst/>
          </a:prstGeom>
          <a:ln w="57150">
            <a:solidFill>
              <a:schemeClr val="bg2">
                <a:lumMod val="50000"/>
                <a:alpha val="47000"/>
              </a:schemeClr>
            </a:solidFill>
            <a:prstDash val="lgDash"/>
            <a:headEnd type="none"/>
            <a:tailEnd type="none"/>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F106F2B-7936-2186-5956-5163FA5D3FC0}"/>
              </a:ext>
            </a:extLst>
          </p:cNvPr>
          <p:cNvCxnSpPr>
            <a:cxnSpLocks/>
          </p:cNvCxnSpPr>
          <p:nvPr/>
        </p:nvCxnSpPr>
        <p:spPr>
          <a:xfrm flipH="1" flipV="1">
            <a:off x="11800279" y="4081984"/>
            <a:ext cx="10331298" cy="2614286"/>
          </a:xfrm>
          <a:prstGeom prst="line">
            <a:avLst/>
          </a:prstGeom>
          <a:ln w="57150">
            <a:solidFill>
              <a:schemeClr val="bg2">
                <a:lumMod val="50000"/>
                <a:alpha val="47000"/>
              </a:schemeClr>
            </a:solidFill>
            <a:prstDash val="lgDash"/>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C6A18F7-BB3D-3319-76AD-30232A09A49D}"/>
              </a:ext>
            </a:extLst>
          </p:cNvPr>
          <p:cNvCxnSpPr>
            <a:cxnSpLocks/>
          </p:cNvCxnSpPr>
          <p:nvPr/>
        </p:nvCxnSpPr>
        <p:spPr>
          <a:xfrm>
            <a:off x="1749326" y="11674974"/>
            <a:ext cx="20430308" cy="0"/>
          </a:xfrm>
          <a:prstGeom prst="line">
            <a:avLst/>
          </a:prstGeom>
          <a:ln w="57150">
            <a:solidFill>
              <a:schemeClr val="bg2">
                <a:lumMod val="50000"/>
                <a:alpha val="47000"/>
              </a:schemeClr>
            </a:solidFill>
            <a:prstDash val="lgDash"/>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121374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Icon&#10;&#10;Description automatically generated">
            <a:extLst>
              <a:ext uri="{FF2B5EF4-FFF2-40B4-BE49-F238E27FC236}">
                <a16:creationId xmlns:a16="http://schemas.microsoft.com/office/drawing/2014/main" id="{6A714949-6D63-5FFC-A99E-2FBAD169D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469" y="7389857"/>
            <a:ext cx="2857143" cy="2857143"/>
          </a:xfrm>
          <a:prstGeom prst="rect">
            <a:avLst/>
          </a:prstGeom>
        </p:spPr>
      </p:pic>
      <p:sp>
        <p:nvSpPr>
          <p:cNvPr id="20" name="Rectangle 19">
            <a:extLst>
              <a:ext uri="{FF2B5EF4-FFF2-40B4-BE49-F238E27FC236}">
                <a16:creationId xmlns:a16="http://schemas.microsoft.com/office/drawing/2014/main" id="{96170AFB-63BC-D489-1920-0B7BF5EBD054}"/>
              </a:ext>
            </a:extLst>
          </p:cNvPr>
          <p:cNvSpPr/>
          <p:nvPr/>
        </p:nvSpPr>
        <p:spPr>
          <a:xfrm>
            <a:off x="1799635" y="9736555"/>
            <a:ext cx="20290530" cy="1532911"/>
          </a:xfrm>
          <a:prstGeom prst="rect">
            <a:avLst/>
          </a:prstGeom>
          <a:solidFill>
            <a:srgbClr val="D2BCA4"/>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EC9E53EA-A80B-E73B-916D-89CB0BDD5298}"/>
              </a:ext>
            </a:extLst>
          </p:cNvPr>
          <p:cNvSpPr/>
          <p:nvPr/>
        </p:nvSpPr>
        <p:spPr>
          <a:xfrm>
            <a:off x="7298354" y="9937523"/>
            <a:ext cx="2922781" cy="1105120"/>
          </a:xfrm>
          <a:prstGeom prst="rect">
            <a:avLst/>
          </a:prstGeom>
          <a:solidFill>
            <a:srgbClr val="F7F5F0"/>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31C18BB9-B040-A97C-3DCB-C245DC7CFD0F}"/>
              </a:ext>
            </a:extLst>
          </p:cNvPr>
          <p:cNvSpPr/>
          <p:nvPr/>
        </p:nvSpPr>
        <p:spPr>
          <a:xfrm>
            <a:off x="12597610" y="9935630"/>
            <a:ext cx="2922781" cy="1105120"/>
          </a:xfrm>
          <a:prstGeom prst="rect">
            <a:avLst/>
          </a:prstGeom>
          <a:solidFill>
            <a:srgbClr val="F7F5F0"/>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099323B7-C966-8A73-3A9C-3C132CB264AE}"/>
              </a:ext>
            </a:extLst>
          </p:cNvPr>
          <p:cNvSpPr/>
          <p:nvPr/>
        </p:nvSpPr>
        <p:spPr>
          <a:xfrm>
            <a:off x="18369215" y="9919319"/>
            <a:ext cx="2922781" cy="1105120"/>
          </a:xfrm>
          <a:prstGeom prst="rect">
            <a:avLst/>
          </a:prstGeom>
          <a:solidFill>
            <a:srgbClr val="F7F5F0"/>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E478C121-1F5D-9F86-9C93-B7F9E4E9AD6D}"/>
              </a:ext>
            </a:extLst>
          </p:cNvPr>
          <p:cNvSpPr/>
          <p:nvPr/>
        </p:nvSpPr>
        <p:spPr>
          <a:xfrm>
            <a:off x="2193865" y="9925484"/>
            <a:ext cx="2922781" cy="1105120"/>
          </a:xfrm>
          <a:prstGeom prst="rect">
            <a:avLst/>
          </a:prstGeom>
          <a:solidFill>
            <a:srgbClr val="F7F5F0"/>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5" name="Rectangle 184">
            <a:extLst>
              <a:ext uri="{FF2B5EF4-FFF2-40B4-BE49-F238E27FC236}">
                <a16:creationId xmlns:a16="http://schemas.microsoft.com/office/drawing/2014/main" id="{D2F9C09B-4D0D-A46E-2B67-C038DA9C408D}"/>
              </a:ext>
            </a:extLst>
          </p:cNvPr>
          <p:cNvSpPr/>
          <p:nvPr/>
        </p:nvSpPr>
        <p:spPr>
          <a:xfrm>
            <a:off x="1761882" y="5154508"/>
            <a:ext cx="20290530" cy="1532911"/>
          </a:xfrm>
          <a:prstGeom prst="rect">
            <a:avLst/>
          </a:prstGeom>
          <a:solidFill>
            <a:srgbClr val="D2BCA4"/>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0447C3BD-19E3-BA88-AB34-50C228026C08}"/>
              </a:ext>
            </a:extLst>
          </p:cNvPr>
          <p:cNvSpPr/>
          <p:nvPr/>
        </p:nvSpPr>
        <p:spPr>
          <a:xfrm>
            <a:off x="18289120" y="5312294"/>
            <a:ext cx="2922781" cy="1105120"/>
          </a:xfrm>
          <a:prstGeom prst="rect">
            <a:avLst/>
          </a:prstGeom>
          <a:solidFill>
            <a:srgbClr val="F7F5F0"/>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E3AB1A94-AB9B-760D-6A92-243989C66058}"/>
              </a:ext>
            </a:extLst>
          </p:cNvPr>
          <p:cNvSpPr/>
          <p:nvPr/>
        </p:nvSpPr>
        <p:spPr>
          <a:xfrm>
            <a:off x="12363978" y="5324557"/>
            <a:ext cx="2922781" cy="1105120"/>
          </a:xfrm>
          <a:prstGeom prst="rect">
            <a:avLst/>
          </a:prstGeom>
          <a:solidFill>
            <a:srgbClr val="F7F5F0"/>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16F8C1EC-1CB4-3675-439D-2255916D9B8C}"/>
              </a:ext>
            </a:extLst>
          </p:cNvPr>
          <p:cNvSpPr/>
          <p:nvPr/>
        </p:nvSpPr>
        <p:spPr>
          <a:xfrm>
            <a:off x="7203485" y="5351489"/>
            <a:ext cx="2922781" cy="1105120"/>
          </a:xfrm>
          <a:prstGeom prst="rect">
            <a:avLst/>
          </a:prstGeom>
          <a:solidFill>
            <a:srgbClr val="F7F5F0"/>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descr="Icon&#10;&#10;Description automatically generated">
            <a:extLst>
              <a:ext uri="{FF2B5EF4-FFF2-40B4-BE49-F238E27FC236}">
                <a16:creationId xmlns:a16="http://schemas.microsoft.com/office/drawing/2014/main" id="{BC396E5A-A400-4B21-7C0B-F69E25C58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898" y="2844373"/>
            <a:ext cx="2857143" cy="2857143"/>
          </a:xfrm>
          <a:prstGeom prst="rect">
            <a:avLst/>
          </a:prstGeom>
        </p:spPr>
      </p:pic>
      <p:pic>
        <p:nvPicPr>
          <p:cNvPr id="13" name="Picture 12" descr="A picture containing text, clock&#10;&#10;Description automatically generated">
            <a:extLst>
              <a:ext uri="{FF2B5EF4-FFF2-40B4-BE49-F238E27FC236}">
                <a16:creationId xmlns:a16="http://schemas.microsoft.com/office/drawing/2014/main" id="{AC133FD0-D1FC-6A22-C95C-09A7ADDD3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9025" y="2921208"/>
            <a:ext cx="2467734" cy="2467734"/>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7B49347F-23C3-F5A6-57A6-A8E2BD9D64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8626" y="3039077"/>
            <a:ext cx="2467733" cy="2467733"/>
          </a:xfrm>
          <a:prstGeom prst="rect">
            <a:avLst/>
          </a:prstGeom>
        </p:spPr>
      </p:pic>
      <p:pic>
        <p:nvPicPr>
          <p:cNvPr id="17" name="Picture 16">
            <a:extLst>
              <a:ext uri="{FF2B5EF4-FFF2-40B4-BE49-F238E27FC236}">
                <a16:creationId xmlns:a16="http://schemas.microsoft.com/office/drawing/2014/main" id="{01730B7E-AB0E-1922-F846-1C99C23C4B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22712" y="2805482"/>
            <a:ext cx="2857143" cy="2857143"/>
          </a:xfrm>
          <a:prstGeom prst="rect">
            <a:avLst/>
          </a:prstGeom>
        </p:spPr>
      </p:pic>
      <p:sp>
        <p:nvSpPr>
          <p:cNvPr id="8" name="TextBox 7">
            <a:extLst>
              <a:ext uri="{FF2B5EF4-FFF2-40B4-BE49-F238E27FC236}">
                <a16:creationId xmlns:a16="http://schemas.microsoft.com/office/drawing/2014/main" id="{CCFFC23D-8179-42E3-9C39-DAF2EC1FF3B6}"/>
              </a:ext>
            </a:extLst>
          </p:cNvPr>
          <p:cNvSpPr txBox="1"/>
          <p:nvPr/>
        </p:nvSpPr>
        <p:spPr>
          <a:xfrm>
            <a:off x="937667" y="1444442"/>
            <a:ext cx="872449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More than just for homes </a:t>
            </a:r>
            <a:endParaRPr kumimoji="0" lang="en-US" sz="60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endParaRPr>
          </a:p>
        </p:txBody>
      </p:sp>
      <p:cxnSp>
        <p:nvCxnSpPr>
          <p:cNvPr id="159" name="Прямая соединительная линия 158">
            <a:extLst>
              <a:ext uri="{FF2B5EF4-FFF2-40B4-BE49-F238E27FC236}">
                <a16:creationId xmlns:a16="http://schemas.microsoft.com/office/drawing/2014/main" id="{EF4D1C46-9B18-4B87-B31D-260E37E46A62}"/>
              </a:ext>
            </a:extLst>
          </p:cNvPr>
          <p:cNvCxnSpPr>
            <a:cxnSpLocks/>
          </p:cNvCxnSpPr>
          <p:nvPr/>
        </p:nvCxnSpPr>
        <p:spPr>
          <a:xfrm>
            <a:off x="22900474" y="0"/>
            <a:ext cx="15239"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5B7DBBD4-5D89-4AEF-B95A-120A19C1F938}"/>
              </a:ext>
            </a:extLst>
          </p:cNvPr>
          <p:cNvSpPr txBox="1"/>
          <p:nvPr/>
        </p:nvSpPr>
        <p:spPr>
          <a:xfrm>
            <a:off x="876672" y="876548"/>
            <a:ext cx="741511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BC9B76"/>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MASSIVE ADDRESSABLE MARKET OPPORTUNITY</a:t>
            </a:r>
          </a:p>
        </p:txBody>
      </p:sp>
      <p:cxnSp>
        <p:nvCxnSpPr>
          <p:cNvPr id="42" name="Прямая соединительная линия 391">
            <a:extLst>
              <a:ext uri="{FF2B5EF4-FFF2-40B4-BE49-F238E27FC236}">
                <a16:creationId xmlns:a16="http://schemas.microsoft.com/office/drawing/2014/main" id="{65529C02-726F-8D2A-8C2D-2761DCCA12C3}"/>
              </a:ext>
            </a:extLst>
          </p:cNvPr>
          <p:cNvCxnSpPr/>
          <p:nvPr/>
        </p:nvCxnSpPr>
        <p:spPr>
          <a:xfrm>
            <a:off x="952989"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20</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76587" y="12567943"/>
            <a:ext cx="2320747" cy="252000"/>
          </a:xfrm>
          <a:prstGeom prst="rect">
            <a:avLst/>
          </a:prstGeom>
        </p:spPr>
      </p:pic>
      <p:sp>
        <p:nvSpPr>
          <p:cNvPr id="41" name="TextBox 40">
            <a:extLst>
              <a:ext uri="{FF2B5EF4-FFF2-40B4-BE49-F238E27FC236}">
                <a16:creationId xmlns:a16="http://schemas.microsoft.com/office/drawing/2014/main" id="{0559EB69-DB89-F081-2370-755170B5172B}"/>
              </a:ext>
            </a:extLst>
          </p:cNvPr>
          <p:cNvSpPr txBox="1"/>
          <p:nvPr/>
        </p:nvSpPr>
        <p:spPr>
          <a:xfrm>
            <a:off x="23128712" y="-2133342"/>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grpSp>
        <p:nvGrpSpPr>
          <p:cNvPr id="168" name="Group 167">
            <a:extLst>
              <a:ext uri="{FF2B5EF4-FFF2-40B4-BE49-F238E27FC236}">
                <a16:creationId xmlns:a16="http://schemas.microsoft.com/office/drawing/2014/main" id="{079A9C53-BC81-2E95-AAA5-216806F67613}"/>
              </a:ext>
            </a:extLst>
          </p:cNvPr>
          <p:cNvGrpSpPr/>
          <p:nvPr/>
        </p:nvGrpSpPr>
        <p:grpSpPr>
          <a:xfrm>
            <a:off x="2331588" y="5345297"/>
            <a:ext cx="2922781" cy="1105120"/>
            <a:chOff x="4189307" y="5914235"/>
            <a:chExt cx="2922781" cy="1105120"/>
          </a:xfrm>
        </p:grpSpPr>
        <p:sp>
          <p:nvSpPr>
            <p:cNvPr id="165" name="Rectangle 164">
              <a:extLst>
                <a:ext uri="{FF2B5EF4-FFF2-40B4-BE49-F238E27FC236}">
                  <a16:creationId xmlns:a16="http://schemas.microsoft.com/office/drawing/2014/main" id="{65C83FCD-D27E-B031-14E1-34A56D93FEBC}"/>
                </a:ext>
              </a:extLst>
            </p:cNvPr>
            <p:cNvSpPr/>
            <p:nvPr/>
          </p:nvSpPr>
          <p:spPr>
            <a:xfrm>
              <a:off x="4189307" y="5914235"/>
              <a:ext cx="2922781" cy="1105120"/>
            </a:xfrm>
            <a:prstGeom prst="rect">
              <a:avLst/>
            </a:prstGeom>
            <a:solidFill>
              <a:srgbClr val="F7F5F0"/>
            </a:solidFill>
            <a:ln w="3175" cap="flat">
              <a:solidFill>
                <a:srgbClr val="98816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67" name="TextBox 166">
              <a:extLst>
                <a:ext uri="{FF2B5EF4-FFF2-40B4-BE49-F238E27FC236}">
                  <a16:creationId xmlns:a16="http://schemas.microsoft.com/office/drawing/2014/main" id="{A45221F0-E829-54DB-ACC1-6C4736ACACB7}"/>
                </a:ext>
              </a:extLst>
            </p:cNvPr>
            <p:cNvSpPr txBox="1"/>
            <p:nvPr/>
          </p:nvSpPr>
          <p:spPr>
            <a:xfrm>
              <a:off x="4703856" y="6209407"/>
              <a:ext cx="2000666"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i="0" dirty="0">
                  <a:solidFill>
                    <a:srgbClr val="2E2E2E"/>
                  </a:solidFill>
                  <a:effectLst/>
                  <a:latin typeface="GT Walsheim Pro" panose="00000500000000000000" pitchFamily="2" charset="0"/>
                </a:rPr>
                <a:t>Offices</a:t>
              </a:r>
            </a:p>
          </p:txBody>
        </p:sp>
      </p:grpSp>
      <p:sp>
        <p:nvSpPr>
          <p:cNvPr id="171" name="TextBox 170">
            <a:extLst>
              <a:ext uri="{FF2B5EF4-FFF2-40B4-BE49-F238E27FC236}">
                <a16:creationId xmlns:a16="http://schemas.microsoft.com/office/drawing/2014/main" id="{9E4C2132-1E23-8E7F-EC11-4C8093715FBC}"/>
              </a:ext>
            </a:extLst>
          </p:cNvPr>
          <p:cNvSpPr txBox="1"/>
          <p:nvPr/>
        </p:nvSpPr>
        <p:spPr>
          <a:xfrm>
            <a:off x="12694405" y="5401751"/>
            <a:ext cx="261475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i="0" dirty="0">
                <a:solidFill>
                  <a:srgbClr val="2E2E2E"/>
                </a:solidFill>
                <a:effectLst/>
                <a:latin typeface="GT Walsheim Pro" panose="00000500000000000000" pitchFamily="2" charset="0"/>
              </a:rPr>
              <a:t>Exhibition spaces</a:t>
            </a:r>
          </a:p>
        </p:txBody>
      </p:sp>
      <p:sp>
        <p:nvSpPr>
          <p:cNvPr id="174" name="TextBox 173">
            <a:extLst>
              <a:ext uri="{FF2B5EF4-FFF2-40B4-BE49-F238E27FC236}">
                <a16:creationId xmlns:a16="http://schemas.microsoft.com/office/drawing/2014/main" id="{F90051C0-D78B-F64A-15AD-AA674561F9CB}"/>
              </a:ext>
            </a:extLst>
          </p:cNvPr>
          <p:cNvSpPr txBox="1"/>
          <p:nvPr/>
        </p:nvSpPr>
        <p:spPr>
          <a:xfrm>
            <a:off x="7287084" y="5434754"/>
            <a:ext cx="2922781"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2E2E2E"/>
                </a:solidFill>
                <a:latin typeface="GT Walsheim Pro" panose="00000500000000000000" pitchFamily="2" charset="0"/>
              </a:rPr>
              <a:t>Hospitality spaces</a:t>
            </a:r>
            <a:endParaRPr lang="en-US" sz="3000" i="0" dirty="0">
              <a:solidFill>
                <a:srgbClr val="2E2E2E"/>
              </a:solidFill>
              <a:effectLst/>
              <a:latin typeface="GT Walsheim Pro" panose="00000500000000000000" pitchFamily="2" charset="0"/>
            </a:endParaRPr>
          </a:p>
        </p:txBody>
      </p:sp>
      <p:sp>
        <p:nvSpPr>
          <p:cNvPr id="7" name="TextBox 6">
            <a:extLst>
              <a:ext uri="{FF2B5EF4-FFF2-40B4-BE49-F238E27FC236}">
                <a16:creationId xmlns:a16="http://schemas.microsoft.com/office/drawing/2014/main" id="{8181E739-17AB-76D3-70AD-F96743525BBE}"/>
              </a:ext>
            </a:extLst>
          </p:cNvPr>
          <p:cNvSpPr txBox="1"/>
          <p:nvPr/>
        </p:nvSpPr>
        <p:spPr>
          <a:xfrm>
            <a:off x="18850951" y="5560958"/>
            <a:ext cx="2000666"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2E2E2E"/>
                </a:solidFill>
                <a:latin typeface="GT Walsheim Pro" panose="00000500000000000000" pitchFamily="2" charset="0"/>
              </a:rPr>
              <a:t>Museums</a:t>
            </a:r>
            <a:endParaRPr lang="en-US" sz="3000" i="0" dirty="0">
              <a:solidFill>
                <a:srgbClr val="2E2E2E"/>
              </a:solidFill>
              <a:effectLst/>
              <a:latin typeface="GT Walsheim Pro" panose="00000500000000000000" pitchFamily="2" charset="0"/>
            </a:endParaRPr>
          </a:p>
        </p:txBody>
      </p:sp>
      <p:cxnSp>
        <p:nvCxnSpPr>
          <p:cNvPr id="3" name="Прямая соединительная линия 189">
            <a:extLst>
              <a:ext uri="{FF2B5EF4-FFF2-40B4-BE49-F238E27FC236}">
                <a16:creationId xmlns:a16="http://schemas.microsoft.com/office/drawing/2014/main" id="{853513C0-80E1-7FC5-3889-F28E89122961}"/>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26" name="Picture 25" descr="A picture containing text, toy&#10;&#10;Description automatically generated">
            <a:extLst>
              <a:ext uri="{FF2B5EF4-FFF2-40B4-BE49-F238E27FC236}">
                <a16:creationId xmlns:a16="http://schemas.microsoft.com/office/drawing/2014/main" id="{736EDD75-964D-DBCB-42F2-FECCC75805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07992" y="7787006"/>
            <a:ext cx="2467733" cy="2467733"/>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3B134183-B0B2-ED89-CA5E-CFFCCEB06D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734505" y="7403317"/>
            <a:ext cx="2629084" cy="2629084"/>
          </a:xfrm>
          <a:prstGeom prst="rect">
            <a:avLst/>
          </a:prstGeom>
        </p:spPr>
      </p:pic>
      <p:pic>
        <p:nvPicPr>
          <p:cNvPr id="34" name="Picture 33" descr="A picture containing text, sign&#10;&#10;Description automatically generated">
            <a:extLst>
              <a:ext uri="{FF2B5EF4-FFF2-40B4-BE49-F238E27FC236}">
                <a16:creationId xmlns:a16="http://schemas.microsoft.com/office/drawing/2014/main" id="{DBA3A723-0018-E13B-8C99-5A8D9804270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315375" y="7257673"/>
            <a:ext cx="3015920" cy="3015920"/>
          </a:xfrm>
          <a:prstGeom prst="rect">
            <a:avLst/>
          </a:prstGeom>
        </p:spPr>
      </p:pic>
      <p:sp>
        <p:nvSpPr>
          <p:cNvPr id="177" name="TextBox 176">
            <a:extLst>
              <a:ext uri="{FF2B5EF4-FFF2-40B4-BE49-F238E27FC236}">
                <a16:creationId xmlns:a16="http://schemas.microsoft.com/office/drawing/2014/main" id="{722C480B-0B3B-C7C0-FB37-24EB8143A0B3}"/>
              </a:ext>
            </a:extLst>
          </p:cNvPr>
          <p:cNvSpPr txBox="1"/>
          <p:nvPr/>
        </p:nvSpPr>
        <p:spPr>
          <a:xfrm>
            <a:off x="2766910" y="10207812"/>
            <a:ext cx="2000666"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i="0" dirty="0">
                <a:solidFill>
                  <a:srgbClr val="2E2E2E"/>
                </a:solidFill>
                <a:effectLst/>
                <a:latin typeface="GT Walsheim Pro" panose="00000500000000000000" pitchFamily="2" charset="0"/>
              </a:rPr>
              <a:t>Retail</a:t>
            </a:r>
          </a:p>
        </p:txBody>
      </p:sp>
      <p:sp>
        <p:nvSpPr>
          <p:cNvPr id="180" name="TextBox 179">
            <a:extLst>
              <a:ext uri="{FF2B5EF4-FFF2-40B4-BE49-F238E27FC236}">
                <a16:creationId xmlns:a16="http://schemas.microsoft.com/office/drawing/2014/main" id="{079E2C97-0C32-A5BC-D021-D3691F08FAC9}"/>
              </a:ext>
            </a:extLst>
          </p:cNvPr>
          <p:cNvSpPr txBox="1"/>
          <p:nvPr/>
        </p:nvSpPr>
        <p:spPr>
          <a:xfrm>
            <a:off x="7730358" y="9990642"/>
            <a:ext cx="2000666"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i="0" dirty="0">
                <a:solidFill>
                  <a:srgbClr val="2E2E2E"/>
                </a:solidFill>
                <a:effectLst/>
                <a:latin typeface="GT Walsheim Pro" panose="00000500000000000000" pitchFamily="2" charset="0"/>
              </a:rPr>
              <a:t>Schools</a:t>
            </a:r>
          </a:p>
        </p:txBody>
      </p:sp>
      <p:sp>
        <p:nvSpPr>
          <p:cNvPr id="183" name="TextBox 182">
            <a:extLst>
              <a:ext uri="{FF2B5EF4-FFF2-40B4-BE49-F238E27FC236}">
                <a16:creationId xmlns:a16="http://schemas.microsoft.com/office/drawing/2014/main" id="{9AFD93F7-96AA-2665-A5D0-CA31CF1752A6}"/>
              </a:ext>
            </a:extLst>
          </p:cNvPr>
          <p:cNvSpPr txBox="1"/>
          <p:nvPr/>
        </p:nvSpPr>
        <p:spPr>
          <a:xfrm>
            <a:off x="12521595" y="10009132"/>
            <a:ext cx="3151853"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2E2E2E"/>
                </a:solidFill>
                <a:latin typeface="GT Walsheim Pro" panose="00000500000000000000" pitchFamily="2" charset="0"/>
              </a:rPr>
              <a:t>Conference Centers</a:t>
            </a:r>
            <a:endParaRPr lang="en-US" sz="3000" i="0" dirty="0">
              <a:solidFill>
                <a:srgbClr val="2E2E2E"/>
              </a:solidFill>
              <a:effectLst/>
              <a:latin typeface="GT Walsheim Pro" panose="00000500000000000000" pitchFamily="2" charset="0"/>
            </a:endParaRPr>
          </a:p>
        </p:txBody>
      </p:sp>
      <p:sp>
        <p:nvSpPr>
          <p:cNvPr id="10" name="TextBox 9">
            <a:extLst>
              <a:ext uri="{FF2B5EF4-FFF2-40B4-BE49-F238E27FC236}">
                <a16:creationId xmlns:a16="http://schemas.microsoft.com/office/drawing/2014/main" id="{DCAF1A60-6AC4-53FA-DA4C-71506A3F39EE}"/>
              </a:ext>
            </a:extLst>
          </p:cNvPr>
          <p:cNvSpPr txBox="1"/>
          <p:nvPr/>
        </p:nvSpPr>
        <p:spPr>
          <a:xfrm>
            <a:off x="18785800" y="9993996"/>
            <a:ext cx="2000666"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2E2E2E"/>
                </a:solidFill>
                <a:latin typeface="GT Walsheim Pro" panose="00000500000000000000" pitchFamily="2" charset="0"/>
              </a:rPr>
              <a:t>Clinics</a:t>
            </a:r>
            <a:endParaRPr lang="en-US" sz="3000" i="0" dirty="0">
              <a:solidFill>
                <a:srgbClr val="2E2E2E"/>
              </a:solidFill>
              <a:effectLst/>
              <a:latin typeface="GT Walsheim Pro" panose="00000500000000000000" pitchFamily="2" charset="0"/>
            </a:endParaRPr>
          </a:p>
        </p:txBody>
      </p:sp>
    </p:spTree>
    <p:extLst>
      <p:ext uri="{BB962C8B-B14F-4D97-AF65-F5344CB8AC3E}">
        <p14:creationId xmlns:p14="http://schemas.microsoft.com/office/powerpoint/2010/main" val="30291840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Freeform 16">
            <a:extLst>
              <a:ext uri="{FF2B5EF4-FFF2-40B4-BE49-F238E27FC236}">
                <a16:creationId xmlns:a16="http://schemas.microsoft.com/office/drawing/2014/main" id="{1783E7AC-1EA0-F479-4CF8-09DEC2308090}"/>
              </a:ext>
            </a:extLst>
          </p:cNvPr>
          <p:cNvSpPr/>
          <p:nvPr/>
        </p:nvSpPr>
        <p:spPr>
          <a:xfrm>
            <a:off x="18607306" y="7019475"/>
            <a:ext cx="1575485" cy="1861145"/>
          </a:xfrm>
          <a:custGeom>
            <a:avLst/>
            <a:gdLst/>
            <a:ahLst/>
            <a:cxnLst/>
            <a:rect l="l" t="t" r="r" b="b"/>
            <a:pathLst>
              <a:path w="746380" h="200691">
                <a:moveTo>
                  <a:pt x="0" y="0"/>
                </a:moveTo>
                <a:lnTo>
                  <a:pt x="746380" y="0"/>
                </a:lnTo>
                <a:lnTo>
                  <a:pt x="746380" y="200691"/>
                </a:lnTo>
                <a:lnTo>
                  <a:pt x="0" y="200691"/>
                </a:lnTo>
                <a:close/>
              </a:path>
            </a:pathLst>
          </a:custGeom>
          <a:solidFill>
            <a:srgbClr val="EFE9E0"/>
          </a:solidFill>
        </p:spPr>
        <p:txBody>
          <a:bodyPr/>
          <a:lstStyle/>
          <a:p>
            <a:endParaRPr lang="en-US" dirty="0"/>
          </a:p>
        </p:txBody>
      </p:sp>
      <p:sp>
        <p:nvSpPr>
          <p:cNvPr id="767" name="Freeform 16">
            <a:extLst>
              <a:ext uri="{FF2B5EF4-FFF2-40B4-BE49-F238E27FC236}">
                <a16:creationId xmlns:a16="http://schemas.microsoft.com/office/drawing/2014/main" id="{8DE85E1D-6255-6C76-EAD1-054CD50D16D2}"/>
              </a:ext>
            </a:extLst>
          </p:cNvPr>
          <p:cNvSpPr/>
          <p:nvPr/>
        </p:nvSpPr>
        <p:spPr>
          <a:xfrm>
            <a:off x="18628898" y="5008221"/>
            <a:ext cx="1553893" cy="1878200"/>
          </a:xfrm>
          <a:custGeom>
            <a:avLst/>
            <a:gdLst/>
            <a:ahLst/>
            <a:cxnLst/>
            <a:rect l="l" t="t" r="r" b="b"/>
            <a:pathLst>
              <a:path w="746380" h="200691">
                <a:moveTo>
                  <a:pt x="0" y="0"/>
                </a:moveTo>
                <a:lnTo>
                  <a:pt x="746380" y="0"/>
                </a:lnTo>
                <a:lnTo>
                  <a:pt x="746380" y="200691"/>
                </a:lnTo>
                <a:lnTo>
                  <a:pt x="0" y="200691"/>
                </a:lnTo>
                <a:close/>
              </a:path>
            </a:pathLst>
          </a:custGeom>
          <a:solidFill>
            <a:srgbClr val="EFE9E0"/>
          </a:solidFill>
        </p:spPr>
        <p:txBody>
          <a:bodyPr/>
          <a:lstStyle/>
          <a:p>
            <a:endParaRPr lang="en-US" dirty="0"/>
          </a:p>
        </p:txBody>
      </p:sp>
      <p:sp>
        <p:nvSpPr>
          <p:cNvPr id="758" name="Rounded Rectangle 757">
            <a:extLst>
              <a:ext uri="{FF2B5EF4-FFF2-40B4-BE49-F238E27FC236}">
                <a16:creationId xmlns:a16="http://schemas.microsoft.com/office/drawing/2014/main" id="{0FB021A6-8EA6-801E-BAE9-E74C8D8F6DDF}"/>
              </a:ext>
            </a:extLst>
          </p:cNvPr>
          <p:cNvSpPr/>
          <p:nvPr/>
        </p:nvSpPr>
        <p:spPr>
          <a:xfrm>
            <a:off x="9676479" y="3433920"/>
            <a:ext cx="4614715" cy="1021663"/>
          </a:xfrm>
          <a:prstGeom prst="roundRect">
            <a:avLst/>
          </a:prstGeom>
          <a:noFill/>
          <a:ln w="12700" cap="flat">
            <a:solidFill>
              <a:srgbClr val="4F4F4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652" name="Freeform 16">
            <a:extLst>
              <a:ext uri="{FF2B5EF4-FFF2-40B4-BE49-F238E27FC236}">
                <a16:creationId xmlns:a16="http://schemas.microsoft.com/office/drawing/2014/main" id="{3B83BD54-17FA-7160-7D4D-9F55F49A3885}"/>
              </a:ext>
            </a:extLst>
          </p:cNvPr>
          <p:cNvSpPr/>
          <p:nvPr/>
        </p:nvSpPr>
        <p:spPr>
          <a:xfrm>
            <a:off x="15051194" y="4934335"/>
            <a:ext cx="2209946" cy="647143"/>
          </a:xfrm>
          <a:custGeom>
            <a:avLst/>
            <a:gdLst/>
            <a:ahLst/>
            <a:cxnLst/>
            <a:rect l="l" t="t" r="r" b="b"/>
            <a:pathLst>
              <a:path w="746380" h="200691">
                <a:moveTo>
                  <a:pt x="0" y="0"/>
                </a:moveTo>
                <a:lnTo>
                  <a:pt x="746380" y="0"/>
                </a:lnTo>
                <a:lnTo>
                  <a:pt x="746380" y="200691"/>
                </a:lnTo>
                <a:lnTo>
                  <a:pt x="0" y="200691"/>
                </a:lnTo>
                <a:close/>
              </a:path>
            </a:pathLst>
          </a:custGeom>
          <a:solidFill>
            <a:schemeClr val="accent3">
              <a:lumMod val="50000"/>
              <a:alpha val="86152"/>
            </a:schemeClr>
          </a:solidFill>
        </p:spPr>
        <p:txBody>
          <a:bodyPr/>
          <a:lstStyle/>
          <a:p>
            <a:endParaRPr lang="en-US" dirty="0"/>
          </a:p>
        </p:txBody>
      </p:sp>
      <p:sp>
        <p:nvSpPr>
          <p:cNvPr id="653" name="Freeform 16">
            <a:extLst>
              <a:ext uri="{FF2B5EF4-FFF2-40B4-BE49-F238E27FC236}">
                <a16:creationId xmlns:a16="http://schemas.microsoft.com/office/drawing/2014/main" id="{379CA9BF-3808-2E56-3100-CC8C11FE5097}"/>
              </a:ext>
            </a:extLst>
          </p:cNvPr>
          <p:cNvSpPr/>
          <p:nvPr/>
        </p:nvSpPr>
        <p:spPr>
          <a:xfrm>
            <a:off x="15051194" y="5757295"/>
            <a:ext cx="2209946" cy="647143"/>
          </a:xfrm>
          <a:custGeom>
            <a:avLst/>
            <a:gdLst/>
            <a:ahLst/>
            <a:cxnLst/>
            <a:rect l="l" t="t" r="r" b="b"/>
            <a:pathLst>
              <a:path w="746380" h="200691">
                <a:moveTo>
                  <a:pt x="0" y="0"/>
                </a:moveTo>
                <a:lnTo>
                  <a:pt x="746380" y="0"/>
                </a:lnTo>
                <a:lnTo>
                  <a:pt x="746380" y="200691"/>
                </a:lnTo>
                <a:lnTo>
                  <a:pt x="0" y="200691"/>
                </a:lnTo>
                <a:close/>
              </a:path>
            </a:pathLst>
          </a:custGeom>
          <a:solidFill>
            <a:srgbClr val="BEC9A9"/>
          </a:solidFill>
        </p:spPr>
        <p:txBody>
          <a:bodyPr/>
          <a:lstStyle/>
          <a:p>
            <a:endParaRPr lang="en-US" dirty="0"/>
          </a:p>
        </p:txBody>
      </p:sp>
      <p:sp>
        <p:nvSpPr>
          <p:cNvPr id="654" name="Freeform 16">
            <a:extLst>
              <a:ext uri="{FF2B5EF4-FFF2-40B4-BE49-F238E27FC236}">
                <a16:creationId xmlns:a16="http://schemas.microsoft.com/office/drawing/2014/main" id="{78E3D94A-840C-A438-FDA3-A9C19B8E3EFE}"/>
              </a:ext>
            </a:extLst>
          </p:cNvPr>
          <p:cNvSpPr/>
          <p:nvPr/>
        </p:nvSpPr>
        <p:spPr>
          <a:xfrm>
            <a:off x="15035954" y="6580255"/>
            <a:ext cx="2209946" cy="647143"/>
          </a:xfrm>
          <a:custGeom>
            <a:avLst/>
            <a:gdLst/>
            <a:ahLst/>
            <a:cxnLst/>
            <a:rect l="l" t="t" r="r" b="b"/>
            <a:pathLst>
              <a:path w="746380" h="200691">
                <a:moveTo>
                  <a:pt x="0" y="0"/>
                </a:moveTo>
                <a:lnTo>
                  <a:pt x="746380" y="0"/>
                </a:lnTo>
                <a:lnTo>
                  <a:pt x="746380" y="200691"/>
                </a:lnTo>
                <a:lnTo>
                  <a:pt x="0" y="200691"/>
                </a:lnTo>
                <a:close/>
              </a:path>
            </a:pathLst>
          </a:custGeom>
          <a:solidFill>
            <a:srgbClr val="BEC9A9"/>
          </a:solidFill>
        </p:spPr>
        <p:txBody>
          <a:bodyPr/>
          <a:lstStyle/>
          <a:p>
            <a:endParaRPr lang="en-US" dirty="0"/>
          </a:p>
        </p:txBody>
      </p:sp>
      <p:sp>
        <p:nvSpPr>
          <p:cNvPr id="655" name="Freeform 16">
            <a:extLst>
              <a:ext uri="{FF2B5EF4-FFF2-40B4-BE49-F238E27FC236}">
                <a16:creationId xmlns:a16="http://schemas.microsoft.com/office/drawing/2014/main" id="{D8C91382-003F-24DA-7600-332A5A7BE50C}"/>
              </a:ext>
            </a:extLst>
          </p:cNvPr>
          <p:cNvSpPr/>
          <p:nvPr/>
        </p:nvSpPr>
        <p:spPr>
          <a:xfrm>
            <a:off x="15051194" y="7372735"/>
            <a:ext cx="2209946" cy="761207"/>
          </a:xfrm>
          <a:custGeom>
            <a:avLst/>
            <a:gdLst/>
            <a:ahLst/>
            <a:cxnLst/>
            <a:rect l="l" t="t" r="r" b="b"/>
            <a:pathLst>
              <a:path w="746380" h="200691">
                <a:moveTo>
                  <a:pt x="0" y="0"/>
                </a:moveTo>
                <a:lnTo>
                  <a:pt x="746380" y="0"/>
                </a:lnTo>
                <a:lnTo>
                  <a:pt x="746380" y="200691"/>
                </a:lnTo>
                <a:lnTo>
                  <a:pt x="0" y="200691"/>
                </a:lnTo>
                <a:close/>
              </a:path>
            </a:pathLst>
          </a:custGeom>
          <a:solidFill>
            <a:srgbClr val="BEC9A9"/>
          </a:solidFill>
        </p:spPr>
        <p:txBody>
          <a:bodyPr/>
          <a:lstStyle/>
          <a:p>
            <a:endParaRPr lang="en-US" dirty="0"/>
          </a:p>
        </p:txBody>
      </p:sp>
      <p:sp>
        <p:nvSpPr>
          <p:cNvPr id="656" name="Freeform 16">
            <a:extLst>
              <a:ext uri="{FF2B5EF4-FFF2-40B4-BE49-F238E27FC236}">
                <a16:creationId xmlns:a16="http://schemas.microsoft.com/office/drawing/2014/main" id="{DF27625D-25CB-F243-B9A7-CD1A7CF04919}"/>
              </a:ext>
            </a:extLst>
          </p:cNvPr>
          <p:cNvSpPr/>
          <p:nvPr/>
        </p:nvSpPr>
        <p:spPr>
          <a:xfrm>
            <a:off x="15051194" y="8225425"/>
            <a:ext cx="2209946" cy="647143"/>
          </a:xfrm>
          <a:custGeom>
            <a:avLst/>
            <a:gdLst/>
            <a:ahLst/>
            <a:cxnLst/>
            <a:rect l="l" t="t" r="r" b="b"/>
            <a:pathLst>
              <a:path w="746380" h="200691">
                <a:moveTo>
                  <a:pt x="0" y="0"/>
                </a:moveTo>
                <a:lnTo>
                  <a:pt x="746380" y="0"/>
                </a:lnTo>
                <a:lnTo>
                  <a:pt x="746380" y="200691"/>
                </a:lnTo>
                <a:lnTo>
                  <a:pt x="0" y="200691"/>
                </a:lnTo>
                <a:close/>
              </a:path>
            </a:pathLst>
          </a:custGeom>
          <a:solidFill>
            <a:srgbClr val="BEC9A9"/>
          </a:solidFill>
        </p:spPr>
        <p:txBody>
          <a:bodyPr/>
          <a:lstStyle/>
          <a:p>
            <a:endParaRPr lang="en-US" dirty="0"/>
          </a:p>
        </p:txBody>
      </p:sp>
      <p:cxnSp>
        <p:nvCxnSpPr>
          <p:cNvPr id="159" name="Прямая соединительная линия 158">
            <a:extLst>
              <a:ext uri="{FF2B5EF4-FFF2-40B4-BE49-F238E27FC236}">
                <a16:creationId xmlns:a16="http://schemas.microsoft.com/office/drawing/2014/main" id="{EF4D1C46-9B18-4B87-B31D-260E37E46A62}"/>
              </a:ext>
            </a:extLst>
          </p:cNvPr>
          <p:cNvCxnSpPr>
            <a:cxnSpLocks/>
          </p:cNvCxnSpPr>
          <p:nvPr/>
        </p:nvCxnSpPr>
        <p:spPr>
          <a:xfrm>
            <a:off x="22900474" y="0"/>
            <a:ext cx="15239"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5B7DBBD4-5D89-4AEF-B95A-120A19C1F938}"/>
              </a:ext>
            </a:extLst>
          </p:cNvPr>
          <p:cNvSpPr txBox="1"/>
          <p:nvPr/>
        </p:nvSpPr>
        <p:spPr>
          <a:xfrm>
            <a:off x="876672" y="876548"/>
            <a:ext cx="741511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BC9B76"/>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BUSINESS MODEL</a:t>
            </a:r>
          </a:p>
        </p:txBody>
      </p:sp>
      <p:cxnSp>
        <p:nvCxnSpPr>
          <p:cNvPr id="42" name="Прямая соединительная линия 391">
            <a:extLst>
              <a:ext uri="{FF2B5EF4-FFF2-40B4-BE49-F238E27FC236}">
                <a16:creationId xmlns:a16="http://schemas.microsoft.com/office/drawing/2014/main" id="{65529C02-726F-8D2A-8C2D-2761DCCA12C3}"/>
              </a:ext>
            </a:extLst>
          </p:cNvPr>
          <p:cNvCxnSpPr/>
          <p:nvPr/>
        </p:nvCxnSpPr>
        <p:spPr>
          <a:xfrm>
            <a:off x="952989"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21</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sp>
        <p:nvSpPr>
          <p:cNvPr id="41" name="TextBox 40">
            <a:extLst>
              <a:ext uri="{FF2B5EF4-FFF2-40B4-BE49-F238E27FC236}">
                <a16:creationId xmlns:a16="http://schemas.microsoft.com/office/drawing/2014/main" id="{0559EB69-DB89-F081-2370-755170B5172B}"/>
              </a:ext>
            </a:extLst>
          </p:cNvPr>
          <p:cNvSpPr txBox="1"/>
          <p:nvPr/>
        </p:nvSpPr>
        <p:spPr>
          <a:xfrm>
            <a:off x="25128962" y="-2133342"/>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2" name="TextBox 1">
            <a:extLst>
              <a:ext uri="{FF2B5EF4-FFF2-40B4-BE49-F238E27FC236}">
                <a16:creationId xmlns:a16="http://schemas.microsoft.com/office/drawing/2014/main" id="{85C5B41D-89FC-91D8-527A-9CCCB0ACE885}"/>
              </a:ext>
            </a:extLst>
          </p:cNvPr>
          <p:cNvSpPr txBox="1"/>
          <p:nvPr/>
        </p:nvSpPr>
        <p:spPr>
          <a:xfrm>
            <a:off x="937667" y="1466287"/>
            <a:ext cx="2060914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6000" b="0" i="0" u="none" strike="noStrike" kern="0" cap="none" spc="0" normalizeH="0" baseline="0" noProof="0" dirty="0" err="1">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Ö.Ecosystem</a:t>
            </a:r>
            <a:r>
              <a:rPr kumimoji="0" lang="en-US" sz="60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 </a:t>
            </a:r>
            <a:r>
              <a:rPr kumimoji="0" lang="en-US" sz="47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 </a:t>
            </a:r>
            <a:r>
              <a:rPr kumimoji="0" lang="en-US" sz="44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The everything app for all your design &amp; building needs</a:t>
            </a:r>
          </a:p>
        </p:txBody>
      </p:sp>
      <p:cxnSp>
        <p:nvCxnSpPr>
          <p:cNvPr id="3" name="Прямая соединительная линия 189">
            <a:extLst>
              <a:ext uri="{FF2B5EF4-FFF2-40B4-BE49-F238E27FC236}">
                <a16:creationId xmlns:a16="http://schemas.microsoft.com/office/drawing/2014/main" id="{80704701-3149-9E5F-7EC4-C5BB1F54C92C}"/>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216" name="Picture 2">
            <a:extLst>
              <a:ext uri="{FF2B5EF4-FFF2-40B4-BE49-F238E27FC236}">
                <a16:creationId xmlns:a16="http://schemas.microsoft.com/office/drawing/2014/main" id="{B2104EF6-783E-AB01-478C-42C38F29394B}"/>
              </a:ext>
            </a:extLst>
          </p:cNvPr>
          <p:cNvPicPr>
            <a:picLocks noChangeAspect="1"/>
          </p:cNvPicPr>
          <p:nvPr/>
        </p:nvPicPr>
        <p:blipFill>
          <a:blip r:embed="rId7"/>
          <a:srcRect/>
          <a:stretch>
            <a:fillRect/>
          </a:stretch>
        </p:blipFill>
        <p:spPr>
          <a:xfrm>
            <a:off x="11774302" y="5853795"/>
            <a:ext cx="665118" cy="942251"/>
          </a:xfrm>
          <a:prstGeom prst="rect">
            <a:avLst/>
          </a:prstGeom>
        </p:spPr>
      </p:pic>
      <p:sp>
        <p:nvSpPr>
          <p:cNvPr id="544" name="Rounded Rectangle 543">
            <a:extLst>
              <a:ext uri="{FF2B5EF4-FFF2-40B4-BE49-F238E27FC236}">
                <a16:creationId xmlns:a16="http://schemas.microsoft.com/office/drawing/2014/main" id="{CD6D9E02-F9FF-75CE-18D2-29C13787825A}"/>
              </a:ext>
            </a:extLst>
          </p:cNvPr>
          <p:cNvSpPr/>
          <p:nvPr/>
        </p:nvSpPr>
        <p:spPr>
          <a:xfrm>
            <a:off x="6756304" y="2503458"/>
            <a:ext cx="2569823" cy="1104009"/>
          </a:xfrm>
          <a:prstGeom prst="roundRect">
            <a:avLst/>
          </a:prstGeom>
          <a:solidFill>
            <a:srgbClr val="CCB39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220" name="Group 6">
            <a:extLst>
              <a:ext uri="{FF2B5EF4-FFF2-40B4-BE49-F238E27FC236}">
                <a16:creationId xmlns:a16="http://schemas.microsoft.com/office/drawing/2014/main" id="{F16C8B78-7EAA-F5F9-E4CB-A39A3857D3CA}"/>
              </a:ext>
            </a:extLst>
          </p:cNvPr>
          <p:cNvGrpSpPr/>
          <p:nvPr/>
        </p:nvGrpSpPr>
        <p:grpSpPr>
          <a:xfrm>
            <a:off x="6571230" y="-3102428"/>
            <a:ext cx="14636340" cy="12173717"/>
            <a:chOff x="-93055" y="-6725023"/>
            <a:chExt cx="16417256" cy="13654987"/>
          </a:xfrm>
        </p:grpSpPr>
        <p:sp>
          <p:nvSpPr>
            <p:cNvPr id="221" name="AutoShape 7">
              <a:extLst>
                <a:ext uri="{FF2B5EF4-FFF2-40B4-BE49-F238E27FC236}">
                  <a16:creationId xmlns:a16="http://schemas.microsoft.com/office/drawing/2014/main" id="{6613F990-33D8-BA63-C78C-A21B2F0E62E6}"/>
                </a:ext>
              </a:extLst>
            </p:cNvPr>
            <p:cNvSpPr/>
            <p:nvPr/>
          </p:nvSpPr>
          <p:spPr>
            <a:xfrm rot="-5400000">
              <a:off x="-788048" y="4256707"/>
              <a:ext cx="4628124" cy="0"/>
            </a:xfrm>
            <a:prstGeom prst="line">
              <a:avLst/>
            </a:prstGeom>
            <a:ln w="14296" cap="flat">
              <a:solidFill>
                <a:srgbClr val="000000"/>
              </a:solidFill>
              <a:prstDash val="solid"/>
              <a:headEnd type="none" w="sm" len="sm"/>
              <a:tailEnd type="none" w="sm" len="sm"/>
            </a:ln>
          </p:spPr>
        </p:sp>
        <p:grpSp>
          <p:nvGrpSpPr>
            <p:cNvPr id="222" name="Group 8">
              <a:extLst>
                <a:ext uri="{FF2B5EF4-FFF2-40B4-BE49-F238E27FC236}">
                  <a16:creationId xmlns:a16="http://schemas.microsoft.com/office/drawing/2014/main" id="{62FD2032-0EB0-2918-28B3-9C60C1B1581C}"/>
                </a:ext>
              </a:extLst>
            </p:cNvPr>
            <p:cNvGrpSpPr/>
            <p:nvPr/>
          </p:nvGrpSpPr>
          <p:grpSpPr>
            <a:xfrm>
              <a:off x="0" y="899009"/>
              <a:ext cx="3090911" cy="6030955"/>
              <a:chOff x="0" y="0"/>
              <a:chExt cx="1141957" cy="2228176"/>
            </a:xfrm>
          </p:grpSpPr>
          <p:sp>
            <p:nvSpPr>
              <p:cNvPr id="257" name="Freeform 9">
                <a:extLst>
                  <a:ext uri="{FF2B5EF4-FFF2-40B4-BE49-F238E27FC236}">
                    <a16:creationId xmlns:a16="http://schemas.microsoft.com/office/drawing/2014/main" id="{30E5499C-15DD-91CD-BE7F-9A4384854057}"/>
                  </a:ext>
                </a:extLst>
              </p:cNvPr>
              <p:cNvSpPr/>
              <p:nvPr/>
            </p:nvSpPr>
            <p:spPr>
              <a:xfrm>
                <a:off x="0" y="0"/>
                <a:ext cx="1141957" cy="2228176"/>
              </a:xfrm>
              <a:custGeom>
                <a:avLst/>
                <a:gdLst/>
                <a:ahLst/>
                <a:cxnLst/>
                <a:rect l="l" t="t" r="r" b="b"/>
                <a:pathLst>
                  <a:path w="1141957" h="2228176">
                    <a:moveTo>
                      <a:pt x="191726" y="0"/>
                    </a:moveTo>
                    <a:lnTo>
                      <a:pt x="950231" y="0"/>
                    </a:lnTo>
                    <a:cubicBezTo>
                      <a:pt x="1056118" y="0"/>
                      <a:pt x="1141957" y="85839"/>
                      <a:pt x="1141957" y="191726"/>
                    </a:cubicBezTo>
                    <a:lnTo>
                      <a:pt x="1141957" y="2036450"/>
                    </a:lnTo>
                    <a:cubicBezTo>
                      <a:pt x="1141957" y="2142337"/>
                      <a:pt x="1056118" y="2228176"/>
                      <a:pt x="950231" y="2228176"/>
                    </a:cubicBezTo>
                    <a:lnTo>
                      <a:pt x="191726" y="2228176"/>
                    </a:lnTo>
                    <a:cubicBezTo>
                      <a:pt x="85839" y="2228176"/>
                      <a:pt x="0" y="2142337"/>
                      <a:pt x="0" y="2036450"/>
                    </a:cubicBezTo>
                    <a:lnTo>
                      <a:pt x="0" y="191726"/>
                    </a:lnTo>
                    <a:cubicBezTo>
                      <a:pt x="0" y="85839"/>
                      <a:pt x="85839" y="0"/>
                      <a:pt x="191726" y="0"/>
                    </a:cubicBezTo>
                    <a:close/>
                  </a:path>
                </a:pathLst>
              </a:custGeom>
              <a:solidFill>
                <a:srgbClr val="FFFFFF"/>
              </a:solidFill>
              <a:ln>
                <a:solidFill>
                  <a:srgbClr val="000000"/>
                </a:solidFill>
              </a:ln>
            </p:spPr>
          </p:sp>
          <p:sp>
            <p:nvSpPr>
              <p:cNvPr id="258" name="TextBox 10">
                <a:extLst>
                  <a:ext uri="{FF2B5EF4-FFF2-40B4-BE49-F238E27FC236}">
                    <a16:creationId xmlns:a16="http://schemas.microsoft.com/office/drawing/2014/main" id="{6CE34F0D-80A0-0876-68B4-38216EAB9B08}"/>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latin typeface="GT Walsheim Regular" panose="02000503030000020003" pitchFamily="2" charset="77"/>
                </a:endParaRPr>
              </a:p>
            </p:txBody>
          </p:sp>
        </p:grpSp>
        <p:grpSp>
          <p:nvGrpSpPr>
            <p:cNvPr id="223" name="Group 11">
              <a:extLst>
                <a:ext uri="{FF2B5EF4-FFF2-40B4-BE49-F238E27FC236}">
                  <a16:creationId xmlns:a16="http://schemas.microsoft.com/office/drawing/2014/main" id="{9BA67F0F-F928-5800-7F0B-159C733D0CDF}"/>
                </a:ext>
              </a:extLst>
            </p:cNvPr>
            <p:cNvGrpSpPr/>
            <p:nvPr/>
          </p:nvGrpSpPr>
          <p:grpSpPr>
            <a:xfrm>
              <a:off x="299125" y="1189625"/>
              <a:ext cx="2484832" cy="756415"/>
              <a:chOff x="0" y="0"/>
              <a:chExt cx="918037" cy="279462"/>
            </a:xfrm>
          </p:grpSpPr>
          <p:sp>
            <p:nvSpPr>
              <p:cNvPr id="255" name="Freeform 12">
                <a:extLst>
                  <a:ext uri="{FF2B5EF4-FFF2-40B4-BE49-F238E27FC236}">
                    <a16:creationId xmlns:a16="http://schemas.microsoft.com/office/drawing/2014/main" id="{C0036390-8A9A-5452-DA71-3EE9654479A2}"/>
                  </a:ext>
                </a:extLst>
              </p:cNvPr>
              <p:cNvSpPr/>
              <p:nvPr/>
            </p:nvSpPr>
            <p:spPr>
              <a:xfrm>
                <a:off x="0" y="0"/>
                <a:ext cx="918037" cy="279462"/>
              </a:xfrm>
              <a:custGeom>
                <a:avLst/>
                <a:gdLst/>
                <a:ahLst/>
                <a:cxnLst/>
                <a:rect l="l" t="t" r="r" b="b"/>
                <a:pathLst>
                  <a:path w="918037" h="279462">
                    <a:moveTo>
                      <a:pt x="0" y="0"/>
                    </a:moveTo>
                    <a:lnTo>
                      <a:pt x="918037" y="0"/>
                    </a:lnTo>
                    <a:lnTo>
                      <a:pt x="918037" y="279462"/>
                    </a:lnTo>
                    <a:lnTo>
                      <a:pt x="0" y="279462"/>
                    </a:lnTo>
                    <a:close/>
                  </a:path>
                </a:pathLst>
              </a:custGeom>
              <a:solidFill>
                <a:srgbClr val="F7F5F0"/>
              </a:solidFill>
            </p:spPr>
            <p:txBody>
              <a:bodyPr/>
              <a:lstStyle/>
              <a:p>
                <a:endParaRPr lang="en-US" dirty="0"/>
              </a:p>
            </p:txBody>
          </p:sp>
          <p:sp>
            <p:nvSpPr>
              <p:cNvPr id="256" name="TextBox 13">
                <a:extLst>
                  <a:ext uri="{FF2B5EF4-FFF2-40B4-BE49-F238E27FC236}">
                    <a16:creationId xmlns:a16="http://schemas.microsoft.com/office/drawing/2014/main" id="{AEF314AB-73A1-756D-830C-FE259188574E}"/>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latin typeface="GT Walsheim Regular" panose="02000503030000020003" pitchFamily="2" charset="77"/>
                </a:endParaRPr>
              </a:p>
            </p:txBody>
          </p:sp>
        </p:grpSp>
        <p:pic>
          <p:nvPicPr>
            <p:cNvPr id="224" name="Picture 14">
              <a:extLst>
                <a:ext uri="{FF2B5EF4-FFF2-40B4-BE49-F238E27FC236}">
                  <a16:creationId xmlns:a16="http://schemas.microsoft.com/office/drawing/2014/main" id="{02F39A9E-D347-9849-8502-FD3A752F0DC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749076" y="1296027"/>
              <a:ext cx="283753" cy="540014"/>
            </a:xfrm>
            <a:prstGeom prst="rect">
              <a:avLst/>
            </a:prstGeom>
          </p:spPr>
        </p:pic>
        <p:grpSp>
          <p:nvGrpSpPr>
            <p:cNvPr id="225" name="Group 15">
              <a:extLst>
                <a:ext uri="{FF2B5EF4-FFF2-40B4-BE49-F238E27FC236}">
                  <a16:creationId xmlns:a16="http://schemas.microsoft.com/office/drawing/2014/main" id="{C0706B70-1816-177C-0CB1-9C795373186F}"/>
                </a:ext>
              </a:extLst>
            </p:cNvPr>
            <p:cNvGrpSpPr/>
            <p:nvPr/>
          </p:nvGrpSpPr>
          <p:grpSpPr>
            <a:xfrm>
              <a:off x="519303" y="2066904"/>
              <a:ext cx="2020210" cy="543207"/>
              <a:chOff x="0" y="0"/>
              <a:chExt cx="746380" cy="200691"/>
            </a:xfrm>
          </p:grpSpPr>
          <p:sp>
            <p:nvSpPr>
              <p:cNvPr id="253" name="Freeform 16">
                <a:extLst>
                  <a:ext uri="{FF2B5EF4-FFF2-40B4-BE49-F238E27FC236}">
                    <a16:creationId xmlns:a16="http://schemas.microsoft.com/office/drawing/2014/main" id="{A8106976-0585-55D6-492B-A5132C3BC878}"/>
                  </a:ext>
                </a:extLst>
              </p:cNvPr>
              <p:cNvSpPr/>
              <p:nvPr/>
            </p:nvSpPr>
            <p:spPr>
              <a:xfrm>
                <a:off x="0" y="0"/>
                <a:ext cx="746380" cy="200691"/>
              </a:xfrm>
              <a:custGeom>
                <a:avLst/>
                <a:gdLst/>
                <a:ahLst/>
                <a:cxnLst/>
                <a:rect l="l" t="t" r="r" b="b"/>
                <a:pathLst>
                  <a:path w="746380" h="200691">
                    <a:moveTo>
                      <a:pt x="0" y="0"/>
                    </a:moveTo>
                    <a:lnTo>
                      <a:pt x="746380" y="0"/>
                    </a:lnTo>
                    <a:lnTo>
                      <a:pt x="746380" y="200691"/>
                    </a:lnTo>
                    <a:lnTo>
                      <a:pt x="0" y="200691"/>
                    </a:lnTo>
                    <a:close/>
                  </a:path>
                </a:pathLst>
              </a:custGeom>
              <a:solidFill>
                <a:srgbClr val="E8DED5"/>
              </a:solidFill>
            </p:spPr>
            <p:txBody>
              <a:bodyPr/>
              <a:lstStyle/>
              <a:p>
                <a:endParaRPr lang="en-US" dirty="0"/>
              </a:p>
            </p:txBody>
          </p:sp>
          <p:sp>
            <p:nvSpPr>
              <p:cNvPr id="254" name="TextBox 17">
                <a:extLst>
                  <a:ext uri="{FF2B5EF4-FFF2-40B4-BE49-F238E27FC236}">
                    <a16:creationId xmlns:a16="http://schemas.microsoft.com/office/drawing/2014/main" id="{E159A23A-A0C0-4E3A-177C-954B171561BC}"/>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latin typeface="GT Walsheim Regular" panose="02000503030000020003" pitchFamily="2" charset="77"/>
                </a:endParaRPr>
              </a:p>
            </p:txBody>
          </p:sp>
        </p:grpSp>
        <p:grpSp>
          <p:nvGrpSpPr>
            <p:cNvPr id="226" name="Group 18">
              <a:extLst>
                <a:ext uri="{FF2B5EF4-FFF2-40B4-BE49-F238E27FC236}">
                  <a16:creationId xmlns:a16="http://schemas.microsoft.com/office/drawing/2014/main" id="{7DD2810B-2FE5-D10C-891B-1CBE012F7A62}"/>
                </a:ext>
              </a:extLst>
            </p:cNvPr>
            <p:cNvGrpSpPr/>
            <p:nvPr/>
          </p:nvGrpSpPr>
          <p:grpSpPr>
            <a:xfrm>
              <a:off x="531436" y="2732333"/>
              <a:ext cx="2020210" cy="543207"/>
              <a:chOff x="0" y="0"/>
              <a:chExt cx="746380" cy="200691"/>
            </a:xfrm>
          </p:grpSpPr>
          <p:sp>
            <p:nvSpPr>
              <p:cNvPr id="251" name="Freeform 19">
                <a:extLst>
                  <a:ext uri="{FF2B5EF4-FFF2-40B4-BE49-F238E27FC236}">
                    <a16:creationId xmlns:a16="http://schemas.microsoft.com/office/drawing/2014/main" id="{EE1FC68D-8B53-F72A-D366-2B02DD1CA93B}"/>
                  </a:ext>
                </a:extLst>
              </p:cNvPr>
              <p:cNvSpPr/>
              <p:nvPr/>
            </p:nvSpPr>
            <p:spPr>
              <a:xfrm>
                <a:off x="0" y="0"/>
                <a:ext cx="746380" cy="200691"/>
              </a:xfrm>
              <a:custGeom>
                <a:avLst/>
                <a:gdLst/>
                <a:ahLst/>
                <a:cxnLst/>
                <a:rect l="l" t="t" r="r" b="b"/>
                <a:pathLst>
                  <a:path w="746380" h="200691">
                    <a:moveTo>
                      <a:pt x="0" y="0"/>
                    </a:moveTo>
                    <a:lnTo>
                      <a:pt x="746380" y="0"/>
                    </a:lnTo>
                    <a:lnTo>
                      <a:pt x="746380" y="200691"/>
                    </a:lnTo>
                    <a:lnTo>
                      <a:pt x="0" y="200691"/>
                    </a:lnTo>
                    <a:close/>
                  </a:path>
                </a:pathLst>
              </a:custGeom>
              <a:solidFill>
                <a:srgbClr val="E8DED5"/>
              </a:solidFill>
            </p:spPr>
          </p:sp>
          <p:sp>
            <p:nvSpPr>
              <p:cNvPr id="252" name="TextBox 20">
                <a:extLst>
                  <a:ext uri="{FF2B5EF4-FFF2-40B4-BE49-F238E27FC236}">
                    <a16:creationId xmlns:a16="http://schemas.microsoft.com/office/drawing/2014/main" id="{F0E64914-A307-6653-04E0-D942FE02ED9B}"/>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latin typeface="GT Walsheim Regular" panose="02000503030000020003" pitchFamily="2" charset="77"/>
                </a:endParaRPr>
              </a:p>
            </p:txBody>
          </p:sp>
        </p:grpSp>
        <p:grpSp>
          <p:nvGrpSpPr>
            <p:cNvPr id="227" name="Group 21">
              <a:extLst>
                <a:ext uri="{FF2B5EF4-FFF2-40B4-BE49-F238E27FC236}">
                  <a16:creationId xmlns:a16="http://schemas.microsoft.com/office/drawing/2014/main" id="{A57BA56F-F291-9D5C-72C0-3C2E60994DAF}"/>
                </a:ext>
              </a:extLst>
            </p:cNvPr>
            <p:cNvGrpSpPr/>
            <p:nvPr/>
          </p:nvGrpSpPr>
          <p:grpSpPr>
            <a:xfrm>
              <a:off x="519303" y="3397761"/>
              <a:ext cx="2020210" cy="543207"/>
              <a:chOff x="0" y="0"/>
              <a:chExt cx="746380" cy="200691"/>
            </a:xfrm>
          </p:grpSpPr>
          <p:sp>
            <p:nvSpPr>
              <p:cNvPr id="249" name="Freeform 22">
                <a:extLst>
                  <a:ext uri="{FF2B5EF4-FFF2-40B4-BE49-F238E27FC236}">
                    <a16:creationId xmlns:a16="http://schemas.microsoft.com/office/drawing/2014/main" id="{36C084D2-D5A3-0F25-8303-D7D756F3E81F}"/>
                  </a:ext>
                </a:extLst>
              </p:cNvPr>
              <p:cNvSpPr/>
              <p:nvPr/>
            </p:nvSpPr>
            <p:spPr>
              <a:xfrm>
                <a:off x="0" y="0"/>
                <a:ext cx="746380" cy="200691"/>
              </a:xfrm>
              <a:custGeom>
                <a:avLst/>
                <a:gdLst/>
                <a:ahLst/>
                <a:cxnLst/>
                <a:rect l="l" t="t" r="r" b="b"/>
                <a:pathLst>
                  <a:path w="746380" h="200691">
                    <a:moveTo>
                      <a:pt x="0" y="0"/>
                    </a:moveTo>
                    <a:lnTo>
                      <a:pt x="746380" y="0"/>
                    </a:lnTo>
                    <a:lnTo>
                      <a:pt x="746380" y="200691"/>
                    </a:lnTo>
                    <a:lnTo>
                      <a:pt x="0" y="200691"/>
                    </a:lnTo>
                    <a:close/>
                  </a:path>
                </a:pathLst>
              </a:custGeom>
              <a:solidFill>
                <a:srgbClr val="E8DED5"/>
              </a:solidFill>
            </p:spPr>
          </p:sp>
          <p:sp>
            <p:nvSpPr>
              <p:cNvPr id="250" name="TextBox 23">
                <a:extLst>
                  <a:ext uri="{FF2B5EF4-FFF2-40B4-BE49-F238E27FC236}">
                    <a16:creationId xmlns:a16="http://schemas.microsoft.com/office/drawing/2014/main" id="{88CCE25A-EF51-716E-5C3E-CDB9EF69BAAB}"/>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latin typeface="GT Walsheim Regular" panose="02000503030000020003" pitchFamily="2" charset="77"/>
                </a:endParaRPr>
              </a:p>
            </p:txBody>
          </p:sp>
        </p:grpSp>
        <p:grpSp>
          <p:nvGrpSpPr>
            <p:cNvPr id="228" name="Group 24">
              <a:extLst>
                <a:ext uri="{FF2B5EF4-FFF2-40B4-BE49-F238E27FC236}">
                  <a16:creationId xmlns:a16="http://schemas.microsoft.com/office/drawing/2014/main" id="{688FC658-B220-605C-37AF-50B954C9185C}"/>
                </a:ext>
              </a:extLst>
            </p:cNvPr>
            <p:cNvGrpSpPr/>
            <p:nvPr/>
          </p:nvGrpSpPr>
          <p:grpSpPr>
            <a:xfrm>
              <a:off x="531436" y="4063190"/>
              <a:ext cx="2020210" cy="543207"/>
              <a:chOff x="0" y="0"/>
              <a:chExt cx="746380" cy="200691"/>
            </a:xfrm>
          </p:grpSpPr>
          <p:sp>
            <p:nvSpPr>
              <p:cNvPr id="247" name="Freeform 25">
                <a:extLst>
                  <a:ext uri="{FF2B5EF4-FFF2-40B4-BE49-F238E27FC236}">
                    <a16:creationId xmlns:a16="http://schemas.microsoft.com/office/drawing/2014/main" id="{7D11C835-D514-D26F-BC80-4A3ACF89C098}"/>
                  </a:ext>
                </a:extLst>
              </p:cNvPr>
              <p:cNvSpPr/>
              <p:nvPr/>
            </p:nvSpPr>
            <p:spPr>
              <a:xfrm>
                <a:off x="0" y="0"/>
                <a:ext cx="746380" cy="200691"/>
              </a:xfrm>
              <a:custGeom>
                <a:avLst/>
                <a:gdLst/>
                <a:ahLst/>
                <a:cxnLst/>
                <a:rect l="l" t="t" r="r" b="b"/>
                <a:pathLst>
                  <a:path w="746380" h="200691">
                    <a:moveTo>
                      <a:pt x="0" y="0"/>
                    </a:moveTo>
                    <a:lnTo>
                      <a:pt x="746380" y="0"/>
                    </a:lnTo>
                    <a:lnTo>
                      <a:pt x="746380" y="200691"/>
                    </a:lnTo>
                    <a:lnTo>
                      <a:pt x="0" y="200691"/>
                    </a:lnTo>
                    <a:close/>
                  </a:path>
                </a:pathLst>
              </a:custGeom>
              <a:solidFill>
                <a:srgbClr val="E8DED5"/>
              </a:solidFill>
            </p:spPr>
          </p:sp>
          <p:sp>
            <p:nvSpPr>
              <p:cNvPr id="248" name="TextBox 26">
                <a:extLst>
                  <a:ext uri="{FF2B5EF4-FFF2-40B4-BE49-F238E27FC236}">
                    <a16:creationId xmlns:a16="http://schemas.microsoft.com/office/drawing/2014/main" id="{166CA7CE-F9D1-5CA8-0D68-C15475DFCA05}"/>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latin typeface="GT Walsheim Regular" panose="02000503030000020003" pitchFamily="2" charset="77"/>
                </a:endParaRPr>
              </a:p>
            </p:txBody>
          </p:sp>
        </p:grpSp>
        <p:grpSp>
          <p:nvGrpSpPr>
            <p:cNvPr id="229" name="Group 27">
              <a:extLst>
                <a:ext uri="{FF2B5EF4-FFF2-40B4-BE49-F238E27FC236}">
                  <a16:creationId xmlns:a16="http://schemas.microsoft.com/office/drawing/2014/main" id="{FD5957B7-8931-15CF-0081-1405110EC9B8}"/>
                </a:ext>
              </a:extLst>
            </p:cNvPr>
            <p:cNvGrpSpPr/>
            <p:nvPr/>
          </p:nvGrpSpPr>
          <p:grpSpPr>
            <a:xfrm>
              <a:off x="535350" y="4728618"/>
              <a:ext cx="2020210" cy="543207"/>
              <a:chOff x="0" y="0"/>
              <a:chExt cx="746380" cy="200691"/>
            </a:xfrm>
          </p:grpSpPr>
          <p:sp>
            <p:nvSpPr>
              <p:cNvPr id="245" name="Freeform 28">
                <a:extLst>
                  <a:ext uri="{FF2B5EF4-FFF2-40B4-BE49-F238E27FC236}">
                    <a16:creationId xmlns:a16="http://schemas.microsoft.com/office/drawing/2014/main" id="{2688AB70-8E88-327E-920C-799D6E537C8A}"/>
                  </a:ext>
                </a:extLst>
              </p:cNvPr>
              <p:cNvSpPr/>
              <p:nvPr/>
            </p:nvSpPr>
            <p:spPr>
              <a:xfrm>
                <a:off x="0" y="0"/>
                <a:ext cx="746380" cy="200691"/>
              </a:xfrm>
              <a:custGeom>
                <a:avLst/>
                <a:gdLst/>
                <a:ahLst/>
                <a:cxnLst/>
                <a:rect l="l" t="t" r="r" b="b"/>
                <a:pathLst>
                  <a:path w="746380" h="200691">
                    <a:moveTo>
                      <a:pt x="0" y="0"/>
                    </a:moveTo>
                    <a:lnTo>
                      <a:pt x="746380" y="0"/>
                    </a:lnTo>
                    <a:lnTo>
                      <a:pt x="746380" y="200691"/>
                    </a:lnTo>
                    <a:lnTo>
                      <a:pt x="0" y="200691"/>
                    </a:lnTo>
                    <a:close/>
                  </a:path>
                </a:pathLst>
              </a:custGeom>
              <a:solidFill>
                <a:srgbClr val="E8DED5"/>
              </a:solidFill>
            </p:spPr>
          </p:sp>
          <p:sp>
            <p:nvSpPr>
              <p:cNvPr id="246" name="TextBox 29">
                <a:extLst>
                  <a:ext uri="{FF2B5EF4-FFF2-40B4-BE49-F238E27FC236}">
                    <a16:creationId xmlns:a16="http://schemas.microsoft.com/office/drawing/2014/main" id="{CCF5A6DA-0D16-1DC5-427A-055A4B06B948}"/>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latin typeface="GT Walsheim Regular" panose="02000503030000020003" pitchFamily="2" charset="77"/>
                </a:endParaRPr>
              </a:p>
            </p:txBody>
          </p:sp>
        </p:grpSp>
        <p:grpSp>
          <p:nvGrpSpPr>
            <p:cNvPr id="230" name="Group 30">
              <a:extLst>
                <a:ext uri="{FF2B5EF4-FFF2-40B4-BE49-F238E27FC236}">
                  <a16:creationId xmlns:a16="http://schemas.microsoft.com/office/drawing/2014/main" id="{90C6604A-527D-5A82-70DD-6AD23D83D4A3}"/>
                </a:ext>
              </a:extLst>
            </p:cNvPr>
            <p:cNvGrpSpPr/>
            <p:nvPr/>
          </p:nvGrpSpPr>
          <p:grpSpPr>
            <a:xfrm>
              <a:off x="535350" y="5394047"/>
              <a:ext cx="2020210" cy="543207"/>
              <a:chOff x="0" y="0"/>
              <a:chExt cx="746380" cy="200691"/>
            </a:xfrm>
          </p:grpSpPr>
          <p:sp>
            <p:nvSpPr>
              <p:cNvPr id="243" name="Freeform 31">
                <a:extLst>
                  <a:ext uri="{FF2B5EF4-FFF2-40B4-BE49-F238E27FC236}">
                    <a16:creationId xmlns:a16="http://schemas.microsoft.com/office/drawing/2014/main" id="{2E1EFE16-AD4E-D5F5-9D3F-521621D38B53}"/>
                  </a:ext>
                </a:extLst>
              </p:cNvPr>
              <p:cNvSpPr/>
              <p:nvPr/>
            </p:nvSpPr>
            <p:spPr>
              <a:xfrm>
                <a:off x="0" y="0"/>
                <a:ext cx="746380" cy="200691"/>
              </a:xfrm>
              <a:custGeom>
                <a:avLst/>
                <a:gdLst/>
                <a:ahLst/>
                <a:cxnLst/>
                <a:rect l="l" t="t" r="r" b="b"/>
                <a:pathLst>
                  <a:path w="746380" h="200691">
                    <a:moveTo>
                      <a:pt x="0" y="0"/>
                    </a:moveTo>
                    <a:lnTo>
                      <a:pt x="746380" y="0"/>
                    </a:lnTo>
                    <a:lnTo>
                      <a:pt x="746380" y="200691"/>
                    </a:lnTo>
                    <a:lnTo>
                      <a:pt x="0" y="200691"/>
                    </a:lnTo>
                    <a:close/>
                  </a:path>
                </a:pathLst>
              </a:custGeom>
              <a:solidFill>
                <a:srgbClr val="E8DED5"/>
              </a:solidFill>
            </p:spPr>
          </p:sp>
          <p:sp>
            <p:nvSpPr>
              <p:cNvPr id="244" name="TextBox 32">
                <a:extLst>
                  <a:ext uri="{FF2B5EF4-FFF2-40B4-BE49-F238E27FC236}">
                    <a16:creationId xmlns:a16="http://schemas.microsoft.com/office/drawing/2014/main" id="{052F20C4-1B98-8DA9-999A-54E50AA5C4D8}"/>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latin typeface="GT Walsheim Regular" panose="02000503030000020003" pitchFamily="2" charset="77"/>
                </a:endParaRPr>
              </a:p>
            </p:txBody>
          </p:sp>
        </p:grpSp>
        <p:grpSp>
          <p:nvGrpSpPr>
            <p:cNvPr id="231" name="Group 33">
              <a:extLst>
                <a:ext uri="{FF2B5EF4-FFF2-40B4-BE49-F238E27FC236}">
                  <a16:creationId xmlns:a16="http://schemas.microsoft.com/office/drawing/2014/main" id="{2D0E8E1B-EF44-E21A-1A9F-BF83D74F9307}"/>
                </a:ext>
              </a:extLst>
            </p:cNvPr>
            <p:cNvGrpSpPr/>
            <p:nvPr/>
          </p:nvGrpSpPr>
          <p:grpSpPr>
            <a:xfrm>
              <a:off x="535350" y="6059476"/>
              <a:ext cx="2020210" cy="543207"/>
              <a:chOff x="0" y="0"/>
              <a:chExt cx="746380" cy="200691"/>
            </a:xfrm>
          </p:grpSpPr>
          <p:sp>
            <p:nvSpPr>
              <p:cNvPr id="241" name="Freeform 34">
                <a:extLst>
                  <a:ext uri="{FF2B5EF4-FFF2-40B4-BE49-F238E27FC236}">
                    <a16:creationId xmlns:a16="http://schemas.microsoft.com/office/drawing/2014/main" id="{07C46AE6-E941-3433-8ECD-8D3AAC38FBA0}"/>
                  </a:ext>
                </a:extLst>
              </p:cNvPr>
              <p:cNvSpPr/>
              <p:nvPr/>
            </p:nvSpPr>
            <p:spPr>
              <a:xfrm>
                <a:off x="0" y="0"/>
                <a:ext cx="746380" cy="200691"/>
              </a:xfrm>
              <a:custGeom>
                <a:avLst/>
                <a:gdLst/>
                <a:ahLst/>
                <a:cxnLst/>
                <a:rect l="l" t="t" r="r" b="b"/>
                <a:pathLst>
                  <a:path w="746380" h="200691">
                    <a:moveTo>
                      <a:pt x="0" y="0"/>
                    </a:moveTo>
                    <a:lnTo>
                      <a:pt x="746380" y="0"/>
                    </a:lnTo>
                    <a:lnTo>
                      <a:pt x="746380" y="200691"/>
                    </a:lnTo>
                    <a:lnTo>
                      <a:pt x="0" y="200691"/>
                    </a:lnTo>
                    <a:close/>
                  </a:path>
                </a:pathLst>
              </a:custGeom>
              <a:solidFill>
                <a:srgbClr val="E8DED5"/>
              </a:solidFill>
            </p:spPr>
          </p:sp>
          <p:sp>
            <p:nvSpPr>
              <p:cNvPr id="242" name="TextBox 35">
                <a:extLst>
                  <a:ext uri="{FF2B5EF4-FFF2-40B4-BE49-F238E27FC236}">
                    <a16:creationId xmlns:a16="http://schemas.microsoft.com/office/drawing/2014/main" id="{2BE16AFC-F22C-4D67-71FC-3447783B104D}"/>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latin typeface="GT Walsheim Regular" panose="02000503030000020003" pitchFamily="2" charset="77"/>
                </a:endParaRPr>
              </a:p>
            </p:txBody>
          </p:sp>
        </p:grpSp>
        <p:sp>
          <p:nvSpPr>
            <p:cNvPr id="232" name="TextBox 36">
              <a:extLst>
                <a:ext uri="{FF2B5EF4-FFF2-40B4-BE49-F238E27FC236}">
                  <a16:creationId xmlns:a16="http://schemas.microsoft.com/office/drawing/2014/main" id="{759D57C9-61A3-836B-A558-30FE7F9D755F}"/>
                </a:ext>
              </a:extLst>
            </p:cNvPr>
            <p:cNvSpPr txBox="1"/>
            <p:nvPr/>
          </p:nvSpPr>
          <p:spPr>
            <a:xfrm>
              <a:off x="1089470" y="1421850"/>
              <a:ext cx="1381830" cy="359611"/>
            </a:xfrm>
            <a:prstGeom prst="rect">
              <a:avLst/>
            </a:prstGeom>
          </p:spPr>
          <p:txBody>
            <a:bodyPr wrap="square" lIns="0" tIns="0" rIns="0" bIns="0" rtlCol="0" anchor="t">
              <a:spAutoFit/>
            </a:bodyPr>
            <a:lstStyle/>
            <a:p>
              <a:pPr algn="ctr">
                <a:lnSpc>
                  <a:spcPts val="2486"/>
                </a:lnSpc>
                <a:spcBef>
                  <a:spcPct val="0"/>
                </a:spcBef>
              </a:pPr>
              <a:r>
                <a:rPr lang="en-US" sz="2000" b="1" spc="82" dirty="0" err="1">
                  <a:solidFill>
                    <a:srgbClr val="000000"/>
                  </a:solidFill>
                  <a:latin typeface="GT Walsheim Bold" panose="02000503030000020003" pitchFamily="2" charset="77"/>
                </a:rPr>
                <a:t>Ö.Walls</a:t>
              </a:r>
              <a:endParaRPr lang="en-US" sz="2000" b="1" spc="82" dirty="0">
                <a:solidFill>
                  <a:srgbClr val="000000"/>
                </a:solidFill>
                <a:latin typeface="GT Walsheim Bold" panose="02000503030000020003" pitchFamily="2" charset="77"/>
              </a:endParaRPr>
            </a:p>
          </p:txBody>
        </p:sp>
        <p:sp>
          <p:nvSpPr>
            <p:cNvPr id="233" name="TextBox 37">
              <a:extLst>
                <a:ext uri="{FF2B5EF4-FFF2-40B4-BE49-F238E27FC236}">
                  <a16:creationId xmlns:a16="http://schemas.microsoft.com/office/drawing/2014/main" id="{5F4DBFDD-D4CA-B0F5-3FAF-5E3826AF8469}"/>
                </a:ext>
              </a:extLst>
            </p:cNvPr>
            <p:cNvSpPr txBox="1"/>
            <p:nvPr/>
          </p:nvSpPr>
          <p:spPr>
            <a:xfrm>
              <a:off x="1147692" y="2162658"/>
              <a:ext cx="898095" cy="359611"/>
            </a:xfrm>
            <a:prstGeom prst="rect">
              <a:avLst/>
            </a:prstGeom>
          </p:spPr>
          <p:txBody>
            <a:bodyPr lIns="0" tIns="0" rIns="0" bIns="0" rtlCol="0" anchor="t">
              <a:spAutoFit/>
            </a:bodyPr>
            <a:lstStyle/>
            <a:p>
              <a:pPr algn="ctr">
                <a:lnSpc>
                  <a:spcPts val="2486"/>
                </a:lnSpc>
                <a:spcBef>
                  <a:spcPct val="0"/>
                </a:spcBef>
              </a:pPr>
              <a:r>
                <a:rPr lang="en-US" sz="2000" spc="82" dirty="0">
                  <a:solidFill>
                    <a:srgbClr val="000000"/>
                  </a:solidFill>
                  <a:latin typeface="GT Walsheim Regular" panose="02000503030000020003" pitchFamily="2" charset="77"/>
                </a:rPr>
                <a:t>Doors</a:t>
              </a:r>
            </a:p>
          </p:txBody>
        </p:sp>
        <p:sp>
          <p:nvSpPr>
            <p:cNvPr id="234" name="TextBox 38">
              <a:extLst>
                <a:ext uri="{FF2B5EF4-FFF2-40B4-BE49-F238E27FC236}">
                  <a16:creationId xmlns:a16="http://schemas.microsoft.com/office/drawing/2014/main" id="{CFEAAA88-5D68-9266-FDA7-2041CEFB8C75}"/>
                </a:ext>
              </a:extLst>
            </p:cNvPr>
            <p:cNvSpPr txBox="1"/>
            <p:nvPr/>
          </p:nvSpPr>
          <p:spPr>
            <a:xfrm>
              <a:off x="1121593" y="2818270"/>
              <a:ext cx="924195" cy="359611"/>
            </a:xfrm>
            <a:prstGeom prst="rect">
              <a:avLst/>
            </a:prstGeom>
          </p:spPr>
          <p:txBody>
            <a:bodyPr lIns="0" tIns="0" rIns="0" bIns="0" rtlCol="0" anchor="t">
              <a:spAutoFit/>
            </a:bodyPr>
            <a:lstStyle/>
            <a:p>
              <a:pPr algn="ctr">
                <a:lnSpc>
                  <a:spcPts val="2486"/>
                </a:lnSpc>
                <a:spcBef>
                  <a:spcPct val="0"/>
                </a:spcBef>
              </a:pPr>
              <a:r>
                <a:rPr lang="en-US" sz="2000" spc="82" dirty="0">
                  <a:solidFill>
                    <a:srgbClr val="000000"/>
                  </a:solidFill>
                  <a:latin typeface="GT Walsheim Regular" panose="02000503030000020003" pitchFamily="2" charset="77"/>
                </a:rPr>
                <a:t>Lights</a:t>
              </a:r>
            </a:p>
          </p:txBody>
        </p:sp>
        <p:sp>
          <p:nvSpPr>
            <p:cNvPr id="235" name="TextBox 39">
              <a:extLst>
                <a:ext uri="{FF2B5EF4-FFF2-40B4-BE49-F238E27FC236}">
                  <a16:creationId xmlns:a16="http://schemas.microsoft.com/office/drawing/2014/main" id="{FAF2EA9C-4F8F-D5B2-3F2B-FF46C44DF381}"/>
                </a:ext>
              </a:extLst>
            </p:cNvPr>
            <p:cNvSpPr txBox="1"/>
            <p:nvPr/>
          </p:nvSpPr>
          <p:spPr>
            <a:xfrm>
              <a:off x="991785" y="3497319"/>
              <a:ext cx="1209909" cy="359611"/>
            </a:xfrm>
            <a:prstGeom prst="rect">
              <a:avLst/>
            </a:prstGeom>
          </p:spPr>
          <p:txBody>
            <a:bodyPr lIns="0" tIns="0" rIns="0" bIns="0" rtlCol="0" anchor="t">
              <a:spAutoFit/>
            </a:bodyPr>
            <a:lstStyle/>
            <a:p>
              <a:pPr algn="ctr">
                <a:lnSpc>
                  <a:spcPts val="2486"/>
                </a:lnSpc>
                <a:spcBef>
                  <a:spcPct val="0"/>
                </a:spcBef>
              </a:pPr>
              <a:r>
                <a:rPr lang="en-US" sz="2000" spc="82" dirty="0">
                  <a:solidFill>
                    <a:srgbClr val="000000"/>
                  </a:solidFill>
                  <a:latin typeface="GT Walsheim Regular" panose="02000503030000020003" pitchFamily="2" charset="77"/>
                </a:rPr>
                <a:t>Sockets</a:t>
              </a:r>
            </a:p>
          </p:txBody>
        </p:sp>
        <p:sp>
          <p:nvSpPr>
            <p:cNvPr id="236" name="TextBox 40">
              <a:extLst>
                <a:ext uri="{FF2B5EF4-FFF2-40B4-BE49-F238E27FC236}">
                  <a16:creationId xmlns:a16="http://schemas.microsoft.com/office/drawing/2014/main" id="{F462D876-192C-4EBB-37AA-98D388A9E0EB}"/>
                </a:ext>
              </a:extLst>
            </p:cNvPr>
            <p:cNvSpPr txBox="1"/>
            <p:nvPr/>
          </p:nvSpPr>
          <p:spPr>
            <a:xfrm>
              <a:off x="572617" y="4189350"/>
              <a:ext cx="1924298" cy="359611"/>
            </a:xfrm>
            <a:prstGeom prst="rect">
              <a:avLst/>
            </a:prstGeom>
          </p:spPr>
          <p:txBody>
            <a:bodyPr wrap="square" lIns="0" tIns="0" rIns="0" bIns="0" rtlCol="0" anchor="t">
              <a:spAutoFit/>
            </a:bodyPr>
            <a:lstStyle/>
            <a:p>
              <a:pPr algn="ctr">
                <a:lnSpc>
                  <a:spcPts val="2486"/>
                </a:lnSpc>
                <a:spcBef>
                  <a:spcPct val="0"/>
                </a:spcBef>
              </a:pPr>
              <a:r>
                <a:rPr lang="en-US" sz="2000" spc="82" dirty="0">
                  <a:solidFill>
                    <a:srgbClr val="000000"/>
                  </a:solidFill>
                  <a:latin typeface="GT Walsheim Regular" panose="02000503030000020003" pitchFamily="2" charset="77"/>
                </a:rPr>
                <a:t>Glass Walls</a:t>
              </a:r>
            </a:p>
          </p:txBody>
        </p:sp>
        <p:sp>
          <p:nvSpPr>
            <p:cNvPr id="237" name="TextBox 41">
              <a:extLst>
                <a:ext uri="{FF2B5EF4-FFF2-40B4-BE49-F238E27FC236}">
                  <a16:creationId xmlns:a16="http://schemas.microsoft.com/office/drawing/2014/main" id="{5DC6C87D-739B-19C7-8467-C0EA54E70EDC}"/>
                </a:ext>
              </a:extLst>
            </p:cNvPr>
            <p:cNvSpPr txBox="1"/>
            <p:nvPr/>
          </p:nvSpPr>
          <p:spPr>
            <a:xfrm>
              <a:off x="1190501" y="4833788"/>
              <a:ext cx="786377" cy="359611"/>
            </a:xfrm>
            <a:prstGeom prst="rect">
              <a:avLst/>
            </a:prstGeom>
          </p:spPr>
          <p:txBody>
            <a:bodyPr lIns="0" tIns="0" rIns="0" bIns="0" rtlCol="0" anchor="t">
              <a:spAutoFit/>
            </a:bodyPr>
            <a:lstStyle/>
            <a:p>
              <a:pPr algn="ctr">
                <a:lnSpc>
                  <a:spcPts val="2486"/>
                </a:lnSpc>
                <a:spcBef>
                  <a:spcPct val="0"/>
                </a:spcBef>
              </a:pPr>
              <a:r>
                <a:rPr lang="en-US" sz="2000" spc="82" dirty="0">
                  <a:solidFill>
                    <a:srgbClr val="000000"/>
                  </a:solidFill>
                  <a:latin typeface="GT Walsheim Regular" panose="02000503030000020003" pitchFamily="2" charset="77"/>
                </a:rPr>
                <a:t>Skins</a:t>
              </a:r>
            </a:p>
          </p:txBody>
        </p:sp>
        <p:sp>
          <p:nvSpPr>
            <p:cNvPr id="238" name="TextBox 42">
              <a:extLst>
                <a:ext uri="{FF2B5EF4-FFF2-40B4-BE49-F238E27FC236}">
                  <a16:creationId xmlns:a16="http://schemas.microsoft.com/office/drawing/2014/main" id="{58985AC3-2C52-5FF7-6B5D-9445FA5E2D0C}"/>
                </a:ext>
              </a:extLst>
            </p:cNvPr>
            <p:cNvSpPr txBox="1"/>
            <p:nvPr/>
          </p:nvSpPr>
          <p:spPr>
            <a:xfrm flipV="1">
              <a:off x="860172" y="-6725023"/>
              <a:ext cx="15464029" cy="345657"/>
            </a:xfrm>
            <a:prstGeom prst="rect">
              <a:avLst/>
            </a:prstGeom>
          </p:spPr>
          <p:txBody>
            <a:bodyPr wrap="square" lIns="0" tIns="0" rIns="0" bIns="0" rtlCol="0" anchor="t">
              <a:spAutoFit/>
            </a:bodyPr>
            <a:lstStyle/>
            <a:p>
              <a:pPr algn="ctr">
                <a:lnSpc>
                  <a:spcPts val="2486"/>
                </a:lnSpc>
                <a:spcBef>
                  <a:spcPct val="0"/>
                </a:spcBef>
              </a:pPr>
              <a:r>
                <a:rPr lang="en-US" sz="2000" spc="82" dirty="0">
                  <a:solidFill>
                    <a:srgbClr val="000000"/>
                  </a:solidFill>
                  <a:latin typeface="GT Walsheim Regular" panose="02000503030000020003" pitchFamily="2" charset="77"/>
                </a:rPr>
                <a:t>Cornices</a:t>
              </a:r>
            </a:p>
          </p:txBody>
        </p:sp>
        <p:sp>
          <p:nvSpPr>
            <p:cNvPr id="239" name="TextBox 43">
              <a:extLst>
                <a:ext uri="{FF2B5EF4-FFF2-40B4-BE49-F238E27FC236}">
                  <a16:creationId xmlns:a16="http://schemas.microsoft.com/office/drawing/2014/main" id="{FEC80FDE-F2A2-DD2E-AD91-132FDE644577}"/>
                </a:ext>
              </a:extLst>
            </p:cNvPr>
            <p:cNvSpPr txBox="1"/>
            <p:nvPr/>
          </p:nvSpPr>
          <p:spPr>
            <a:xfrm>
              <a:off x="698998" y="6123911"/>
              <a:ext cx="1707992" cy="359611"/>
            </a:xfrm>
            <a:prstGeom prst="rect">
              <a:avLst/>
            </a:prstGeom>
          </p:spPr>
          <p:txBody>
            <a:bodyPr wrap="square" lIns="0" tIns="0" rIns="0" bIns="0" rtlCol="0" anchor="t">
              <a:spAutoFit/>
            </a:bodyPr>
            <a:lstStyle/>
            <a:p>
              <a:pPr algn="ctr">
                <a:lnSpc>
                  <a:spcPts val="2486"/>
                </a:lnSpc>
                <a:spcBef>
                  <a:spcPct val="0"/>
                </a:spcBef>
              </a:pPr>
              <a:r>
                <a:rPr lang="en-US" sz="2000" spc="82" dirty="0">
                  <a:solidFill>
                    <a:srgbClr val="000000"/>
                  </a:solidFill>
                  <a:latin typeface="GT Walsheim Regular" panose="02000503030000020003" pitchFamily="2" charset="77"/>
                </a:rPr>
                <a:t>Connectors</a:t>
              </a:r>
            </a:p>
          </p:txBody>
        </p:sp>
        <p:sp>
          <p:nvSpPr>
            <p:cNvPr id="240" name="TextBox 44">
              <a:extLst>
                <a:ext uri="{FF2B5EF4-FFF2-40B4-BE49-F238E27FC236}">
                  <a16:creationId xmlns:a16="http://schemas.microsoft.com/office/drawing/2014/main" id="{DEBD0276-D84F-4965-0D1D-7376D93C10A6}"/>
                </a:ext>
              </a:extLst>
            </p:cNvPr>
            <p:cNvSpPr txBox="1"/>
            <p:nvPr/>
          </p:nvSpPr>
          <p:spPr>
            <a:xfrm>
              <a:off x="-93055" y="-322980"/>
              <a:ext cx="3275439" cy="1060492"/>
            </a:xfrm>
            <a:prstGeom prst="rect">
              <a:avLst/>
            </a:prstGeom>
          </p:spPr>
          <p:txBody>
            <a:bodyPr wrap="square" lIns="0" tIns="0" rIns="0" bIns="0" rtlCol="0" anchor="t">
              <a:spAutoFit/>
            </a:bodyPr>
            <a:lstStyle/>
            <a:p>
              <a:pPr algn="ctr">
                <a:lnSpc>
                  <a:spcPts val="2486"/>
                </a:lnSpc>
              </a:pPr>
              <a:r>
                <a:rPr lang="en-US" b="1" spc="82" dirty="0">
                  <a:solidFill>
                    <a:schemeClr val="bg1"/>
                  </a:solidFill>
                  <a:latin typeface="GT Walsheim Bold" panose="02000503030000020003" pitchFamily="2" charset="77"/>
                </a:rPr>
                <a:t>PHASE-1 PRODUCTION</a:t>
              </a:r>
            </a:p>
            <a:p>
              <a:pPr algn="ctr">
                <a:lnSpc>
                  <a:spcPts val="2486"/>
                </a:lnSpc>
                <a:spcBef>
                  <a:spcPct val="0"/>
                </a:spcBef>
              </a:pPr>
              <a:r>
                <a:rPr lang="en-US" sz="1657" b="1" spc="82" dirty="0">
                  <a:solidFill>
                    <a:schemeClr val="bg1"/>
                  </a:solidFill>
                  <a:latin typeface="GT Walsheim Bold" panose="02000503030000020003" pitchFamily="2" charset="77"/>
                </a:rPr>
                <a:t>(Ö.INTERIORS)</a:t>
              </a:r>
            </a:p>
          </p:txBody>
        </p:sp>
        <p:sp>
          <p:nvSpPr>
            <p:cNvPr id="661" name="TextBox 37">
              <a:extLst>
                <a:ext uri="{FF2B5EF4-FFF2-40B4-BE49-F238E27FC236}">
                  <a16:creationId xmlns:a16="http://schemas.microsoft.com/office/drawing/2014/main" id="{C1ABAB4A-0DC2-76F0-C628-F4D8537304C2}"/>
                </a:ext>
              </a:extLst>
            </p:cNvPr>
            <p:cNvSpPr txBox="1"/>
            <p:nvPr/>
          </p:nvSpPr>
          <p:spPr>
            <a:xfrm>
              <a:off x="3355800" y="4180147"/>
              <a:ext cx="1742966" cy="330122"/>
            </a:xfrm>
            <a:prstGeom prst="rect">
              <a:avLst/>
            </a:prstGeom>
          </p:spPr>
          <p:txBody>
            <a:bodyPr wrap="square" lIns="0" tIns="0" rIns="0" bIns="0" rtlCol="0" anchor="t">
              <a:spAutoFit/>
            </a:bodyPr>
            <a:lstStyle/>
            <a:p>
              <a:pPr algn="ctr">
                <a:lnSpc>
                  <a:spcPts val="2486"/>
                </a:lnSpc>
                <a:spcBef>
                  <a:spcPct val="0"/>
                </a:spcBef>
              </a:pPr>
              <a:r>
                <a:rPr lang="en-US" sz="1400" spc="82" dirty="0">
                  <a:solidFill>
                    <a:srgbClr val="000000"/>
                  </a:solidFill>
                  <a:latin typeface="GT Walsheim Regular" panose="02000503030000020003" pitchFamily="2" charset="77"/>
                </a:rPr>
                <a:t>Products</a:t>
              </a:r>
            </a:p>
          </p:txBody>
        </p:sp>
        <p:sp>
          <p:nvSpPr>
            <p:cNvPr id="662" name="TextBox 37">
              <a:extLst>
                <a:ext uri="{FF2B5EF4-FFF2-40B4-BE49-F238E27FC236}">
                  <a16:creationId xmlns:a16="http://schemas.microsoft.com/office/drawing/2014/main" id="{70088A36-D3CA-B8A8-C75A-1518E8137185}"/>
                </a:ext>
              </a:extLst>
            </p:cNvPr>
            <p:cNvSpPr txBox="1"/>
            <p:nvPr/>
          </p:nvSpPr>
          <p:spPr>
            <a:xfrm>
              <a:off x="7099657" y="4284806"/>
              <a:ext cx="1742966" cy="483316"/>
            </a:xfrm>
            <a:prstGeom prst="rect">
              <a:avLst/>
            </a:prstGeom>
          </p:spPr>
          <p:txBody>
            <a:bodyPr wrap="square" lIns="0" tIns="0" rIns="0" bIns="0" rtlCol="0" anchor="t">
              <a:spAutoFit/>
            </a:bodyPr>
            <a:lstStyle/>
            <a:p>
              <a:pPr algn="ctr">
                <a:spcBef>
                  <a:spcPct val="0"/>
                </a:spcBef>
              </a:pPr>
              <a:r>
                <a:rPr lang="en-US" sz="1400" spc="82" dirty="0">
                  <a:solidFill>
                    <a:srgbClr val="000000"/>
                  </a:solidFill>
                  <a:latin typeface="GT Walsheim Regular" panose="02000503030000020003" pitchFamily="2" charset="77"/>
                </a:rPr>
                <a:t>Sales Revenue Stream</a:t>
              </a:r>
            </a:p>
          </p:txBody>
        </p:sp>
        <p:sp>
          <p:nvSpPr>
            <p:cNvPr id="663" name="TextBox 37">
              <a:extLst>
                <a:ext uri="{FF2B5EF4-FFF2-40B4-BE49-F238E27FC236}">
                  <a16:creationId xmlns:a16="http://schemas.microsoft.com/office/drawing/2014/main" id="{96C301C7-C107-DDE7-D05B-26A707E0CF89}"/>
                </a:ext>
              </a:extLst>
            </p:cNvPr>
            <p:cNvSpPr txBox="1"/>
            <p:nvPr/>
          </p:nvSpPr>
          <p:spPr>
            <a:xfrm>
              <a:off x="6124145" y="5438420"/>
              <a:ext cx="1742966" cy="330122"/>
            </a:xfrm>
            <a:prstGeom prst="rect">
              <a:avLst/>
            </a:prstGeom>
          </p:spPr>
          <p:txBody>
            <a:bodyPr wrap="square" lIns="0" tIns="0" rIns="0" bIns="0" rtlCol="0" anchor="t">
              <a:spAutoFit/>
            </a:bodyPr>
            <a:lstStyle/>
            <a:p>
              <a:pPr algn="ctr">
                <a:lnSpc>
                  <a:spcPts val="2486"/>
                </a:lnSpc>
                <a:spcBef>
                  <a:spcPct val="0"/>
                </a:spcBef>
              </a:pPr>
              <a:r>
                <a:rPr lang="en-US" sz="1400" spc="82" dirty="0">
                  <a:solidFill>
                    <a:srgbClr val="000000"/>
                  </a:solidFill>
                  <a:latin typeface="GT Walsheim Regular" panose="02000503030000020003" pitchFamily="2" charset="77"/>
                </a:rPr>
                <a:t>Royalty Stream</a:t>
              </a:r>
            </a:p>
          </p:txBody>
        </p:sp>
        <p:sp>
          <p:nvSpPr>
            <p:cNvPr id="664" name="TextBox 37">
              <a:extLst>
                <a:ext uri="{FF2B5EF4-FFF2-40B4-BE49-F238E27FC236}">
                  <a16:creationId xmlns:a16="http://schemas.microsoft.com/office/drawing/2014/main" id="{8A097819-7DF2-439F-2DDC-54D553C44F73}"/>
                </a:ext>
              </a:extLst>
            </p:cNvPr>
            <p:cNvSpPr txBox="1"/>
            <p:nvPr/>
          </p:nvSpPr>
          <p:spPr>
            <a:xfrm>
              <a:off x="6243123" y="2039177"/>
              <a:ext cx="1742966" cy="483316"/>
            </a:xfrm>
            <a:prstGeom prst="rect">
              <a:avLst/>
            </a:prstGeom>
          </p:spPr>
          <p:txBody>
            <a:bodyPr wrap="square" lIns="0" tIns="0" rIns="0" bIns="0" rtlCol="0" anchor="t">
              <a:spAutoFit/>
            </a:bodyPr>
            <a:lstStyle/>
            <a:p>
              <a:pPr algn="l">
                <a:spcBef>
                  <a:spcPct val="0"/>
                </a:spcBef>
              </a:pPr>
              <a:r>
                <a:rPr lang="en-US" sz="1400" spc="82" dirty="0">
                  <a:solidFill>
                    <a:srgbClr val="000000"/>
                  </a:solidFill>
                  <a:latin typeface="GT Walsheim Regular" panose="02000503030000020003" pitchFamily="2" charset="77"/>
                </a:rPr>
                <a:t>Subscription Revenue Stream</a:t>
              </a:r>
            </a:p>
          </p:txBody>
        </p:sp>
        <p:sp>
          <p:nvSpPr>
            <p:cNvPr id="768" name="TextBox 37">
              <a:extLst>
                <a:ext uri="{FF2B5EF4-FFF2-40B4-BE49-F238E27FC236}">
                  <a16:creationId xmlns:a16="http://schemas.microsoft.com/office/drawing/2014/main" id="{4F04A6B2-D292-8F86-ECE5-4AFD62148C06}"/>
                </a:ext>
              </a:extLst>
            </p:cNvPr>
            <p:cNvSpPr txBox="1"/>
            <p:nvPr/>
          </p:nvSpPr>
          <p:spPr>
            <a:xfrm>
              <a:off x="11791370" y="4315218"/>
              <a:ext cx="1742966" cy="724975"/>
            </a:xfrm>
            <a:prstGeom prst="rect">
              <a:avLst/>
            </a:prstGeom>
          </p:spPr>
          <p:txBody>
            <a:bodyPr wrap="square" lIns="0" tIns="0" rIns="0" bIns="0" rtlCol="0" anchor="t">
              <a:spAutoFit/>
            </a:bodyPr>
            <a:lstStyle/>
            <a:p>
              <a:pPr algn="ctr">
                <a:spcBef>
                  <a:spcPct val="0"/>
                </a:spcBef>
              </a:pPr>
              <a:r>
                <a:rPr lang="en-US" sz="1400" spc="82" dirty="0">
                  <a:solidFill>
                    <a:srgbClr val="000000"/>
                  </a:solidFill>
                  <a:latin typeface="GT Walsheim Regular" panose="02000503030000020003" pitchFamily="2" charset="77"/>
                </a:rPr>
                <a:t>Service</a:t>
              </a:r>
            </a:p>
            <a:p>
              <a:pPr algn="ctr">
                <a:spcBef>
                  <a:spcPct val="0"/>
                </a:spcBef>
              </a:pPr>
              <a:r>
                <a:rPr lang="en-US" sz="1400" spc="82" dirty="0">
                  <a:solidFill>
                    <a:srgbClr val="000000"/>
                  </a:solidFill>
                  <a:latin typeface="GT Walsheim Regular" panose="02000503030000020003" pitchFamily="2" charset="77"/>
                </a:rPr>
                <a:t>Revenue</a:t>
              </a:r>
            </a:p>
            <a:p>
              <a:pPr algn="ctr">
                <a:spcBef>
                  <a:spcPct val="0"/>
                </a:spcBef>
              </a:pPr>
              <a:r>
                <a:rPr lang="en-US" sz="1400" spc="82" dirty="0">
                  <a:solidFill>
                    <a:srgbClr val="000000"/>
                  </a:solidFill>
                  <a:latin typeface="GT Walsheim Regular" panose="02000503030000020003" pitchFamily="2" charset="77"/>
                </a:rPr>
                <a:t>Stream</a:t>
              </a:r>
            </a:p>
          </p:txBody>
        </p:sp>
        <p:sp>
          <p:nvSpPr>
            <p:cNvPr id="20" name="TextBox 44">
              <a:extLst>
                <a:ext uri="{FF2B5EF4-FFF2-40B4-BE49-F238E27FC236}">
                  <a16:creationId xmlns:a16="http://schemas.microsoft.com/office/drawing/2014/main" id="{7973533D-DD50-9E00-F97F-324635CF7A16}"/>
                </a:ext>
              </a:extLst>
            </p:cNvPr>
            <p:cNvSpPr txBox="1"/>
            <p:nvPr/>
          </p:nvSpPr>
          <p:spPr>
            <a:xfrm>
              <a:off x="4497631" y="4425162"/>
              <a:ext cx="3275439" cy="330122"/>
            </a:xfrm>
            <a:prstGeom prst="rect">
              <a:avLst/>
            </a:prstGeom>
          </p:spPr>
          <p:txBody>
            <a:bodyPr wrap="square" lIns="0" tIns="0" rIns="0" bIns="0" rtlCol="0" anchor="t">
              <a:spAutoFit/>
            </a:bodyPr>
            <a:lstStyle/>
            <a:p>
              <a:pPr algn="ctr">
                <a:lnSpc>
                  <a:spcPts val="2486"/>
                </a:lnSpc>
              </a:pPr>
              <a:r>
                <a:rPr lang="en-US" sz="1400" b="1" spc="82" dirty="0">
                  <a:solidFill>
                    <a:schemeClr val="tx1">
                      <a:lumMod val="50000"/>
                    </a:schemeClr>
                  </a:solidFill>
                  <a:latin typeface="GT Walsheim Bold" panose="02000503030000020003" pitchFamily="2" charset="77"/>
                </a:rPr>
                <a:t>SPACE</a:t>
              </a:r>
            </a:p>
          </p:txBody>
        </p:sp>
        <p:sp>
          <p:nvSpPr>
            <p:cNvPr id="4" name="TextBox 43">
              <a:extLst>
                <a:ext uri="{FF2B5EF4-FFF2-40B4-BE49-F238E27FC236}">
                  <a16:creationId xmlns:a16="http://schemas.microsoft.com/office/drawing/2014/main" id="{E20767B9-8113-DCC9-94AC-672508AA7FBE}"/>
                </a:ext>
              </a:extLst>
            </p:cNvPr>
            <p:cNvSpPr txBox="1"/>
            <p:nvPr/>
          </p:nvSpPr>
          <p:spPr>
            <a:xfrm>
              <a:off x="883951" y="5513292"/>
              <a:ext cx="1323005" cy="359611"/>
            </a:xfrm>
            <a:prstGeom prst="rect">
              <a:avLst/>
            </a:prstGeom>
          </p:spPr>
          <p:txBody>
            <a:bodyPr lIns="0" tIns="0" rIns="0" bIns="0" rtlCol="0" anchor="t">
              <a:spAutoFit/>
            </a:bodyPr>
            <a:lstStyle/>
            <a:p>
              <a:pPr algn="ctr">
                <a:lnSpc>
                  <a:spcPts val="2486"/>
                </a:lnSpc>
                <a:spcBef>
                  <a:spcPct val="0"/>
                </a:spcBef>
              </a:pPr>
              <a:r>
                <a:rPr lang="en-US" sz="2000" spc="82" dirty="0">
                  <a:solidFill>
                    <a:srgbClr val="000000"/>
                  </a:solidFill>
                  <a:latin typeface="GT Walsheim Regular" panose="02000503030000020003" pitchFamily="2" charset="77"/>
                </a:rPr>
                <a:t>Trims</a:t>
              </a:r>
            </a:p>
          </p:txBody>
        </p:sp>
      </p:grpSp>
      <p:grpSp>
        <p:nvGrpSpPr>
          <p:cNvPr id="650" name="Group 649">
            <a:extLst>
              <a:ext uri="{FF2B5EF4-FFF2-40B4-BE49-F238E27FC236}">
                <a16:creationId xmlns:a16="http://schemas.microsoft.com/office/drawing/2014/main" id="{E2E691FD-24AE-A3C6-0C37-52E3D812F8D5}"/>
              </a:ext>
            </a:extLst>
          </p:cNvPr>
          <p:cNvGrpSpPr/>
          <p:nvPr/>
        </p:nvGrpSpPr>
        <p:grpSpPr>
          <a:xfrm>
            <a:off x="14507482" y="3741425"/>
            <a:ext cx="6253190" cy="5371929"/>
            <a:chOff x="15626673" y="3680588"/>
            <a:chExt cx="6253190" cy="5371929"/>
          </a:xfrm>
        </p:grpSpPr>
        <p:sp>
          <p:nvSpPr>
            <p:cNvPr id="612" name="Rounded Rectangle 611">
              <a:extLst>
                <a:ext uri="{FF2B5EF4-FFF2-40B4-BE49-F238E27FC236}">
                  <a16:creationId xmlns:a16="http://schemas.microsoft.com/office/drawing/2014/main" id="{49634D65-D34D-7F8C-5D15-B936164238E5}"/>
                </a:ext>
              </a:extLst>
            </p:cNvPr>
            <p:cNvSpPr/>
            <p:nvPr/>
          </p:nvSpPr>
          <p:spPr>
            <a:xfrm>
              <a:off x="15626673" y="3680588"/>
              <a:ext cx="3268097" cy="835384"/>
            </a:xfrm>
            <a:prstGeom prst="roundRect">
              <a:avLst/>
            </a:prstGeom>
            <a:solidFill>
              <a:srgbClr val="CCB39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290" name="Group 76">
              <a:extLst>
                <a:ext uri="{FF2B5EF4-FFF2-40B4-BE49-F238E27FC236}">
                  <a16:creationId xmlns:a16="http://schemas.microsoft.com/office/drawing/2014/main" id="{C6B0B4EE-5926-83B1-06E8-6F6DFA540AC0}"/>
                </a:ext>
              </a:extLst>
            </p:cNvPr>
            <p:cNvGrpSpPr/>
            <p:nvPr/>
          </p:nvGrpSpPr>
          <p:grpSpPr>
            <a:xfrm>
              <a:off x="15936588" y="4642519"/>
              <a:ext cx="2667706" cy="4409998"/>
              <a:chOff x="0" y="-159370"/>
              <a:chExt cx="1314135" cy="2172403"/>
            </a:xfrm>
          </p:grpSpPr>
          <p:sp>
            <p:nvSpPr>
              <p:cNvPr id="291" name="Freeform 77">
                <a:extLst>
                  <a:ext uri="{FF2B5EF4-FFF2-40B4-BE49-F238E27FC236}">
                    <a16:creationId xmlns:a16="http://schemas.microsoft.com/office/drawing/2014/main" id="{9C6B791F-C3A0-6907-5643-4CF4FC4F3117}"/>
                  </a:ext>
                </a:extLst>
              </p:cNvPr>
              <p:cNvSpPr/>
              <p:nvPr/>
            </p:nvSpPr>
            <p:spPr>
              <a:xfrm>
                <a:off x="0" y="-159370"/>
                <a:ext cx="1314135" cy="2172403"/>
              </a:xfrm>
              <a:custGeom>
                <a:avLst/>
                <a:gdLst/>
                <a:ahLst/>
                <a:cxnLst/>
                <a:rect l="l" t="t" r="r" b="b"/>
                <a:pathLst>
                  <a:path w="1141957" h="2013033">
                    <a:moveTo>
                      <a:pt x="170322" y="0"/>
                    </a:moveTo>
                    <a:lnTo>
                      <a:pt x="971635" y="0"/>
                    </a:lnTo>
                    <a:cubicBezTo>
                      <a:pt x="1016807" y="0"/>
                      <a:pt x="1060129" y="17945"/>
                      <a:pt x="1092071" y="49886"/>
                    </a:cubicBezTo>
                    <a:cubicBezTo>
                      <a:pt x="1124012" y="81828"/>
                      <a:pt x="1141957" y="125150"/>
                      <a:pt x="1141957" y="170322"/>
                    </a:cubicBezTo>
                    <a:lnTo>
                      <a:pt x="1141957" y="1842711"/>
                    </a:lnTo>
                    <a:cubicBezTo>
                      <a:pt x="1141957" y="1936777"/>
                      <a:pt x="1065701" y="2013033"/>
                      <a:pt x="971635" y="2013033"/>
                    </a:cubicBezTo>
                    <a:lnTo>
                      <a:pt x="170322" y="2013033"/>
                    </a:lnTo>
                    <a:cubicBezTo>
                      <a:pt x="125150" y="2013033"/>
                      <a:pt x="81828" y="1995088"/>
                      <a:pt x="49886" y="1963147"/>
                    </a:cubicBezTo>
                    <a:cubicBezTo>
                      <a:pt x="17945" y="1931205"/>
                      <a:pt x="0" y="1887883"/>
                      <a:pt x="0" y="1842711"/>
                    </a:cubicBezTo>
                    <a:lnTo>
                      <a:pt x="0" y="170322"/>
                    </a:lnTo>
                    <a:cubicBezTo>
                      <a:pt x="0" y="76256"/>
                      <a:pt x="76256" y="0"/>
                      <a:pt x="170322" y="0"/>
                    </a:cubicBezTo>
                    <a:close/>
                  </a:path>
                </a:pathLst>
              </a:custGeom>
              <a:noFill/>
              <a:ln>
                <a:solidFill>
                  <a:srgbClr val="000000"/>
                </a:solidFill>
              </a:ln>
            </p:spPr>
            <p:txBody>
              <a:bodyPr/>
              <a:lstStyle/>
              <a:p>
                <a:endParaRPr lang="en-US" dirty="0"/>
              </a:p>
            </p:txBody>
          </p:sp>
          <p:sp>
            <p:nvSpPr>
              <p:cNvPr id="292" name="TextBox 78">
                <a:extLst>
                  <a:ext uri="{FF2B5EF4-FFF2-40B4-BE49-F238E27FC236}">
                    <a16:creationId xmlns:a16="http://schemas.microsoft.com/office/drawing/2014/main" id="{EB765ACA-E584-1681-DF25-DDB9B9F16CF3}"/>
                  </a:ext>
                </a:extLst>
              </p:cNvPr>
              <p:cNvSpPr txBox="1"/>
              <p:nvPr/>
            </p:nvSpPr>
            <p:spPr>
              <a:xfrm>
                <a:off x="0" y="-28575"/>
                <a:ext cx="812800" cy="841375"/>
              </a:xfrm>
              <a:prstGeom prst="rect">
                <a:avLst/>
              </a:prstGeom>
            </p:spPr>
            <p:txBody>
              <a:bodyPr lIns="24128" tIns="24128" rIns="24128" bIns="24128" rtlCol="0" anchor="ctr"/>
              <a:lstStyle/>
              <a:p>
                <a:pPr algn="ctr">
                  <a:lnSpc>
                    <a:spcPts val="1139"/>
                  </a:lnSpc>
                </a:pPr>
                <a:endParaRPr/>
              </a:p>
            </p:txBody>
          </p:sp>
        </p:grpSp>
        <p:sp>
          <p:nvSpPr>
            <p:cNvPr id="293" name="TextBox 79">
              <a:extLst>
                <a:ext uri="{FF2B5EF4-FFF2-40B4-BE49-F238E27FC236}">
                  <a16:creationId xmlns:a16="http://schemas.microsoft.com/office/drawing/2014/main" id="{5A0213BF-C17F-6EE0-CE12-633CA4EDCB5D}"/>
                </a:ext>
              </a:extLst>
            </p:cNvPr>
            <p:cNvSpPr txBox="1"/>
            <p:nvPr/>
          </p:nvSpPr>
          <p:spPr>
            <a:xfrm>
              <a:off x="16157857" y="5116650"/>
              <a:ext cx="2218228" cy="250068"/>
            </a:xfrm>
            <a:prstGeom prst="rect">
              <a:avLst/>
            </a:prstGeom>
          </p:spPr>
          <p:txBody>
            <a:bodyPr wrap="square" lIns="0" tIns="0" rIns="0" bIns="0" rtlCol="0" anchor="t">
              <a:spAutoFit/>
            </a:bodyPr>
            <a:lstStyle/>
            <a:p>
              <a:pPr algn="ctr">
                <a:lnSpc>
                  <a:spcPts val="1756"/>
                </a:lnSpc>
              </a:pPr>
              <a:r>
                <a:rPr lang="en-US" sz="2000" b="1" spc="82" dirty="0">
                  <a:solidFill>
                    <a:schemeClr val="bg1"/>
                  </a:solidFill>
                  <a:latin typeface="GT Walsheim Regular" panose="02000503030000020003" pitchFamily="2" charset="77"/>
                </a:rPr>
                <a:t>Consumers</a:t>
              </a:r>
            </a:p>
          </p:txBody>
        </p:sp>
        <p:sp>
          <p:nvSpPr>
            <p:cNvPr id="294" name="TextBox 80">
              <a:extLst>
                <a:ext uri="{FF2B5EF4-FFF2-40B4-BE49-F238E27FC236}">
                  <a16:creationId xmlns:a16="http://schemas.microsoft.com/office/drawing/2014/main" id="{C8A9D49B-5770-F9B7-D96D-FE41D54B0C1A}"/>
                </a:ext>
              </a:extLst>
            </p:cNvPr>
            <p:cNvSpPr txBox="1"/>
            <p:nvPr/>
          </p:nvSpPr>
          <p:spPr>
            <a:xfrm>
              <a:off x="15774654" y="3983715"/>
              <a:ext cx="2946465" cy="332783"/>
            </a:xfrm>
            <a:prstGeom prst="rect">
              <a:avLst/>
            </a:prstGeom>
          </p:spPr>
          <p:txBody>
            <a:bodyPr wrap="square" lIns="0" tIns="0" rIns="0" bIns="0" rtlCol="0" anchor="t">
              <a:spAutoFit/>
            </a:bodyPr>
            <a:lstStyle/>
            <a:p>
              <a:pPr algn="ctr">
                <a:lnSpc>
                  <a:spcPts val="2486"/>
                </a:lnSpc>
                <a:spcBef>
                  <a:spcPct val="0"/>
                </a:spcBef>
              </a:pPr>
              <a:r>
                <a:rPr lang="en-US" b="1" spc="82" dirty="0">
                  <a:solidFill>
                    <a:schemeClr val="bg1"/>
                  </a:solidFill>
                  <a:latin typeface="GT Walsheim Bold" panose="02000503030000020003" pitchFamily="2" charset="77"/>
                </a:rPr>
                <a:t>WEBSITE &amp; RETAIL</a:t>
              </a:r>
            </a:p>
          </p:txBody>
        </p:sp>
        <p:sp>
          <p:nvSpPr>
            <p:cNvPr id="295" name="TextBox 81">
              <a:extLst>
                <a:ext uri="{FF2B5EF4-FFF2-40B4-BE49-F238E27FC236}">
                  <a16:creationId xmlns:a16="http://schemas.microsoft.com/office/drawing/2014/main" id="{7A5CB0A7-B92E-E6F1-DA3A-5ED07F9EDD4D}"/>
                </a:ext>
              </a:extLst>
            </p:cNvPr>
            <p:cNvSpPr txBox="1"/>
            <p:nvPr/>
          </p:nvSpPr>
          <p:spPr>
            <a:xfrm>
              <a:off x="16703427" y="5892492"/>
              <a:ext cx="1102565" cy="320601"/>
            </a:xfrm>
            <a:prstGeom prst="rect">
              <a:avLst/>
            </a:prstGeom>
          </p:spPr>
          <p:txBody>
            <a:bodyPr lIns="0" tIns="0" rIns="0" bIns="0" rtlCol="0" anchor="t">
              <a:spAutoFit/>
            </a:bodyPr>
            <a:lstStyle/>
            <a:p>
              <a:pPr algn="ctr">
                <a:lnSpc>
                  <a:spcPts val="2486"/>
                </a:lnSpc>
                <a:spcBef>
                  <a:spcPct val="0"/>
                </a:spcBef>
              </a:pPr>
              <a:r>
                <a:rPr lang="en-US" sz="2000" spc="82" dirty="0">
                  <a:solidFill>
                    <a:srgbClr val="000000"/>
                  </a:solidFill>
                  <a:latin typeface="GT Walsheim Regular" panose="02000503030000020003" pitchFamily="2" charset="77"/>
                </a:rPr>
                <a:t>Builders</a:t>
              </a:r>
            </a:p>
          </p:txBody>
        </p:sp>
        <p:sp>
          <p:nvSpPr>
            <p:cNvPr id="296" name="TextBox 82">
              <a:extLst>
                <a:ext uri="{FF2B5EF4-FFF2-40B4-BE49-F238E27FC236}">
                  <a16:creationId xmlns:a16="http://schemas.microsoft.com/office/drawing/2014/main" id="{26739D65-A392-0529-6A87-75D43B7C078F}"/>
                </a:ext>
              </a:extLst>
            </p:cNvPr>
            <p:cNvSpPr txBox="1"/>
            <p:nvPr/>
          </p:nvSpPr>
          <p:spPr>
            <a:xfrm>
              <a:off x="16441976" y="6710447"/>
              <a:ext cx="1649990" cy="320601"/>
            </a:xfrm>
            <a:prstGeom prst="rect">
              <a:avLst/>
            </a:prstGeom>
          </p:spPr>
          <p:txBody>
            <a:bodyPr wrap="square" lIns="0" tIns="0" rIns="0" bIns="0" rtlCol="0" anchor="t">
              <a:spAutoFit/>
            </a:bodyPr>
            <a:lstStyle/>
            <a:p>
              <a:pPr algn="ctr">
                <a:lnSpc>
                  <a:spcPts val="2486"/>
                </a:lnSpc>
                <a:spcBef>
                  <a:spcPct val="0"/>
                </a:spcBef>
              </a:pPr>
              <a:r>
                <a:rPr lang="en-US" sz="2000" spc="82" dirty="0">
                  <a:solidFill>
                    <a:srgbClr val="000000"/>
                  </a:solidFill>
                  <a:latin typeface="GT Walsheim Regular" panose="02000503030000020003" pitchFamily="2" charset="77"/>
                </a:rPr>
                <a:t>Developers</a:t>
              </a:r>
            </a:p>
          </p:txBody>
        </p:sp>
        <p:sp>
          <p:nvSpPr>
            <p:cNvPr id="297" name="TextBox 83">
              <a:extLst>
                <a:ext uri="{FF2B5EF4-FFF2-40B4-BE49-F238E27FC236}">
                  <a16:creationId xmlns:a16="http://schemas.microsoft.com/office/drawing/2014/main" id="{49D48DB7-2FBE-C13A-5BD1-E4D1B330D5C3}"/>
                </a:ext>
              </a:extLst>
            </p:cNvPr>
            <p:cNvSpPr txBox="1"/>
            <p:nvPr/>
          </p:nvSpPr>
          <p:spPr>
            <a:xfrm>
              <a:off x="16576804" y="8332953"/>
              <a:ext cx="1380334" cy="320601"/>
            </a:xfrm>
            <a:prstGeom prst="rect">
              <a:avLst/>
            </a:prstGeom>
          </p:spPr>
          <p:txBody>
            <a:bodyPr wrap="square" lIns="0" tIns="0" rIns="0" bIns="0" rtlCol="0" anchor="t">
              <a:spAutoFit/>
            </a:bodyPr>
            <a:lstStyle/>
            <a:p>
              <a:pPr algn="ctr">
                <a:lnSpc>
                  <a:spcPts val="2486"/>
                </a:lnSpc>
                <a:spcBef>
                  <a:spcPct val="0"/>
                </a:spcBef>
              </a:pPr>
              <a:r>
                <a:rPr lang="en-US" sz="2000" spc="82" dirty="0">
                  <a:solidFill>
                    <a:srgbClr val="000000"/>
                  </a:solidFill>
                  <a:latin typeface="GT Walsheim Regular" panose="02000503030000020003" pitchFamily="2" charset="77"/>
                </a:rPr>
                <a:t>Corporate</a:t>
              </a:r>
            </a:p>
          </p:txBody>
        </p:sp>
        <p:sp>
          <p:nvSpPr>
            <p:cNvPr id="298" name="TextBox 84">
              <a:extLst>
                <a:ext uri="{FF2B5EF4-FFF2-40B4-BE49-F238E27FC236}">
                  <a16:creationId xmlns:a16="http://schemas.microsoft.com/office/drawing/2014/main" id="{428FECB9-B58D-0E89-C01B-695339D3BA1D}"/>
                </a:ext>
              </a:extLst>
            </p:cNvPr>
            <p:cNvSpPr txBox="1"/>
            <p:nvPr/>
          </p:nvSpPr>
          <p:spPr>
            <a:xfrm>
              <a:off x="16128508" y="7405437"/>
              <a:ext cx="2276926" cy="615553"/>
            </a:xfrm>
            <a:prstGeom prst="rect">
              <a:avLst/>
            </a:prstGeom>
          </p:spPr>
          <p:txBody>
            <a:bodyPr wrap="square" lIns="0" tIns="0" rIns="0" bIns="0" rtlCol="0" anchor="t">
              <a:spAutoFit/>
            </a:bodyPr>
            <a:lstStyle/>
            <a:p>
              <a:pPr algn="ctr"/>
              <a:r>
                <a:rPr lang="en-US" sz="2000" spc="82" dirty="0">
                  <a:solidFill>
                    <a:srgbClr val="000000"/>
                  </a:solidFill>
                  <a:latin typeface="GT Walsheim Regular" panose="02000503030000020003" pitchFamily="2" charset="77"/>
                </a:rPr>
                <a:t>Architects/</a:t>
              </a:r>
            </a:p>
            <a:p>
              <a:pPr algn="ctr"/>
              <a:r>
                <a:rPr lang="en-US" sz="2000" spc="82" dirty="0">
                  <a:solidFill>
                    <a:srgbClr val="000000"/>
                  </a:solidFill>
                  <a:latin typeface="GT Walsheim Regular" panose="02000503030000020003" pitchFamily="2" charset="77"/>
                </a:rPr>
                <a:t>Int. Designers</a:t>
              </a:r>
            </a:p>
          </p:txBody>
        </p:sp>
        <p:sp>
          <p:nvSpPr>
            <p:cNvPr id="772" name="Rounded Rectangle 771">
              <a:extLst>
                <a:ext uri="{FF2B5EF4-FFF2-40B4-BE49-F238E27FC236}">
                  <a16:creationId xmlns:a16="http://schemas.microsoft.com/office/drawing/2014/main" id="{CF718A0A-AA2D-4E36-CB7C-1CB2E7381488}"/>
                </a:ext>
              </a:extLst>
            </p:cNvPr>
            <p:cNvSpPr/>
            <p:nvPr/>
          </p:nvSpPr>
          <p:spPr>
            <a:xfrm>
              <a:off x="19284831" y="3680588"/>
              <a:ext cx="2218228" cy="835384"/>
            </a:xfrm>
            <a:prstGeom prst="roundRect">
              <a:avLst/>
            </a:prstGeom>
            <a:solidFill>
              <a:srgbClr val="CCB39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74" name="TextBox 80">
              <a:extLst>
                <a:ext uri="{FF2B5EF4-FFF2-40B4-BE49-F238E27FC236}">
                  <a16:creationId xmlns:a16="http://schemas.microsoft.com/office/drawing/2014/main" id="{0B6D10AE-9F5A-8748-CCE2-B132981EB3A2}"/>
                </a:ext>
              </a:extLst>
            </p:cNvPr>
            <p:cNvSpPr txBox="1"/>
            <p:nvPr/>
          </p:nvSpPr>
          <p:spPr>
            <a:xfrm>
              <a:off x="18933398" y="3832089"/>
              <a:ext cx="2946465" cy="653384"/>
            </a:xfrm>
            <a:prstGeom prst="rect">
              <a:avLst/>
            </a:prstGeom>
          </p:spPr>
          <p:txBody>
            <a:bodyPr wrap="square" lIns="0" tIns="0" rIns="0" bIns="0" rtlCol="0" anchor="t">
              <a:spAutoFit/>
            </a:bodyPr>
            <a:lstStyle/>
            <a:p>
              <a:pPr algn="ctr">
                <a:lnSpc>
                  <a:spcPts val="2486"/>
                </a:lnSpc>
                <a:spcBef>
                  <a:spcPct val="0"/>
                </a:spcBef>
              </a:pPr>
              <a:r>
                <a:rPr lang="en-US" b="1" spc="82" dirty="0">
                  <a:solidFill>
                    <a:schemeClr val="bg1"/>
                  </a:solidFill>
                  <a:latin typeface="GT Walsheim Bold" panose="02000503030000020003" pitchFamily="2" charset="77"/>
                </a:rPr>
                <a:t>ASSEMBLY</a:t>
              </a:r>
            </a:p>
            <a:p>
              <a:pPr algn="ctr">
                <a:lnSpc>
                  <a:spcPts val="2486"/>
                </a:lnSpc>
                <a:spcBef>
                  <a:spcPct val="0"/>
                </a:spcBef>
              </a:pPr>
              <a:r>
                <a:rPr lang="en-US" b="1" spc="82" dirty="0">
                  <a:solidFill>
                    <a:schemeClr val="bg1"/>
                  </a:solidFill>
                  <a:latin typeface="GT Walsheim Bold" panose="02000503030000020003" pitchFamily="2" charset="77"/>
                </a:rPr>
                <a:t>SERVICE</a:t>
              </a:r>
            </a:p>
          </p:txBody>
        </p:sp>
      </p:grpSp>
      <p:sp>
        <p:nvSpPr>
          <p:cNvPr id="334" name="AutoShape 120">
            <a:extLst>
              <a:ext uri="{FF2B5EF4-FFF2-40B4-BE49-F238E27FC236}">
                <a16:creationId xmlns:a16="http://schemas.microsoft.com/office/drawing/2014/main" id="{6C9FF0D1-D9DA-5545-1749-F9D53783700C}"/>
              </a:ext>
            </a:extLst>
          </p:cNvPr>
          <p:cNvSpPr/>
          <p:nvPr/>
        </p:nvSpPr>
        <p:spPr>
          <a:xfrm>
            <a:off x="9482332" y="6610383"/>
            <a:ext cx="1881146" cy="0"/>
          </a:xfrm>
          <a:prstGeom prst="line">
            <a:avLst/>
          </a:prstGeom>
          <a:ln w="47625" cap="flat">
            <a:solidFill>
              <a:srgbClr val="4F4F4F">
                <a:alpha val="75514"/>
              </a:srgbClr>
            </a:solidFill>
            <a:prstDash val="solid"/>
            <a:headEnd type="none" w="med" len="sm"/>
            <a:tailEnd type="arrow" w="med" len="sm"/>
          </a:ln>
        </p:spPr>
      </p:sp>
      <p:sp>
        <p:nvSpPr>
          <p:cNvPr id="336" name="AutoShape 122">
            <a:extLst>
              <a:ext uri="{FF2B5EF4-FFF2-40B4-BE49-F238E27FC236}">
                <a16:creationId xmlns:a16="http://schemas.microsoft.com/office/drawing/2014/main" id="{29AA7912-BC01-BECC-F5F6-1A0E99AA7574}"/>
              </a:ext>
            </a:extLst>
          </p:cNvPr>
          <p:cNvSpPr/>
          <p:nvPr/>
        </p:nvSpPr>
        <p:spPr>
          <a:xfrm rot="5400000">
            <a:off x="11398852" y="7934667"/>
            <a:ext cx="1395915" cy="0"/>
          </a:xfrm>
          <a:prstGeom prst="line">
            <a:avLst/>
          </a:prstGeom>
          <a:ln w="47625" cap="flat">
            <a:solidFill>
              <a:srgbClr val="4F4F4F">
                <a:alpha val="75514"/>
              </a:srgbClr>
            </a:solidFill>
            <a:prstDash val="solid"/>
            <a:headEnd type="arrow" w="med" len="sm"/>
            <a:tailEnd type="none" w="med" len="sm"/>
          </a:ln>
        </p:spPr>
      </p:sp>
      <p:grpSp>
        <p:nvGrpSpPr>
          <p:cNvPr id="531" name="Group 530">
            <a:extLst>
              <a:ext uri="{FF2B5EF4-FFF2-40B4-BE49-F238E27FC236}">
                <a16:creationId xmlns:a16="http://schemas.microsoft.com/office/drawing/2014/main" id="{7FDDAC31-0686-667F-ED93-E32FF6849896}"/>
              </a:ext>
            </a:extLst>
          </p:cNvPr>
          <p:cNvGrpSpPr/>
          <p:nvPr/>
        </p:nvGrpSpPr>
        <p:grpSpPr>
          <a:xfrm>
            <a:off x="9835317" y="1553161"/>
            <a:ext cx="4324102" cy="2700822"/>
            <a:chOff x="13284448" y="9545498"/>
            <a:chExt cx="4324102" cy="2700822"/>
          </a:xfrm>
        </p:grpSpPr>
        <p:sp>
          <p:nvSpPr>
            <p:cNvPr id="301" name="TextBox 87">
              <a:extLst>
                <a:ext uri="{FF2B5EF4-FFF2-40B4-BE49-F238E27FC236}">
                  <a16:creationId xmlns:a16="http://schemas.microsoft.com/office/drawing/2014/main" id="{53FF21FC-CAEA-D3F3-91A5-54F592942D4B}"/>
                </a:ext>
              </a:extLst>
            </p:cNvPr>
            <p:cNvSpPr txBox="1"/>
            <p:nvPr/>
          </p:nvSpPr>
          <p:spPr>
            <a:xfrm>
              <a:off x="14879202" y="9545498"/>
              <a:ext cx="1198530" cy="1708000"/>
            </a:xfrm>
            <a:prstGeom prst="rect">
              <a:avLst/>
            </a:prstGeom>
          </p:spPr>
          <p:txBody>
            <a:bodyPr lIns="24128" tIns="24128" rIns="24128" bIns="24128" rtlCol="0" anchor="ctr"/>
            <a:lstStyle/>
            <a:p>
              <a:pPr algn="ctr">
                <a:lnSpc>
                  <a:spcPts val="1139"/>
                </a:lnSpc>
              </a:pPr>
              <a:endParaRPr/>
            </a:p>
          </p:txBody>
        </p:sp>
        <p:sp>
          <p:nvSpPr>
            <p:cNvPr id="304" name="TextBox 90">
              <a:extLst>
                <a:ext uri="{FF2B5EF4-FFF2-40B4-BE49-F238E27FC236}">
                  <a16:creationId xmlns:a16="http://schemas.microsoft.com/office/drawing/2014/main" id="{A6099BCE-D49A-225D-C49F-6AE3A882D84C}"/>
                </a:ext>
              </a:extLst>
            </p:cNvPr>
            <p:cNvSpPr txBox="1"/>
            <p:nvPr/>
          </p:nvSpPr>
          <p:spPr>
            <a:xfrm>
              <a:off x="14469259" y="9851252"/>
              <a:ext cx="1649992" cy="1708001"/>
            </a:xfrm>
            <a:prstGeom prst="rect">
              <a:avLst/>
            </a:prstGeom>
          </p:spPr>
          <p:txBody>
            <a:bodyPr lIns="24128" tIns="24128" rIns="24128" bIns="24128" rtlCol="0" anchor="ctr"/>
            <a:lstStyle/>
            <a:p>
              <a:pPr algn="ctr">
                <a:lnSpc>
                  <a:spcPts val="1139"/>
                </a:lnSpc>
              </a:pPr>
              <a:endParaRPr/>
            </a:p>
          </p:txBody>
        </p:sp>
        <p:sp>
          <p:nvSpPr>
            <p:cNvPr id="777" name="TextBox 91">
              <a:extLst>
                <a:ext uri="{FF2B5EF4-FFF2-40B4-BE49-F238E27FC236}">
                  <a16:creationId xmlns:a16="http://schemas.microsoft.com/office/drawing/2014/main" id="{C8744BDA-E449-CE42-A3DC-D38C722613B4}"/>
                </a:ext>
              </a:extLst>
            </p:cNvPr>
            <p:cNvSpPr txBox="1"/>
            <p:nvPr/>
          </p:nvSpPr>
          <p:spPr>
            <a:xfrm>
              <a:off x="13284448" y="11769989"/>
              <a:ext cx="1328651" cy="473206"/>
            </a:xfrm>
            <a:prstGeom prst="rect">
              <a:avLst/>
            </a:prstGeom>
            <a:ln>
              <a:noFill/>
            </a:ln>
          </p:spPr>
          <p:txBody>
            <a:bodyPr lIns="0" tIns="0" rIns="0" bIns="0" rtlCol="0" anchor="t">
              <a:spAutoFit/>
            </a:bodyPr>
            <a:lstStyle/>
            <a:p>
              <a:pPr algn="ctr">
                <a:lnSpc>
                  <a:spcPts val="1756"/>
                </a:lnSpc>
              </a:pPr>
              <a:r>
                <a:rPr lang="en-US" sz="1800" spc="82" dirty="0">
                  <a:solidFill>
                    <a:srgbClr val="000000"/>
                  </a:solidFill>
                  <a:latin typeface="GT Walsheim Regular" panose="02000503030000020003" pitchFamily="2" charset="77"/>
                </a:rPr>
                <a:t>Parametric</a:t>
              </a:r>
            </a:p>
            <a:p>
              <a:pPr algn="ctr">
                <a:lnSpc>
                  <a:spcPts val="1756"/>
                </a:lnSpc>
              </a:pPr>
              <a:r>
                <a:rPr lang="en-US" sz="1800" spc="82" dirty="0">
                  <a:solidFill>
                    <a:srgbClr val="000000"/>
                  </a:solidFill>
                  <a:latin typeface="GT Walsheim Regular" panose="02000503030000020003" pitchFamily="2" charset="77"/>
                </a:rPr>
                <a:t>AI App</a:t>
              </a:r>
            </a:p>
          </p:txBody>
        </p:sp>
        <p:sp>
          <p:nvSpPr>
            <p:cNvPr id="778" name="TextBox 91">
              <a:extLst>
                <a:ext uri="{FF2B5EF4-FFF2-40B4-BE49-F238E27FC236}">
                  <a16:creationId xmlns:a16="http://schemas.microsoft.com/office/drawing/2014/main" id="{D1E9E4C3-23CE-4712-0C24-1BB2A86FFD2B}"/>
                </a:ext>
              </a:extLst>
            </p:cNvPr>
            <p:cNvSpPr txBox="1"/>
            <p:nvPr/>
          </p:nvSpPr>
          <p:spPr>
            <a:xfrm>
              <a:off x="14697247" y="11773114"/>
              <a:ext cx="1565922" cy="473206"/>
            </a:xfrm>
            <a:prstGeom prst="rect">
              <a:avLst/>
            </a:prstGeom>
            <a:ln>
              <a:noFill/>
            </a:ln>
          </p:spPr>
          <p:txBody>
            <a:bodyPr wrap="square" lIns="0" tIns="0" rIns="0" bIns="0" rtlCol="0" anchor="t">
              <a:spAutoFit/>
            </a:bodyPr>
            <a:lstStyle/>
            <a:p>
              <a:pPr algn="ctr">
                <a:lnSpc>
                  <a:spcPts val="1756"/>
                </a:lnSpc>
              </a:pPr>
              <a:r>
                <a:rPr lang="en-US" sz="1800" spc="82" dirty="0">
                  <a:solidFill>
                    <a:srgbClr val="000000"/>
                  </a:solidFill>
                  <a:latin typeface="GT Walsheim Regular" panose="02000503030000020003" pitchFamily="2" charset="77"/>
                </a:rPr>
                <a:t>AR / VR</a:t>
              </a:r>
            </a:p>
            <a:p>
              <a:pPr algn="ctr">
                <a:lnSpc>
                  <a:spcPts val="1756"/>
                </a:lnSpc>
              </a:pPr>
              <a:r>
                <a:rPr lang="en-US" sz="1800" spc="82" dirty="0" err="1">
                  <a:solidFill>
                    <a:srgbClr val="000000"/>
                  </a:solidFill>
                  <a:latin typeface="GT Walsheim Regular" panose="02000503030000020003" pitchFamily="2" charset="77"/>
                </a:rPr>
                <a:t>Vizualisation</a:t>
              </a:r>
              <a:endParaRPr lang="en-US" sz="1800" spc="82" dirty="0">
                <a:solidFill>
                  <a:srgbClr val="000000"/>
                </a:solidFill>
                <a:latin typeface="GT Walsheim Regular" panose="02000503030000020003" pitchFamily="2" charset="77"/>
              </a:endParaRPr>
            </a:p>
          </p:txBody>
        </p:sp>
        <p:sp>
          <p:nvSpPr>
            <p:cNvPr id="779" name="TextBox 91">
              <a:extLst>
                <a:ext uri="{FF2B5EF4-FFF2-40B4-BE49-F238E27FC236}">
                  <a16:creationId xmlns:a16="http://schemas.microsoft.com/office/drawing/2014/main" id="{4AC81296-F0C2-EDFA-F408-C39BCEEF132C}"/>
                </a:ext>
              </a:extLst>
            </p:cNvPr>
            <p:cNvSpPr txBox="1"/>
            <p:nvPr/>
          </p:nvSpPr>
          <p:spPr>
            <a:xfrm>
              <a:off x="16277933" y="11773114"/>
              <a:ext cx="1330617" cy="464871"/>
            </a:xfrm>
            <a:prstGeom prst="rect">
              <a:avLst/>
            </a:prstGeom>
            <a:ln>
              <a:noFill/>
            </a:ln>
          </p:spPr>
          <p:txBody>
            <a:bodyPr wrap="square" lIns="0" tIns="0" rIns="0" bIns="0" rtlCol="0" anchor="t">
              <a:spAutoFit/>
            </a:bodyPr>
            <a:lstStyle/>
            <a:p>
              <a:pPr algn="ctr">
                <a:lnSpc>
                  <a:spcPts val="1756"/>
                </a:lnSpc>
              </a:pPr>
              <a:r>
                <a:rPr lang="en-US" sz="1800" spc="82" dirty="0">
                  <a:solidFill>
                    <a:srgbClr val="000000"/>
                  </a:solidFill>
                  <a:latin typeface="GT Walsheim Regular" panose="02000503030000020003" pitchFamily="2" charset="77"/>
                </a:rPr>
                <a:t>Software Plug-ins</a:t>
              </a:r>
            </a:p>
          </p:txBody>
        </p:sp>
      </p:grpSp>
      <p:grpSp>
        <p:nvGrpSpPr>
          <p:cNvPr id="529" name="Group 528">
            <a:extLst>
              <a:ext uri="{FF2B5EF4-FFF2-40B4-BE49-F238E27FC236}">
                <a16:creationId xmlns:a16="http://schemas.microsoft.com/office/drawing/2014/main" id="{15C837F0-B81F-199A-D311-C95AA3F8FB82}"/>
              </a:ext>
            </a:extLst>
          </p:cNvPr>
          <p:cNvGrpSpPr/>
          <p:nvPr/>
        </p:nvGrpSpPr>
        <p:grpSpPr>
          <a:xfrm>
            <a:off x="3380637" y="10159180"/>
            <a:ext cx="16192807" cy="1732195"/>
            <a:chOff x="773268" y="7176037"/>
            <a:chExt cx="30459293" cy="3258328"/>
          </a:xfrm>
        </p:grpSpPr>
        <p:sp>
          <p:nvSpPr>
            <p:cNvPr id="517" name="TextBox 516">
              <a:extLst>
                <a:ext uri="{FF2B5EF4-FFF2-40B4-BE49-F238E27FC236}">
                  <a16:creationId xmlns:a16="http://schemas.microsoft.com/office/drawing/2014/main" id="{6F2447FB-4E9C-3589-4199-DAA69603FCF6}"/>
                </a:ext>
              </a:extLst>
            </p:cNvPr>
            <p:cNvSpPr txBox="1"/>
            <p:nvPr/>
          </p:nvSpPr>
          <p:spPr>
            <a:xfrm>
              <a:off x="773268" y="7349718"/>
              <a:ext cx="5402463" cy="7526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AR-Interior </a:t>
              </a:r>
              <a:r>
                <a:rPr lang="en-US" sz="2000" b="1" dirty="0">
                  <a:solidFill>
                    <a:schemeClr val="tx1">
                      <a:lumMod val="50000"/>
                    </a:schemeClr>
                  </a:solidFill>
                  <a:latin typeface="GT Walsheim Pro" panose="00000500000000000000" pitchFamily="2" charset="-52"/>
                  <a:ea typeface="Open Sans" panose="020B0606030504020204" pitchFamily="34" charset="0"/>
                  <a:cs typeface="GT Walsheim Pro" panose="00000500000000000000" pitchFamily="2" charset="-52"/>
                </a:rPr>
                <a:t>Designers</a:t>
              </a:r>
              <a:endParaRPr kumimoji="0" lang="en-US" sz="2000" b="1"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endParaRPr>
            </a:p>
          </p:txBody>
        </p:sp>
        <p:sp>
          <p:nvSpPr>
            <p:cNvPr id="518" name="TextBox 517">
              <a:extLst>
                <a:ext uri="{FF2B5EF4-FFF2-40B4-BE49-F238E27FC236}">
                  <a16:creationId xmlns:a16="http://schemas.microsoft.com/office/drawing/2014/main" id="{80E368CC-51F4-CB54-1966-D3E34A80DC2C}"/>
                </a:ext>
              </a:extLst>
            </p:cNvPr>
            <p:cNvSpPr txBox="1"/>
            <p:nvPr/>
          </p:nvSpPr>
          <p:spPr>
            <a:xfrm>
              <a:off x="7002248" y="7349718"/>
              <a:ext cx="2994070" cy="7526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Artists</a:t>
              </a:r>
            </a:p>
          </p:txBody>
        </p:sp>
        <p:sp>
          <p:nvSpPr>
            <p:cNvPr id="519" name="TextBox 518">
              <a:extLst>
                <a:ext uri="{FF2B5EF4-FFF2-40B4-BE49-F238E27FC236}">
                  <a16:creationId xmlns:a16="http://schemas.microsoft.com/office/drawing/2014/main" id="{80441870-9B96-3139-3484-F56714B5E3C7}"/>
                </a:ext>
              </a:extLst>
            </p:cNvPr>
            <p:cNvSpPr txBox="1"/>
            <p:nvPr/>
          </p:nvSpPr>
          <p:spPr>
            <a:xfrm>
              <a:off x="11373648" y="7349718"/>
              <a:ext cx="2994070" cy="7526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Sculptors</a:t>
              </a:r>
            </a:p>
          </p:txBody>
        </p:sp>
        <p:sp>
          <p:nvSpPr>
            <p:cNvPr id="520" name="TextBox 519">
              <a:extLst>
                <a:ext uri="{FF2B5EF4-FFF2-40B4-BE49-F238E27FC236}">
                  <a16:creationId xmlns:a16="http://schemas.microsoft.com/office/drawing/2014/main" id="{3D1A9160-5538-644A-FC3A-BA6E2D44C09A}"/>
                </a:ext>
              </a:extLst>
            </p:cNvPr>
            <p:cNvSpPr txBox="1"/>
            <p:nvPr/>
          </p:nvSpPr>
          <p:spPr>
            <a:xfrm>
              <a:off x="16111811" y="7176037"/>
              <a:ext cx="4355678" cy="10999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lang="en-US" sz="2000" b="1" dirty="0">
                  <a:solidFill>
                    <a:schemeClr val="tx1">
                      <a:lumMod val="50000"/>
                    </a:schemeClr>
                  </a:solidFill>
                  <a:latin typeface="GT Walsheim Pro" panose="00000500000000000000" pitchFamily="2" charset="-52"/>
                  <a:ea typeface="Open Sans" panose="020B0606030504020204" pitchFamily="34" charset="0"/>
                  <a:cs typeface="GT Walsheim Pro" panose="00000500000000000000" pitchFamily="2" charset="-52"/>
                </a:rPr>
                <a:t>Material Arts</a:t>
              </a:r>
              <a:r>
                <a:rPr kumimoji="0" lang="en-US" sz="3200" b="1"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 </a:t>
              </a:r>
            </a:p>
          </p:txBody>
        </p:sp>
        <p:sp>
          <p:nvSpPr>
            <p:cNvPr id="521" name="TextBox 520">
              <a:extLst>
                <a:ext uri="{FF2B5EF4-FFF2-40B4-BE49-F238E27FC236}">
                  <a16:creationId xmlns:a16="http://schemas.microsoft.com/office/drawing/2014/main" id="{39540B86-0137-88BD-25B8-009554549445}"/>
                </a:ext>
              </a:extLst>
            </p:cNvPr>
            <p:cNvSpPr txBox="1"/>
            <p:nvPr/>
          </p:nvSpPr>
          <p:spPr>
            <a:xfrm>
              <a:off x="21945116" y="8139992"/>
              <a:ext cx="3535675" cy="2257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 new wave of industrial </a:t>
              </a:r>
              <a:r>
                <a:rPr lang="en-US" sz="1800" dirty="0">
                  <a:solidFill>
                    <a:schemeClr val="tx1">
                      <a:lumMod val="50000"/>
                    </a:schemeClr>
                  </a:solidFill>
                  <a:latin typeface="GT Walsheim Pro" panose="00000500000000000000" pitchFamily="2" charset="-52"/>
                  <a:ea typeface="Open Sans" panose="020B0606030504020204" pitchFamily="34" charset="0"/>
                  <a:cs typeface="GT Walsheim Pro" panose="00000500000000000000" pitchFamily="2" charset="-52"/>
                </a:rPr>
                <a:t>designers</a:t>
              </a:r>
            </a:p>
            <a:p>
              <a:pPr marL="0" marR="0" lvl="0" indent="0" algn="l" defTabSz="2438338" rtl="0" eaLnBrk="1" fontAlgn="auto" latinLnBrk="0" hangingPunct="0">
                <a:lnSpc>
                  <a:spcPct val="100000"/>
                </a:lnSpc>
                <a:spcBef>
                  <a:spcPts val="0"/>
                </a:spcBef>
                <a:spcAft>
                  <a:spcPts val="0"/>
                </a:spcAft>
                <a:buClrTx/>
                <a:buSzTx/>
                <a:buFontTx/>
                <a:buNone/>
                <a:tabLst/>
                <a:defRPr/>
              </a:pPr>
              <a:r>
                <a:rPr lang="en-US" sz="1800" dirty="0">
                  <a:solidFill>
                    <a:schemeClr val="tx1">
                      <a:lumMod val="50000"/>
                    </a:schemeClr>
                  </a:solidFill>
                  <a:latin typeface="GT Walsheim Pro" panose="00000500000000000000" pitchFamily="2" charset="-52"/>
                  <a:ea typeface="Open Sans" panose="020B0606030504020204" pitchFamily="34" charset="0"/>
                  <a:cs typeface="GT Walsheim Pro" panose="00000500000000000000" pitchFamily="2" charset="-52"/>
                </a:rPr>
                <a:t>for smart homes</a:t>
              </a:r>
            </a:p>
          </p:txBody>
        </p:sp>
        <p:sp>
          <p:nvSpPr>
            <p:cNvPr id="522" name="TextBox 521">
              <a:extLst>
                <a:ext uri="{FF2B5EF4-FFF2-40B4-BE49-F238E27FC236}">
                  <a16:creationId xmlns:a16="http://schemas.microsoft.com/office/drawing/2014/main" id="{B4B5A516-82C8-0399-AAC4-3A587006831E}"/>
                </a:ext>
              </a:extLst>
            </p:cNvPr>
            <p:cNvSpPr txBox="1"/>
            <p:nvPr/>
          </p:nvSpPr>
          <p:spPr>
            <a:xfrm>
              <a:off x="16137923" y="8204764"/>
              <a:ext cx="3535675" cy="1736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New materiality and textures in interiors</a:t>
              </a:r>
            </a:p>
          </p:txBody>
        </p:sp>
        <p:sp>
          <p:nvSpPr>
            <p:cNvPr id="523" name="TextBox 522">
              <a:extLst>
                <a:ext uri="{FF2B5EF4-FFF2-40B4-BE49-F238E27FC236}">
                  <a16:creationId xmlns:a16="http://schemas.microsoft.com/office/drawing/2014/main" id="{995BA9B1-B164-868C-3591-AFD5CCAA1E88}"/>
                </a:ext>
              </a:extLst>
            </p:cNvPr>
            <p:cNvSpPr txBox="1"/>
            <p:nvPr/>
          </p:nvSpPr>
          <p:spPr>
            <a:xfrm>
              <a:off x="11355112" y="8204764"/>
              <a:ext cx="2862017" cy="17368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Art that transcends the surface</a:t>
              </a:r>
            </a:p>
          </p:txBody>
        </p:sp>
        <p:sp>
          <p:nvSpPr>
            <p:cNvPr id="524" name="TextBox 523">
              <a:extLst>
                <a:ext uri="{FF2B5EF4-FFF2-40B4-BE49-F238E27FC236}">
                  <a16:creationId xmlns:a16="http://schemas.microsoft.com/office/drawing/2014/main" id="{9D238E9F-9F2D-7007-A845-BF0C84AEB3EF}"/>
                </a:ext>
              </a:extLst>
            </p:cNvPr>
            <p:cNvSpPr txBox="1"/>
            <p:nvPr/>
          </p:nvSpPr>
          <p:spPr>
            <a:xfrm>
              <a:off x="7054480" y="8268270"/>
              <a:ext cx="2523501" cy="1736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lang="en-US" sz="1800" dirty="0">
                  <a:solidFill>
                    <a:schemeClr val="tx1">
                      <a:lumMod val="50000"/>
                    </a:schemeClr>
                  </a:solidFill>
                  <a:latin typeface="GT Walsheim Pro" panose="00000500000000000000" pitchFamily="2" charset="-52"/>
                  <a:ea typeface="Open Sans" panose="020B0606030504020204" pitchFamily="34" charset="0"/>
                  <a:cs typeface="GT Walsheim Pro" panose="00000500000000000000" pitchFamily="2" charset="-52"/>
                </a:rPr>
                <a:t>Art that is beyond the canvas</a:t>
              </a:r>
            </a:p>
          </p:txBody>
        </p:sp>
        <p:sp>
          <p:nvSpPr>
            <p:cNvPr id="525" name="TextBox 524">
              <a:extLst>
                <a:ext uri="{FF2B5EF4-FFF2-40B4-BE49-F238E27FC236}">
                  <a16:creationId xmlns:a16="http://schemas.microsoft.com/office/drawing/2014/main" id="{CAD66F45-1CB8-9D4E-F253-5F2C6A617ED0}"/>
                </a:ext>
              </a:extLst>
            </p:cNvPr>
            <p:cNvSpPr txBox="1"/>
            <p:nvPr/>
          </p:nvSpPr>
          <p:spPr>
            <a:xfrm>
              <a:off x="811092" y="8176500"/>
              <a:ext cx="3631247" cy="2257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lang="en-US" sz="1800" dirty="0">
                  <a:solidFill>
                    <a:schemeClr val="tx1">
                      <a:lumMod val="50000"/>
                    </a:schemeClr>
                  </a:solidFill>
                  <a:latin typeface="GT Walsheim Pro" panose="00000500000000000000" pitchFamily="2" charset="-52"/>
                  <a:ea typeface="Open Sans" panose="020B0606030504020204" pitchFamily="34" charset="0"/>
                  <a:cs typeface="GT Walsheim Pro" panose="00000500000000000000" pitchFamily="2" charset="-52"/>
                </a:rPr>
                <a:t>Interior designs that augments the virtual to physical</a:t>
              </a:r>
              <a:endParaRPr kumimoji="0" lang="en-US" sz="1800"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endParaRPr>
            </a:p>
          </p:txBody>
        </p:sp>
        <p:sp>
          <p:nvSpPr>
            <p:cNvPr id="526" name="TextBox 525">
              <a:extLst>
                <a:ext uri="{FF2B5EF4-FFF2-40B4-BE49-F238E27FC236}">
                  <a16:creationId xmlns:a16="http://schemas.microsoft.com/office/drawing/2014/main" id="{3AD13048-D839-D49E-388F-355C78C7DE84}"/>
                </a:ext>
              </a:extLst>
            </p:cNvPr>
            <p:cNvSpPr txBox="1"/>
            <p:nvPr/>
          </p:nvSpPr>
          <p:spPr>
            <a:xfrm>
              <a:off x="21802294" y="7349727"/>
              <a:ext cx="5371556" cy="7526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‘IOT-For-Homes’</a:t>
              </a:r>
            </a:p>
          </p:txBody>
        </p:sp>
        <p:sp>
          <p:nvSpPr>
            <p:cNvPr id="527" name="TextBox 526">
              <a:extLst>
                <a:ext uri="{FF2B5EF4-FFF2-40B4-BE49-F238E27FC236}">
                  <a16:creationId xmlns:a16="http://schemas.microsoft.com/office/drawing/2014/main" id="{09D248B8-419B-0E8C-8C29-CDFF20906F29}"/>
                </a:ext>
              </a:extLst>
            </p:cNvPr>
            <p:cNvSpPr txBox="1"/>
            <p:nvPr/>
          </p:nvSpPr>
          <p:spPr>
            <a:xfrm>
              <a:off x="27732907" y="8110528"/>
              <a:ext cx="2944412" cy="2257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Luxe-Coin designer </a:t>
              </a:r>
              <a:r>
                <a:rPr lang="en-US" sz="1800" dirty="0">
                  <a:solidFill>
                    <a:schemeClr val="tx1">
                      <a:lumMod val="50000"/>
                    </a:schemeClr>
                  </a:solidFill>
                  <a:latin typeface="GT Walsheim Pro" panose="00000500000000000000" pitchFamily="2" charset="-52"/>
                  <a:ea typeface="Open Sans" panose="020B0606030504020204" pitchFamily="34" charset="0"/>
                  <a:cs typeface="GT Walsheim Pro" panose="00000500000000000000" pitchFamily="2" charset="-52"/>
                </a:rPr>
                <a:t>home</a:t>
              </a:r>
              <a:r>
                <a:rPr kumimoji="0" lang="en-US" sz="1800"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 Interiors</a:t>
              </a:r>
            </a:p>
          </p:txBody>
        </p:sp>
        <p:sp>
          <p:nvSpPr>
            <p:cNvPr id="528" name="TextBox 527">
              <a:extLst>
                <a:ext uri="{FF2B5EF4-FFF2-40B4-BE49-F238E27FC236}">
                  <a16:creationId xmlns:a16="http://schemas.microsoft.com/office/drawing/2014/main" id="{03716661-8C47-FDBA-01E6-0D5A9C87EE44}"/>
                </a:ext>
              </a:extLst>
            </p:cNvPr>
            <p:cNvSpPr txBox="1"/>
            <p:nvPr/>
          </p:nvSpPr>
          <p:spPr>
            <a:xfrm>
              <a:off x="27696886" y="7349727"/>
              <a:ext cx="3535675" cy="7526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lumMod val="50000"/>
                    </a:scheme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Brands</a:t>
              </a:r>
            </a:p>
          </p:txBody>
        </p:sp>
      </p:grpSp>
      <p:pic>
        <p:nvPicPr>
          <p:cNvPr id="532" name="Picture 531" descr="A picture containing clock&#10;&#10;Description automatically generated">
            <a:extLst>
              <a:ext uri="{FF2B5EF4-FFF2-40B4-BE49-F238E27FC236}">
                <a16:creationId xmlns:a16="http://schemas.microsoft.com/office/drawing/2014/main" id="{3736A923-2B49-EF94-F2B1-FBBB0FBBE6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84712" y="10373773"/>
            <a:ext cx="1385820" cy="1632549"/>
          </a:xfrm>
          <a:prstGeom prst="rect">
            <a:avLst/>
          </a:prstGeom>
        </p:spPr>
      </p:pic>
      <p:pic>
        <p:nvPicPr>
          <p:cNvPr id="533" name="Picture 532" descr="A picture containing text&#10;&#10;Description automatically generated">
            <a:extLst>
              <a:ext uri="{FF2B5EF4-FFF2-40B4-BE49-F238E27FC236}">
                <a16:creationId xmlns:a16="http://schemas.microsoft.com/office/drawing/2014/main" id="{16123E0E-FA81-F714-F096-2CD8391DB3F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7568" t="12080" r="32650" b="24881"/>
          <a:stretch/>
        </p:blipFill>
        <p:spPr>
          <a:xfrm>
            <a:off x="18776648" y="10391503"/>
            <a:ext cx="1144985" cy="1417247"/>
          </a:xfrm>
          <a:prstGeom prst="rect">
            <a:avLst/>
          </a:prstGeom>
        </p:spPr>
      </p:pic>
      <p:pic>
        <p:nvPicPr>
          <p:cNvPr id="534" name="Picture 533" descr="Graphical user interface, icon&#10;&#10;Description automatically generated">
            <a:extLst>
              <a:ext uri="{FF2B5EF4-FFF2-40B4-BE49-F238E27FC236}">
                <a16:creationId xmlns:a16="http://schemas.microsoft.com/office/drawing/2014/main" id="{B260D5C8-0DEB-DC7E-1CF0-39782B355D8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77352" y="10097452"/>
            <a:ext cx="1694796" cy="1996535"/>
          </a:xfrm>
          <a:prstGeom prst="rect">
            <a:avLst/>
          </a:prstGeom>
        </p:spPr>
      </p:pic>
      <p:pic>
        <p:nvPicPr>
          <p:cNvPr id="535" name="Picture 534" descr="A picture containing text&#10;&#10;Description automatically generated">
            <a:extLst>
              <a:ext uri="{FF2B5EF4-FFF2-40B4-BE49-F238E27FC236}">
                <a16:creationId xmlns:a16="http://schemas.microsoft.com/office/drawing/2014/main" id="{D1B737CF-4488-4F58-E119-A379802373D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304250" y="10532976"/>
            <a:ext cx="1147828" cy="1352187"/>
          </a:xfrm>
          <a:prstGeom prst="rect">
            <a:avLst/>
          </a:prstGeom>
        </p:spPr>
      </p:pic>
      <p:pic>
        <p:nvPicPr>
          <p:cNvPr id="536" name="Picture 535" descr="A picture containing seat, chair&#10;&#10;Description automatically generated">
            <a:extLst>
              <a:ext uri="{FF2B5EF4-FFF2-40B4-BE49-F238E27FC236}">
                <a16:creationId xmlns:a16="http://schemas.microsoft.com/office/drawing/2014/main" id="{8CA1F9ED-5D43-A2DE-545B-D7B546FD2E2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162767" y="10495601"/>
            <a:ext cx="1248050" cy="1470251"/>
          </a:xfrm>
          <a:prstGeom prst="rect">
            <a:avLst/>
          </a:prstGeom>
        </p:spPr>
      </p:pic>
      <p:pic>
        <p:nvPicPr>
          <p:cNvPr id="537" name="Picture 536" descr="A picture containing text, gallery, posing, picture frame&#10;&#10;Description automatically generated">
            <a:extLst>
              <a:ext uri="{FF2B5EF4-FFF2-40B4-BE49-F238E27FC236}">
                <a16:creationId xmlns:a16="http://schemas.microsoft.com/office/drawing/2014/main" id="{66B203A4-8BAD-483E-7594-C309990B15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11774" y="10444143"/>
            <a:ext cx="1184887" cy="1395843"/>
          </a:xfrm>
          <a:prstGeom prst="rect">
            <a:avLst/>
          </a:prstGeom>
        </p:spPr>
      </p:pic>
      <p:sp>
        <p:nvSpPr>
          <p:cNvPr id="540" name="Rounded Rectangle 539">
            <a:extLst>
              <a:ext uri="{FF2B5EF4-FFF2-40B4-BE49-F238E27FC236}">
                <a16:creationId xmlns:a16="http://schemas.microsoft.com/office/drawing/2014/main" id="{6C8501E4-77DB-8C54-685C-F5BB18B82F39}"/>
              </a:ext>
            </a:extLst>
          </p:cNvPr>
          <p:cNvSpPr/>
          <p:nvPr/>
        </p:nvSpPr>
        <p:spPr>
          <a:xfrm>
            <a:off x="3168184" y="9803902"/>
            <a:ext cx="17215683" cy="2365679"/>
          </a:xfrm>
          <a:prstGeom prst="round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546" name="Group 45">
            <a:extLst>
              <a:ext uri="{FF2B5EF4-FFF2-40B4-BE49-F238E27FC236}">
                <a16:creationId xmlns:a16="http://schemas.microsoft.com/office/drawing/2014/main" id="{B4573696-D7DF-009C-EA9E-38A272D8EDB4}"/>
              </a:ext>
            </a:extLst>
          </p:cNvPr>
          <p:cNvGrpSpPr/>
          <p:nvPr/>
        </p:nvGrpSpPr>
        <p:grpSpPr>
          <a:xfrm>
            <a:off x="3168185" y="2834821"/>
            <a:ext cx="2759207" cy="6253719"/>
            <a:chOff x="0" y="-75556"/>
            <a:chExt cx="3090911" cy="7005520"/>
          </a:xfrm>
        </p:grpSpPr>
        <p:grpSp>
          <p:nvGrpSpPr>
            <p:cNvPr id="547" name="Group 46">
              <a:extLst>
                <a:ext uri="{FF2B5EF4-FFF2-40B4-BE49-F238E27FC236}">
                  <a16:creationId xmlns:a16="http://schemas.microsoft.com/office/drawing/2014/main" id="{4AC3E7B7-C13B-0A7C-27AF-B576DBFA1F12}"/>
                </a:ext>
              </a:extLst>
            </p:cNvPr>
            <p:cNvGrpSpPr/>
            <p:nvPr/>
          </p:nvGrpSpPr>
          <p:grpSpPr>
            <a:xfrm>
              <a:off x="0" y="899009"/>
              <a:ext cx="3090911" cy="6030955"/>
              <a:chOff x="0" y="0"/>
              <a:chExt cx="1141957" cy="2228176"/>
            </a:xfrm>
          </p:grpSpPr>
          <p:sp>
            <p:nvSpPr>
              <p:cNvPr id="573" name="Freeform 47">
                <a:extLst>
                  <a:ext uri="{FF2B5EF4-FFF2-40B4-BE49-F238E27FC236}">
                    <a16:creationId xmlns:a16="http://schemas.microsoft.com/office/drawing/2014/main" id="{6F26FE49-8A28-5C24-6EB8-C16249E2D18A}"/>
                  </a:ext>
                </a:extLst>
              </p:cNvPr>
              <p:cNvSpPr/>
              <p:nvPr/>
            </p:nvSpPr>
            <p:spPr>
              <a:xfrm>
                <a:off x="0" y="0"/>
                <a:ext cx="1141957" cy="2228176"/>
              </a:xfrm>
              <a:custGeom>
                <a:avLst/>
                <a:gdLst/>
                <a:ahLst/>
                <a:cxnLst/>
                <a:rect l="l" t="t" r="r" b="b"/>
                <a:pathLst>
                  <a:path w="1141957" h="2228176">
                    <a:moveTo>
                      <a:pt x="191726" y="0"/>
                    </a:moveTo>
                    <a:lnTo>
                      <a:pt x="950231" y="0"/>
                    </a:lnTo>
                    <a:cubicBezTo>
                      <a:pt x="1056118" y="0"/>
                      <a:pt x="1141957" y="85839"/>
                      <a:pt x="1141957" y="191726"/>
                    </a:cubicBezTo>
                    <a:lnTo>
                      <a:pt x="1141957" y="2036450"/>
                    </a:lnTo>
                    <a:cubicBezTo>
                      <a:pt x="1141957" y="2142337"/>
                      <a:pt x="1056118" y="2228176"/>
                      <a:pt x="950231" y="2228176"/>
                    </a:cubicBezTo>
                    <a:lnTo>
                      <a:pt x="191726" y="2228176"/>
                    </a:lnTo>
                    <a:cubicBezTo>
                      <a:pt x="85839" y="2228176"/>
                      <a:pt x="0" y="2142337"/>
                      <a:pt x="0" y="2036450"/>
                    </a:cubicBezTo>
                    <a:lnTo>
                      <a:pt x="0" y="191726"/>
                    </a:lnTo>
                    <a:cubicBezTo>
                      <a:pt x="0" y="85839"/>
                      <a:pt x="85839" y="0"/>
                      <a:pt x="191726" y="0"/>
                    </a:cubicBezTo>
                    <a:close/>
                  </a:path>
                </a:pathLst>
              </a:custGeom>
              <a:solidFill>
                <a:srgbClr val="FFFFFF"/>
              </a:solidFill>
              <a:ln>
                <a:solidFill>
                  <a:srgbClr val="000000"/>
                </a:solidFill>
              </a:ln>
            </p:spPr>
          </p:sp>
          <p:sp>
            <p:nvSpPr>
              <p:cNvPr id="574" name="TextBox 48">
                <a:extLst>
                  <a:ext uri="{FF2B5EF4-FFF2-40B4-BE49-F238E27FC236}">
                    <a16:creationId xmlns:a16="http://schemas.microsoft.com/office/drawing/2014/main" id="{3927381E-F0CE-9712-9D8B-5E8FD2A6BDC1}"/>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solidFill>
                    <a:srgbClr val="5E5E5E">
                      <a:alpha val="49271"/>
                    </a:srgbClr>
                  </a:solidFill>
                </a:endParaRPr>
              </a:p>
            </p:txBody>
          </p:sp>
        </p:grpSp>
        <p:grpSp>
          <p:nvGrpSpPr>
            <p:cNvPr id="548" name="Group 49">
              <a:extLst>
                <a:ext uri="{FF2B5EF4-FFF2-40B4-BE49-F238E27FC236}">
                  <a16:creationId xmlns:a16="http://schemas.microsoft.com/office/drawing/2014/main" id="{EC0CCF50-CD14-2218-E79C-A61071CC4B32}"/>
                </a:ext>
              </a:extLst>
            </p:cNvPr>
            <p:cNvGrpSpPr/>
            <p:nvPr/>
          </p:nvGrpSpPr>
          <p:grpSpPr>
            <a:xfrm>
              <a:off x="299125" y="1189625"/>
              <a:ext cx="2484832" cy="756415"/>
              <a:chOff x="0" y="0"/>
              <a:chExt cx="918037" cy="279462"/>
            </a:xfrm>
          </p:grpSpPr>
          <p:sp>
            <p:nvSpPr>
              <p:cNvPr id="571" name="Freeform 50">
                <a:extLst>
                  <a:ext uri="{FF2B5EF4-FFF2-40B4-BE49-F238E27FC236}">
                    <a16:creationId xmlns:a16="http://schemas.microsoft.com/office/drawing/2014/main" id="{317D0E21-7896-30CC-4531-1E9991E683A0}"/>
                  </a:ext>
                </a:extLst>
              </p:cNvPr>
              <p:cNvSpPr/>
              <p:nvPr/>
            </p:nvSpPr>
            <p:spPr>
              <a:xfrm>
                <a:off x="0" y="0"/>
                <a:ext cx="918037" cy="279462"/>
              </a:xfrm>
              <a:custGeom>
                <a:avLst/>
                <a:gdLst/>
                <a:ahLst/>
                <a:cxnLst/>
                <a:rect l="l" t="t" r="r" b="b"/>
                <a:pathLst>
                  <a:path w="918037" h="279462">
                    <a:moveTo>
                      <a:pt x="0" y="0"/>
                    </a:moveTo>
                    <a:lnTo>
                      <a:pt x="918037" y="0"/>
                    </a:lnTo>
                    <a:lnTo>
                      <a:pt x="918037" y="279462"/>
                    </a:lnTo>
                    <a:lnTo>
                      <a:pt x="0" y="279462"/>
                    </a:lnTo>
                    <a:close/>
                  </a:path>
                </a:pathLst>
              </a:custGeom>
              <a:solidFill>
                <a:srgbClr val="F7F5F0"/>
              </a:solidFill>
            </p:spPr>
          </p:sp>
          <p:sp>
            <p:nvSpPr>
              <p:cNvPr id="572" name="TextBox 51">
                <a:extLst>
                  <a:ext uri="{FF2B5EF4-FFF2-40B4-BE49-F238E27FC236}">
                    <a16:creationId xmlns:a16="http://schemas.microsoft.com/office/drawing/2014/main" id="{EBD4C469-77D5-931B-F190-CC7F5E110860}"/>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solidFill>
                    <a:srgbClr val="5E5E5E">
                      <a:alpha val="49271"/>
                    </a:srgbClr>
                  </a:solidFill>
                </a:endParaRPr>
              </a:p>
            </p:txBody>
          </p:sp>
        </p:grpSp>
        <p:sp>
          <p:nvSpPr>
            <p:cNvPr id="549" name="TextBox 52">
              <a:extLst>
                <a:ext uri="{FF2B5EF4-FFF2-40B4-BE49-F238E27FC236}">
                  <a16:creationId xmlns:a16="http://schemas.microsoft.com/office/drawing/2014/main" id="{19FD9B82-A271-9C86-2A82-513004233C1A}"/>
                </a:ext>
              </a:extLst>
            </p:cNvPr>
            <p:cNvSpPr txBox="1"/>
            <p:nvPr/>
          </p:nvSpPr>
          <p:spPr>
            <a:xfrm>
              <a:off x="655773" y="1330835"/>
              <a:ext cx="1771535" cy="517165"/>
            </a:xfrm>
            <a:prstGeom prst="rect">
              <a:avLst/>
            </a:prstGeom>
          </p:spPr>
          <p:txBody>
            <a:bodyPr lIns="0" tIns="0" rIns="0" bIns="0" rtlCol="0" anchor="t">
              <a:spAutoFit/>
            </a:bodyPr>
            <a:lstStyle/>
            <a:p>
              <a:pPr algn="ctr">
                <a:lnSpc>
                  <a:spcPts val="1756"/>
                </a:lnSpc>
              </a:pPr>
              <a:r>
                <a:rPr lang="en-US" sz="1657" spc="82" dirty="0">
                  <a:solidFill>
                    <a:srgbClr val="000000">
                      <a:alpha val="49271"/>
                    </a:srgbClr>
                  </a:solidFill>
                  <a:latin typeface="Mont"/>
                </a:rPr>
                <a:t>External Walls</a:t>
              </a:r>
            </a:p>
          </p:txBody>
        </p:sp>
        <p:sp>
          <p:nvSpPr>
            <p:cNvPr id="550" name="TextBox 53">
              <a:extLst>
                <a:ext uri="{FF2B5EF4-FFF2-40B4-BE49-F238E27FC236}">
                  <a16:creationId xmlns:a16="http://schemas.microsoft.com/office/drawing/2014/main" id="{4977DA63-F002-D036-5F34-958284E938F0}"/>
                </a:ext>
              </a:extLst>
            </p:cNvPr>
            <p:cNvSpPr txBox="1"/>
            <p:nvPr/>
          </p:nvSpPr>
          <p:spPr>
            <a:xfrm>
              <a:off x="120004" y="-75556"/>
              <a:ext cx="2940048" cy="699969"/>
            </a:xfrm>
            <a:prstGeom prst="rect">
              <a:avLst/>
            </a:prstGeom>
          </p:spPr>
          <p:txBody>
            <a:bodyPr lIns="0" tIns="0" rIns="0" bIns="0" rtlCol="0" anchor="t">
              <a:spAutoFit/>
            </a:bodyPr>
            <a:lstStyle/>
            <a:p>
              <a:pPr algn="ctr">
                <a:lnSpc>
                  <a:spcPts val="2486"/>
                </a:lnSpc>
              </a:pPr>
              <a:r>
                <a:rPr lang="en-US" sz="1657" spc="82" dirty="0">
                  <a:solidFill>
                    <a:srgbClr val="000000">
                      <a:alpha val="49271"/>
                    </a:srgbClr>
                  </a:solidFill>
                  <a:latin typeface="GT Walsheim Regular" panose="02000503030000020003" pitchFamily="2" charset="77"/>
                </a:rPr>
                <a:t>Phase-2 Production</a:t>
              </a:r>
            </a:p>
            <a:p>
              <a:pPr algn="ctr">
                <a:lnSpc>
                  <a:spcPts val="2486"/>
                </a:lnSpc>
                <a:spcBef>
                  <a:spcPct val="0"/>
                </a:spcBef>
              </a:pPr>
              <a:r>
                <a:rPr lang="en-US" sz="1657" spc="82" dirty="0">
                  <a:solidFill>
                    <a:srgbClr val="000000">
                      <a:alpha val="49271"/>
                    </a:srgbClr>
                  </a:solidFill>
                  <a:latin typeface="GT Walsheim Regular" panose="02000503030000020003" pitchFamily="2" charset="77"/>
                </a:rPr>
                <a:t>(Ö.ARCHITECTURE)</a:t>
              </a:r>
            </a:p>
          </p:txBody>
        </p:sp>
        <p:grpSp>
          <p:nvGrpSpPr>
            <p:cNvPr id="551" name="Group 54">
              <a:extLst>
                <a:ext uri="{FF2B5EF4-FFF2-40B4-BE49-F238E27FC236}">
                  <a16:creationId xmlns:a16="http://schemas.microsoft.com/office/drawing/2014/main" id="{C538805C-B707-B4A9-FACB-B69994EFF6A9}"/>
                </a:ext>
              </a:extLst>
            </p:cNvPr>
            <p:cNvGrpSpPr/>
            <p:nvPr/>
          </p:nvGrpSpPr>
          <p:grpSpPr>
            <a:xfrm>
              <a:off x="299125" y="2127481"/>
              <a:ext cx="2484832" cy="756415"/>
              <a:chOff x="0" y="0"/>
              <a:chExt cx="918037" cy="279462"/>
            </a:xfrm>
          </p:grpSpPr>
          <p:sp>
            <p:nvSpPr>
              <p:cNvPr id="569" name="Freeform 55">
                <a:extLst>
                  <a:ext uri="{FF2B5EF4-FFF2-40B4-BE49-F238E27FC236}">
                    <a16:creationId xmlns:a16="http://schemas.microsoft.com/office/drawing/2014/main" id="{3A312601-A899-299C-6F6B-DD328BD291AD}"/>
                  </a:ext>
                </a:extLst>
              </p:cNvPr>
              <p:cNvSpPr/>
              <p:nvPr/>
            </p:nvSpPr>
            <p:spPr>
              <a:xfrm>
                <a:off x="0" y="0"/>
                <a:ext cx="918037" cy="279462"/>
              </a:xfrm>
              <a:custGeom>
                <a:avLst/>
                <a:gdLst/>
                <a:ahLst/>
                <a:cxnLst/>
                <a:rect l="l" t="t" r="r" b="b"/>
                <a:pathLst>
                  <a:path w="918037" h="279462">
                    <a:moveTo>
                      <a:pt x="0" y="0"/>
                    </a:moveTo>
                    <a:lnTo>
                      <a:pt x="918037" y="0"/>
                    </a:lnTo>
                    <a:lnTo>
                      <a:pt x="918037" y="279462"/>
                    </a:lnTo>
                    <a:lnTo>
                      <a:pt x="0" y="279462"/>
                    </a:lnTo>
                    <a:close/>
                  </a:path>
                </a:pathLst>
              </a:custGeom>
              <a:solidFill>
                <a:srgbClr val="F7F5F0"/>
              </a:solidFill>
            </p:spPr>
          </p:sp>
          <p:sp>
            <p:nvSpPr>
              <p:cNvPr id="570" name="TextBox 56">
                <a:extLst>
                  <a:ext uri="{FF2B5EF4-FFF2-40B4-BE49-F238E27FC236}">
                    <a16:creationId xmlns:a16="http://schemas.microsoft.com/office/drawing/2014/main" id="{0E724650-C279-063E-3AA5-AAB23E64C921}"/>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solidFill>
                    <a:srgbClr val="5E5E5E">
                      <a:alpha val="49271"/>
                    </a:srgbClr>
                  </a:solidFill>
                </a:endParaRPr>
              </a:p>
            </p:txBody>
          </p:sp>
        </p:grpSp>
        <p:grpSp>
          <p:nvGrpSpPr>
            <p:cNvPr id="552" name="Group 57">
              <a:extLst>
                <a:ext uri="{FF2B5EF4-FFF2-40B4-BE49-F238E27FC236}">
                  <a16:creationId xmlns:a16="http://schemas.microsoft.com/office/drawing/2014/main" id="{EA382199-F009-54FC-B008-4AD2CAC236D8}"/>
                </a:ext>
              </a:extLst>
            </p:cNvPr>
            <p:cNvGrpSpPr/>
            <p:nvPr/>
          </p:nvGrpSpPr>
          <p:grpSpPr>
            <a:xfrm>
              <a:off x="299125" y="3066122"/>
              <a:ext cx="2484832" cy="756415"/>
              <a:chOff x="0" y="0"/>
              <a:chExt cx="918037" cy="279462"/>
            </a:xfrm>
          </p:grpSpPr>
          <p:sp>
            <p:nvSpPr>
              <p:cNvPr id="567" name="Freeform 58">
                <a:extLst>
                  <a:ext uri="{FF2B5EF4-FFF2-40B4-BE49-F238E27FC236}">
                    <a16:creationId xmlns:a16="http://schemas.microsoft.com/office/drawing/2014/main" id="{8C5EF287-5F65-FAC6-48FE-2ECDBDDF55AC}"/>
                  </a:ext>
                </a:extLst>
              </p:cNvPr>
              <p:cNvSpPr/>
              <p:nvPr/>
            </p:nvSpPr>
            <p:spPr>
              <a:xfrm>
                <a:off x="0" y="0"/>
                <a:ext cx="918037" cy="279462"/>
              </a:xfrm>
              <a:custGeom>
                <a:avLst/>
                <a:gdLst/>
                <a:ahLst/>
                <a:cxnLst/>
                <a:rect l="l" t="t" r="r" b="b"/>
                <a:pathLst>
                  <a:path w="918037" h="279462">
                    <a:moveTo>
                      <a:pt x="0" y="0"/>
                    </a:moveTo>
                    <a:lnTo>
                      <a:pt x="918037" y="0"/>
                    </a:lnTo>
                    <a:lnTo>
                      <a:pt x="918037" y="279462"/>
                    </a:lnTo>
                    <a:lnTo>
                      <a:pt x="0" y="279462"/>
                    </a:lnTo>
                    <a:close/>
                  </a:path>
                </a:pathLst>
              </a:custGeom>
              <a:solidFill>
                <a:srgbClr val="F7F5F0"/>
              </a:solidFill>
            </p:spPr>
          </p:sp>
          <p:sp>
            <p:nvSpPr>
              <p:cNvPr id="568" name="TextBox 59">
                <a:extLst>
                  <a:ext uri="{FF2B5EF4-FFF2-40B4-BE49-F238E27FC236}">
                    <a16:creationId xmlns:a16="http://schemas.microsoft.com/office/drawing/2014/main" id="{8BCC1507-30AE-96E1-C7E8-7580158B9E3E}"/>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solidFill>
                    <a:srgbClr val="5E5E5E">
                      <a:alpha val="49271"/>
                    </a:srgbClr>
                  </a:solidFill>
                </a:endParaRPr>
              </a:p>
            </p:txBody>
          </p:sp>
        </p:grpSp>
        <p:grpSp>
          <p:nvGrpSpPr>
            <p:cNvPr id="553" name="Group 60">
              <a:extLst>
                <a:ext uri="{FF2B5EF4-FFF2-40B4-BE49-F238E27FC236}">
                  <a16:creationId xmlns:a16="http://schemas.microsoft.com/office/drawing/2014/main" id="{46B46C09-8C26-57ED-D6B8-DE813FF4FB79}"/>
                </a:ext>
              </a:extLst>
            </p:cNvPr>
            <p:cNvGrpSpPr/>
            <p:nvPr/>
          </p:nvGrpSpPr>
          <p:grpSpPr>
            <a:xfrm>
              <a:off x="299125" y="4004763"/>
              <a:ext cx="2484832" cy="756415"/>
              <a:chOff x="0" y="0"/>
              <a:chExt cx="918037" cy="279462"/>
            </a:xfrm>
          </p:grpSpPr>
          <p:sp>
            <p:nvSpPr>
              <p:cNvPr id="565" name="Freeform 61">
                <a:extLst>
                  <a:ext uri="{FF2B5EF4-FFF2-40B4-BE49-F238E27FC236}">
                    <a16:creationId xmlns:a16="http://schemas.microsoft.com/office/drawing/2014/main" id="{385DC867-7C97-1ED9-A2BB-AF754E7EEE78}"/>
                  </a:ext>
                </a:extLst>
              </p:cNvPr>
              <p:cNvSpPr/>
              <p:nvPr/>
            </p:nvSpPr>
            <p:spPr>
              <a:xfrm>
                <a:off x="0" y="0"/>
                <a:ext cx="918037" cy="279462"/>
              </a:xfrm>
              <a:custGeom>
                <a:avLst/>
                <a:gdLst/>
                <a:ahLst/>
                <a:cxnLst/>
                <a:rect l="l" t="t" r="r" b="b"/>
                <a:pathLst>
                  <a:path w="918037" h="279462">
                    <a:moveTo>
                      <a:pt x="0" y="0"/>
                    </a:moveTo>
                    <a:lnTo>
                      <a:pt x="918037" y="0"/>
                    </a:lnTo>
                    <a:lnTo>
                      <a:pt x="918037" y="279462"/>
                    </a:lnTo>
                    <a:lnTo>
                      <a:pt x="0" y="279462"/>
                    </a:lnTo>
                    <a:close/>
                  </a:path>
                </a:pathLst>
              </a:custGeom>
              <a:solidFill>
                <a:srgbClr val="F7F5F0"/>
              </a:solidFill>
            </p:spPr>
          </p:sp>
          <p:sp>
            <p:nvSpPr>
              <p:cNvPr id="566" name="TextBox 62">
                <a:extLst>
                  <a:ext uri="{FF2B5EF4-FFF2-40B4-BE49-F238E27FC236}">
                    <a16:creationId xmlns:a16="http://schemas.microsoft.com/office/drawing/2014/main" id="{3D1A56C0-55D6-6409-5CB4-BDDE855DB005}"/>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solidFill>
                    <a:srgbClr val="5E5E5E">
                      <a:alpha val="49271"/>
                    </a:srgbClr>
                  </a:solidFill>
                </a:endParaRPr>
              </a:p>
            </p:txBody>
          </p:sp>
        </p:grpSp>
        <p:grpSp>
          <p:nvGrpSpPr>
            <p:cNvPr id="554" name="Group 63">
              <a:extLst>
                <a:ext uri="{FF2B5EF4-FFF2-40B4-BE49-F238E27FC236}">
                  <a16:creationId xmlns:a16="http://schemas.microsoft.com/office/drawing/2014/main" id="{CA824BE5-0F89-E1A1-362E-C57E61BE69C6}"/>
                </a:ext>
              </a:extLst>
            </p:cNvPr>
            <p:cNvGrpSpPr/>
            <p:nvPr/>
          </p:nvGrpSpPr>
          <p:grpSpPr>
            <a:xfrm>
              <a:off x="299125" y="4932685"/>
              <a:ext cx="2484832" cy="756415"/>
              <a:chOff x="0" y="0"/>
              <a:chExt cx="918037" cy="279462"/>
            </a:xfrm>
          </p:grpSpPr>
          <p:sp>
            <p:nvSpPr>
              <p:cNvPr id="563" name="Freeform 64">
                <a:extLst>
                  <a:ext uri="{FF2B5EF4-FFF2-40B4-BE49-F238E27FC236}">
                    <a16:creationId xmlns:a16="http://schemas.microsoft.com/office/drawing/2014/main" id="{3A4FD951-FDA2-1E3A-4F30-6BCCECEDB5E0}"/>
                  </a:ext>
                </a:extLst>
              </p:cNvPr>
              <p:cNvSpPr/>
              <p:nvPr/>
            </p:nvSpPr>
            <p:spPr>
              <a:xfrm>
                <a:off x="0" y="0"/>
                <a:ext cx="918037" cy="279462"/>
              </a:xfrm>
              <a:custGeom>
                <a:avLst/>
                <a:gdLst/>
                <a:ahLst/>
                <a:cxnLst/>
                <a:rect l="l" t="t" r="r" b="b"/>
                <a:pathLst>
                  <a:path w="918037" h="279462">
                    <a:moveTo>
                      <a:pt x="0" y="0"/>
                    </a:moveTo>
                    <a:lnTo>
                      <a:pt x="918037" y="0"/>
                    </a:lnTo>
                    <a:lnTo>
                      <a:pt x="918037" y="279462"/>
                    </a:lnTo>
                    <a:lnTo>
                      <a:pt x="0" y="279462"/>
                    </a:lnTo>
                    <a:close/>
                  </a:path>
                </a:pathLst>
              </a:custGeom>
              <a:solidFill>
                <a:srgbClr val="F7F5F0"/>
              </a:solidFill>
            </p:spPr>
          </p:sp>
          <p:sp>
            <p:nvSpPr>
              <p:cNvPr id="564" name="TextBox 65">
                <a:extLst>
                  <a:ext uri="{FF2B5EF4-FFF2-40B4-BE49-F238E27FC236}">
                    <a16:creationId xmlns:a16="http://schemas.microsoft.com/office/drawing/2014/main" id="{A59B0E7C-443E-A911-6EAA-073E5B629FE4}"/>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solidFill>
                    <a:srgbClr val="5E5E5E">
                      <a:alpha val="49271"/>
                    </a:srgbClr>
                  </a:solidFill>
                </a:endParaRPr>
              </a:p>
            </p:txBody>
          </p:sp>
        </p:grpSp>
        <p:grpSp>
          <p:nvGrpSpPr>
            <p:cNvPr id="555" name="Group 66">
              <a:extLst>
                <a:ext uri="{FF2B5EF4-FFF2-40B4-BE49-F238E27FC236}">
                  <a16:creationId xmlns:a16="http://schemas.microsoft.com/office/drawing/2014/main" id="{AFB6B877-AF3F-DFD0-D844-B5181581AD3A}"/>
                </a:ext>
              </a:extLst>
            </p:cNvPr>
            <p:cNvGrpSpPr/>
            <p:nvPr/>
          </p:nvGrpSpPr>
          <p:grpSpPr>
            <a:xfrm>
              <a:off x="299125" y="5860607"/>
              <a:ext cx="2484832" cy="756415"/>
              <a:chOff x="0" y="0"/>
              <a:chExt cx="918037" cy="279462"/>
            </a:xfrm>
          </p:grpSpPr>
          <p:sp>
            <p:nvSpPr>
              <p:cNvPr id="561" name="Freeform 67">
                <a:extLst>
                  <a:ext uri="{FF2B5EF4-FFF2-40B4-BE49-F238E27FC236}">
                    <a16:creationId xmlns:a16="http://schemas.microsoft.com/office/drawing/2014/main" id="{971C8C80-419D-D65B-D3B2-760212ED0CDB}"/>
                  </a:ext>
                </a:extLst>
              </p:cNvPr>
              <p:cNvSpPr/>
              <p:nvPr/>
            </p:nvSpPr>
            <p:spPr>
              <a:xfrm>
                <a:off x="0" y="0"/>
                <a:ext cx="918037" cy="279462"/>
              </a:xfrm>
              <a:custGeom>
                <a:avLst/>
                <a:gdLst/>
                <a:ahLst/>
                <a:cxnLst/>
                <a:rect l="l" t="t" r="r" b="b"/>
                <a:pathLst>
                  <a:path w="918037" h="279462">
                    <a:moveTo>
                      <a:pt x="0" y="0"/>
                    </a:moveTo>
                    <a:lnTo>
                      <a:pt x="918037" y="0"/>
                    </a:lnTo>
                    <a:lnTo>
                      <a:pt x="918037" y="279462"/>
                    </a:lnTo>
                    <a:lnTo>
                      <a:pt x="0" y="279462"/>
                    </a:lnTo>
                    <a:close/>
                  </a:path>
                </a:pathLst>
              </a:custGeom>
              <a:solidFill>
                <a:srgbClr val="F7F5F0"/>
              </a:solidFill>
            </p:spPr>
          </p:sp>
          <p:sp>
            <p:nvSpPr>
              <p:cNvPr id="562" name="TextBox 68">
                <a:extLst>
                  <a:ext uri="{FF2B5EF4-FFF2-40B4-BE49-F238E27FC236}">
                    <a16:creationId xmlns:a16="http://schemas.microsoft.com/office/drawing/2014/main" id="{6DB3F63A-811C-5CB9-DF75-4F489DA27DB0}"/>
                  </a:ext>
                </a:extLst>
              </p:cNvPr>
              <p:cNvSpPr txBox="1"/>
              <p:nvPr/>
            </p:nvSpPr>
            <p:spPr>
              <a:xfrm>
                <a:off x="0" y="-28575"/>
                <a:ext cx="812800" cy="841375"/>
              </a:xfrm>
              <a:prstGeom prst="rect">
                <a:avLst/>
              </a:prstGeom>
            </p:spPr>
            <p:txBody>
              <a:bodyPr lIns="24128" tIns="24128" rIns="24128" bIns="24128" rtlCol="0" anchor="ctr"/>
              <a:lstStyle/>
              <a:p>
                <a:pPr algn="ctr">
                  <a:lnSpc>
                    <a:spcPts val="1283"/>
                  </a:lnSpc>
                </a:pPr>
                <a:endParaRPr>
                  <a:solidFill>
                    <a:srgbClr val="5E5E5E">
                      <a:alpha val="49271"/>
                    </a:srgbClr>
                  </a:solidFill>
                </a:endParaRPr>
              </a:p>
            </p:txBody>
          </p:sp>
        </p:grpSp>
        <p:sp>
          <p:nvSpPr>
            <p:cNvPr id="556" name="TextBox 69">
              <a:extLst>
                <a:ext uri="{FF2B5EF4-FFF2-40B4-BE49-F238E27FC236}">
                  <a16:creationId xmlns:a16="http://schemas.microsoft.com/office/drawing/2014/main" id="{CD3154C9-9313-ABF8-5CDA-DA2ED749AEE4}"/>
                </a:ext>
              </a:extLst>
            </p:cNvPr>
            <p:cNvSpPr txBox="1"/>
            <p:nvPr/>
          </p:nvSpPr>
          <p:spPr>
            <a:xfrm>
              <a:off x="809712" y="2359123"/>
              <a:ext cx="1470084" cy="328184"/>
            </a:xfrm>
            <a:prstGeom prst="rect">
              <a:avLst/>
            </a:prstGeom>
          </p:spPr>
          <p:txBody>
            <a:bodyPr lIns="0" tIns="0" rIns="0" bIns="0" rtlCol="0" anchor="t">
              <a:spAutoFit/>
            </a:bodyPr>
            <a:lstStyle/>
            <a:p>
              <a:pPr algn="ctr">
                <a:lnSpc>
                  <a:spcPts val="2486"/>
                </a:lnSpc>
                <a:spcBef>
                  <a:spcPct val="0"/>
                </a:spcBef>
              </a:pPr>
              <a:r>
                <a:rPr lang="en-US" sz="1657" spc="82" dirty="0">
                  <a:solidFill>
                    <a:srgbClr val="000000">
                      <a:alpha val="49271"/>
                    </a:srgbClr>
                  </a:solidFill>
                  <a:latin typeface="Mont"/>
                </a:rPr>
                <a:t>Floorings</a:t>
              </a:r>
            </a:p>
          </p:txBody>
        </p:sp>
        <p:sp>
          <p:nvSpPr>
            <p:cNvPr id="557" name="TextBox 70">
              <a:extLst>
                <a:ext uri="{FF2B5EF4-FFF2-40B4-BE49-F238E27FC236}">
                  <a16:creationId xmlns:a16="http://schemas.microsoft.com/office/drawing/2014/main" id="{35D6473C-932E-BE4E-A1E5-4B0EABB95F0F}"/>
                </a:ext>
              </a:extLst>
            </p:cNvPr>
            <p:cNvSpPr txBox="1"/>
            <p:nvPr/>
          </p:nvSpPr>
          <p:spPr>
            <a:xfrm>
              <a:off x="809712" y="3236586"/>
              <a:ext cx="1470084" cy="328184"/>
            </a:xfrm>
            <a:prstGeom prst="rect">
              <a:avLst/>
            </a:prstGeom>
          </p:spPr>
          <p:txBody>
            <a:bodyPr lIns="0" tIns="0" rIns="0" bIns="0" rtlCol="0" anchor="t">
              <a:spAutoFit/>
            </a:bodyPr>
            <a:lstStyle/>
            <a:p>
              <a:pPr algn="ctr">
                <a:lnSpc>
                  <a:spcPts val="2486"/>
                </a:lnSpc>
                <a:spcBef>
                  <a:spcPct val="0"/>
                </a:spcBef>
              </a:pPr>
              <a:r>
                <a:rPr lang="en-US" sz="1657" spc="82" dirty="0">
                  <a:solidFill>
                    <a:srgbClr val="000000">
                      <a:alpha val="49271"/>
                    </a:srgbClr>
                  </a:solidFill>
                  <a:latin typeface="Mont"/>
                </a:rPr>
                <a:t>Ceilings</a:t>
              </a:r>
            </a:p>
          </p:txBody>
        </p:sp>
        <p:sp>
          <p:nvSpPr>
            <p:cNvPr id="558" name="TextBox 71">
              <a:extLst>
                <a:ext uri="{FF2B5EF4-FFF2-40B4-BE49-F238E27FC236}">
                  <a16:creationId xmlns:a16="http://schemas.microsoft.com/office/drawing/2014/main" id="{313B4DC0-E788-45CF-9E75-09483060161A}"/>
                </a:ext>
              </a:extLst>
            </p:cNvPr>
            <p:cNvSpPr txBox="1"/>
            <p:nvPr/>
          </p:nvSpPr>
          <p:spPr>
            <a:xfrm>
              <a:off x="800997" y="4176552"/>
              <a:ext cx="1470084" cy="328184"/>
            </a:xfrm>
            <a:prstGeom prst="rect">
              <a:avLst/>
            </a:prstGeom>
          </p:spPr>
          <p:txBody>
            <a:bodyPr lIns="0" tIns="0" rIns="0" bIns="0" rtlCol="0" anchor="t">
              <a:spAutoFit/>
            </a:bodyPr>
            <a:lstStyle/>
            <a:p>
              <a:pPr algn="ctr">
                <a:lnSpc>
                  <a:spcPts val="2486"/>
                </a:lnSpc>
                <a:spcBef>
                  <a:spcPct val="0"/>
                </a:spcBef>
              </a:pPr>
              <a:r>
                <a:rPr lang="en-US" sz="1657" spc="82" dirty="0">
                  <a:solidFill>
                    <a:srgbClr val="000000">
                      <a:alpha val="49271"/>
                    </a:srgbClr>
                  </a:solidFill>
                  <a:latin typeface="Mont"/>
                </a:rPr>
                <a:t>Roof</a:t>
              </a:r>
            </a:p>
          </p:txBody>
        </p:sp>
        <p:sp>
          <p:nvSpPr>
            <p:cNvPr id="559" name="TextBox 72">
              <a:extLst>
                <a:ext uri="{FF2B5EF4-FFF2-40B4-BE49-F238E27FC236}">
                  <a16:creationId xmlns:a16="http://schemas.microsoft.com/office/drawing/2014/main" id="{C1E16E4D-E33B-E94F-231C-4211E6121571}"/>
                </a:ext>
              </a:extLst>
            </p:cNvPr>
            <p:cNvSpPr txBox="1"/>
            <p:nvPr/>
          </p:nvSpPr>
          <p:spPr>
            <a:xfrm>
              <a:off x="806388" y="5116957"/>
              <a:ext cx="1470084" cy="328184"/>
            </a:xfrm>
            <a:prstGeom prst="rect">
              <a:avLst/>
            </a:prstGeom>
          </p:spPr>
          <p:txBody>
            <a:bodyPr lIns="0" tIns="0" rIns="0" bIns="0" rtlCol="0" anchor="t">
              <a:spAutoFit/>
            </a:bodyPr>
            <a:lstStyle/>
            <a:p>
              <a:pPr algn="ctr">
                <a:lnSpc>
                  <a:spcPts val="2486"/>
                </a:lnSpc>
                <a:spcBef>
                  <a:spcPct val="0"/>
                </a:spcBef>
              </a:pPr>
              <a:r>
                <a:rPr lang="en-US" sz="1657" spc="82" dirty="0">
                  <a:solidFill>
                    <a:srgbClr val="000000">
                      <a:alpha val="49271"/>
                    </a:srgbClr>
                  </a:solidFill>
                  <a:latin typeface="Mont"/>
                </a:rPr>
                <a:t>Windows</a:t>
              </a:r>
            </a:p>
          </p:txBody>
        </p:sp>
        <p:sp>
          <p:nvSpPr>
            <p:cNvPr id="560" name="TextBox 73">
              <a:extLst>
                <a:ext uri="{FF2B5EF4-FFF2-40B4-BE49-F238E27FC236}">
                  <a16:creationId xmlns:a16="http://schemas.microsoft.com/office/drawing/2014/main" id="{42A66878-5174-38FA-E928-1795DD4730F3}"/>
                </a:ext>
              </a:extLst>
            </p:cNvPr>
            <p:cNvSpPr txBox="1"/>
            <p:nvPr/>
          </p:nvSpPr>
          <p:spPr>
            <a:xfrm>
              <a:off x="554068" y="6064708"/>
              <a:ext cx="1981374" cy="328184"/>
            </a:xfrm>
            <a:prstGeom prst="rect">
              <a:avLst/>
            </a:prstGeom>
          </p:spPr>
          <p:txBody>
            <a:bodyPr lIns="0" tIns="0" rIns="0" bIns="0" rtlCol="0" anchor="t">
              <a:spAutoFit/>
            </a:bodyPr>
            <a:lstStyle/>
            <a:p>
              <a:pPr algn="ctr">
                <a:lnSpc>
                  <a:spcPts val="2486"/>
                </a:lnSpc>
                <a:spcBef>
                  <a:spcPct val="0"/>
                </a:spcBef>
              </a:pPr>
              <a:r>
                <a:rPr lang="en-US" sz="1657" spc="82" dirty="0">
                  <a:solidFill>
                    <a:srgbClr val="000000">
                      <a:alpha val="49271"/>
                    </a:srgbClr>
                  </a:solidFill>
                  <a:latin typeface="Mont"/>
                </a:rPr>
                <a:t>Bath Pods</a:t>
              </a:r>
            </a:p>
          </p:txBody>
        </p:sp>
      </p:grpSp>
      <p:sp>
        <p:nvSpPr>
          <p:cNvPr id="575" name="AutoShape 74">
            <a:extLst>
              <a:ext uri="{FF2B5EF4-FFF2-40B4-BE49-F238E27FC236}">
                <a16:creationId xmlns:a16="http://schemas.microsoft.com/office/drawing/2014/main" id="{8CD6CC30-6AC1-F391-BE74-3E07084626F5}"/>
              </a:ext>
            </a:extLst>
          </p:cNvPr>
          <p:cNvSpPr/>
          <p:nvPr/>
        </p:nvSpPr>
        <p:spPr>
          <a:xfrm rot="-5400000">
            <a:off x="7729123" y="9423352"/>
            <a:ext cx="706537" cy="0"/>
          </a:xfrm>
          <a:prstGeom prst="line">
            <a:avLst/>
          </a:prstGeom>
          <a:ln w="47625" cap="flat">
            <a:solidFill>
              <a:srgbClr val="000000"/>
            </a:solidFill>
            <a:prstDash val="sysDot"/>
            <a:headEnd type="none" w="sm" len="sm"/>
            <a:tailEnd type="none" w="sm" len="sm"/>
          </a:ln>
        </p:spPr>
      </p:sp>
      <p:sp>
        <p:nvSpPr>
          <p:cNvPr id="576" name="AutoShape 75">
            <a:extLst>
              <a:ext uri="{FF2B5EF4-FFF2-40B4-BE49-F238E27FC236}">
                <a16:creationId xmlns:a16="http://schemas.microsoft.com/office/drawing/2014/main" id="{E3E6FDBD-1458-D890-A2D7-AE8EE47A16FB}"/>
              </a:ext>
            </a:extLst>
          </p:cNvPr>
          <p:cNvSpPr/>
          <p:nvPr/>
        </p:nvSpPr>
        <p:spPr>
          <a:xfrm>
            <a:off x="5935835" y="6641876"/>
            <a:ext cx="737981" cy="0"/>
          </a:xfrm>
          <a:prstGeom prst="line">
            <a:avLst/>
          </a:prstGeom>
          <a:ln w="47625" cap="flat">
            <a:solidFill>
              <a:srgbClr val="000000">
                <a:alpha val="43000"/>
              </a:srgbClr>
            </a:solidFill>
            <a:prstDash val="sysDot"/>
            <a:headEnd type="none" w="sm" len="sm"/>
            <a:tailEnd type="none" w="sm" len="sm"/>
          </a:ln>
        </p:spPr>
      </p:sp>
      <p:sp>
        <p:nvSpPr>
          <p:cNvPr id="578" name="AutoShape 120">
            <a:extLst>
              <a:ext uri="{FF2B5EF4-FFF2-40B4-BE49-F238E27FC236}">
                <a16:creationId xmlns:a16="http://schemas.microsoft.com/office/drawing/2014/main" id="{B362315F-74C7-702C-0CC9-5C9EA1D994AA}"/>
              </a:ext>
            </a:extLst>
          </p:cNvPr>
          <p:cNvSpPr/>
          <p:nvPr/>
        </p:nvSpPr>
        <p:spPr>
          <a:xfrm>
            <a:off x="12805502" y="6607131"/>
            <a:ext cx="1843683" cy="0"/>
          </a:xfrm>
          <a:prstGeom prst="line">
            <a:avLst/>
          </a:prstGeom>
          <a:ln w="47625" cap="flat">
            <a:solidFill>
              <a:srgbClr val="4F4F4F">
                <a:alpha val="75514"/>
              </a:srgbClr>
            </a:solidFill>
            <a:prstDash val="solid"/>
            <a:headEnd type="arrow" w="med" len="sm"/>
            <a:tailEnd type="none" w="med" len="sm"/>
          </a:ln>
        </p:spPr>
      </p:sp>
      <p:sp>
        <p:nvSpPr>
          <p:cNvPr id="611" name="AutoShape 74">
            <a:extLst>
              <a:ext uri="{FF2B5EF4-FFF2-40B4-BE49-F238E27FC236}">
                <a16:creationId xmlns:a16="http://schemas.microsoft.com/office/drawing/2014/main" id="{60AA6B57-9A85-6849-C7B2-770B361862CE}"/>
              </a:ext>
            </a:extLst>
          </p:cNvPr>
          <p:cNvSpPr/>
          <p:nvPr/>
        </p:nvSpPr>
        <p:spPr>
          <a:xfrm rot="-5400000">
            <a:off x="15782914" y="9444077"/>
            <a:ext cx="751385" cy="0"/>
          </a:xfrm>
          <a:prstGeom prst="line">
            <a:avLst/>
          </a:prstGeom>
          <a:ln w="47625" cap="flat">
            <a:solidFill>
              <a:srgbClr val="000000"/>
            </a:solidFill>
            <a:prstDash val="sysDot"/>
            <a:headEnd type="none" w="sm" len="sm"/>
            <a:tailEnd type="none" w="sm" len="sm"/>
          </a:ln>
        </p:spPr>
      </p:sp>
      <p:sp>
        <p:nvSpPr>
          <p:cNvPr id="646" name="Rounded Rectangle 645">
            <a:extLst>
              <a:ext uri="{FF2B5EF4-FFF2-40B4-BE49-F238E27FC236}">
                <a16:creationId xmlns:a16="http://schemas.microsoft.com/office/drawing/2014/main" id="{477C4DFB-1A72-DE50-27B9-E1FB59EAA02C}"/>
              </a:ext>
            </a:extLst>
          </p:cNvPr>
          <p:cNvSpPr/>
          <p:nvPr/>
        </p:nvSpPr>
        <p:spPr>
          <a:xfrm>
            <a:off x="9911278" y="8660013"/>
            <a:ext cx="4453376" cy="1021663"/>
          </a:xfrm>
          <a:prstGeom prst="roundRect">
            <a:avLst/>
          </a:prstGeom>
          <a:solidFill>
            <a:srgbClr val="CCB39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33" name="TextBox 119">
            <a:extLst>
              <a:ext uri="{FF2B5EF4-FFF2-40B4-BE49-F238E27FC236}">
                <a16:creationId xmlns:a16="http://schemas.microsoft.com/office/drawing/2014/main" id="{1503DE5D-966B-8158-AE2C-F95208DDB4D1}"/>
              </a:ext>
            </a:extLst>
          </p:cNvPr>
          <p:cNvSpPr txBox="1"/>
          <p:nvPr/>
        </p:nvSpPr>
        <p:spPr>
          <a:xfrm>
            <a:off x="9903005" y="8821096"/>
            <a:ext cx="4441969" cy="738655"/>
          </a:xfrm>
          <a:prstGeom prst="rect">
            <a:avLst/>
          </a:prstGeom>
        </p:spPr>
        <p:txBody>
          <a:bodyPr wrap="square" lIns="0" tIns="0" rIns="0" bIns="0" rtlCol="0" anchor="t">
            <a:spAutoFit/>
          </a:bodyPr>
          <a:lstStyle/>
          <a:p>
            <a:pPr algn="ctr"/>
            <a:r>
              <a:rPr lang="en-US" b="1" spc="82" dirty="0">
                <a:solidFill>
                  <a:srgbClr val="FFFFFF"/>
                </a:solidFill>
                <a:latin typeface="GT Walsheim Bold" panose="02000503030000020003" pitchFamily="2" charset="77"/>
              </a:rPr>
              <a:t>NEW ECONONOMY OF CREATORS &amp; PRODUCTS</a:t>
            </a:r>
          </a:p>
        </p:txBody>
      </p:sp>
      <p:sp>
        <p:nvSpPr>
          <p:cNvPr id="658" name="AutoShape 120">
            <a:extLst>
              <a:ext uri="{FF2B5EF4-FFF2-40B4-BE49-F238E27FC236}">
                <a16:creationId xmlns:a16="http://schemas.microsoft.com/office/drawing/2014/main" id="{A82263C5-DFD4-92F0-4EE1-CE0A8C66AB68}"/>
              </a:ext>
            </a:extLst>
          </p:cNvPr>
          <p:cNvSpPr/>
          <p:nvPr/>
        </p:nvSpPr>
        <p:spPr>
          <a:xfrm>
            <a:off x="17520414" y="6607131"/>
            <a:ext cx="886068" cy="0"/>
          </a:xfrm>
          <a:prstGeom prst="line">
            <a:avLst/>
          </a:prstGeom>
          <a:ln w="47625" cap="flat">
            <a:solidFill>
              <a:srgbClr val="4F4F4F">
                <a:alpha val="75514"/>
              </a:srgbClr>
            </a:solidFill>
            <a:prstDash val="solid"/>
            <a:headEnd type="arrow" w="med" len="sm"/>
            <a:tailEnd type="none" w="med" len="sm"/>
          </a:ln>
        </p:spPr>
      </p:sp>
      <p:sp>
        <p:nvSpPr>
          <p:cNvPr id="659" name="AutoShape 122">
            <a:extLst>
              <a:ext uri="{FF2B5EF4-FFF2-40B4-BE49-F238E27FC236}">
                <a16:creationId xmlns:a16="http://schemas.microsoft.com/office/drawing/2014/main" id="{DF54D7D5-9DDF-505B-D36D-13D5D6873B8E}"/>
              </a:ext>
            </a:extLst>
          </p:cNvPr>
          <p:cNvSpPr/>
          <p:nvPr/>
        </p:nvSpPr>
        <p:spPr>
          <a:xfrm rot="5400000">
            <a:off x="11506983" y="5052923"/>
            <a:ext cx="1179653" cy="0"/>
          </a:xfrm>
          <a:prstGeom prst="line">
            <a:avLst/>
          </a:prstGeom>
          <a:ln w="47625" cap="flat">
            <a:solidFill>
              <a:srgbClr val="4F4F4F">
                <a:alpha val="75514"/>
              </a:srgbClr>
            </a:solidFill>
            <a:prstDash val="solid"/>
            <a:headEnd type="none" w="med" len="sm"/>
            <a:tailEnd type="arrow" w="med" len="sm"/>
          </a:ln>
        </p:spPr>
      </p:sp>
      <p:sp>
        <p:nvSpPr>
          <p:cNvPr id="660" name="AutoShape 75">
            <a:extLst>
              <a:ext uri="{FF2B5EF4-FFF2-40B4-BE49-F238E27FC236}">
                <a16:creationId xmlns:a16="http://schemas.microsoft.com/office/drawing/2014/main" id="{0F97438C-A3F2-B7F2-2099-6790CFBEA431}"/>
              </a:ext>
            </a:extLst>
          </p:cNvPr>
          <p:cNvSpPr/>
          <p:nvPr/>
        </p:nvSpPr>
        <p:spPr>
          <a:xfrm>
            <a:off x="9342891" y="2990097"/>
            <a:ext cx="1546144" cy="0"/>
          </a:xfrm>
          <a:prstGeom prst="line">
            <a:avLst/>
          </a:prstGeom>
          <a:ln w="47625" cap="flat">
            <a:solidFill>
              <a:srgbClr val="000000"/>
            </a:solidFill>
            <a:prstDash val="sysDot"/>
            <a:headEnd type="none" w="sm" len="sm"/>
            <a:tailEnd type="none" w="sm" len="sm"/>
          </a:ln>
        </p:spPr>
      </p:sp>
      <p:sp>
        <p:nvSpPr>
          <p:cNvPr id="753" name="Rounded Rectangle 752">
            <a:extLst>
              <a:ext uri="{FF2B5EF4-FFF2-40B4-BE49-F238E27FC236}">
                <a16:creationId xmlns:a16="http://schemas.microsoft.com/office/drawing/2014/main" id="{E205A435-E4A2-B2A3-DE1E-9BF1FEED9A07}"/>
              </a:ext>
            </a:extLst>
          </p:cNvPr>
          <p:cNvSpPr/>
          <p:nvPr/>
        </p:nvSpPr>
        <p:spPr>
          <a:xfrm>
            <a:off x="10889035" y="2626072"/>
            <a:ext cx="2365470" cy="673810"/>
          </a:xfrm>
          <a:prstGeom prst="roundRect">
            <a:avLst/>
          </a:prstGeom>
          <a:solidFill>
            <a:srgbClr val="CCB39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54" name="TextBox 80">
            <a:extLst>
              <a:ext uri="{FF2B5EF4-FFF2-40B4-BE49-F238E27FC236}">
                <a16:creationId xmlns:a16="http://schemas.microsoft.com/office/drawing/2014/main" id="{BD688B2F-38B9-BEC6-21F8-2390BDB07490}"/>
              </a:ext>
            </a:extLst>
          </p:cNvPr>
          <p:cNvSpPr txBox="1"/>
          <p:nvPr/>
        </p:nvSpPr>
        <p:spPr>
          <a:xfrm>
            <a:off x="10581054" y="2851709"/>
            <a:ext cx="2946465" cy="332783"/>
          </a:xfrm>
          <a:prstGeom prst="rect">
            <a:avLst/>
          </a:prstGeom>
        </p:spPr>
        <p:txBody>
          <a:bodyPr wrap="square" lIns="0" tIns="0" rIns="0" bIns="0" rtlCol="0" anchor="t">
            <a:spAutoFit/>
          </a:bodyPr>
          <a:lstStyle/>
          <a:p>
            <a:pPr algn="ctr">
              <a:lnSpc>
                <a:spcPts val="2486"/>
              </a:lnSpc>
              <a:spcBef>
                <a:spcPct val="0"/>
              </a:spcBef>
            </a:pPr>
            <a:r>
              <a:rPr lang="en-US" b="1" spc="82" dirty="0">
                <a:solidFill>
                  <a:schemeClr val="bg1"/>
                </a:solidFill>
                <a:latin typeface="GT Walsheim Bold" panose="02000503030000020003" pitchFamily="2" charset="77"/>
              </a:rPr>
              <a:t>APPS</a:t>
            </a:r>
          </a:p>
        </p:txBody>
      </p:sp>
      <p:grpSp>
        <p:nvGrpSpPr>
          <p:cNvPr id="762" name="Group 761">
            <a:extLst>
              <a:ext uri="{FF2B5EF4-FFF2-40B4-BE49-F238E27FC236}">
                <a16:creationId xmlns:a16="http://schemas.microsoft.com/office/drawing/2014/main" id="{8C5DF99D-E31E-4DC7-CFE7-09C1EB9433B1}"/>
              </a:ext>
            </a:extLst>
          </p:cNvPr>
          <p:cNvGrpSpPr/>
          <p:nvPr/>
        </p:nvGrpSpPr>
        <p:grpSpPr>
          <a:xfrm>
            <a:off x="18930820" y="5235329"/>
            <a:ext cx="771200" cy="1265377"/>
            <a:chOff x="16281808" y="744237"/>
            <a:chExt cx="771200" cy="1265377"/>
          </a:xfrm>
        </p:grpSpPr>
        <p:pic>
          <p:nvPicPr>
            <p:cNvPr id="760" name="Picture 113">
              <a:extLst>
                <a:ext uri="{FF2B5EF4-FFF2-40B4-BE49-F238E27FC236}">
                  <a16:creationId xmlns:a16="http://schemas.microsoft.com/office/drawing/2014/main" id="{03E818D5-C8FB-F392-7BA8-46352C18FCC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281808" y="1018760"/>
              <a:ext cx="647770" cy="990854"/>
            </a:xfrm>
            <a:prstGeom prst="rect">
              <a:avLst/>
            </a:prstGeom>
          </p:spPr>
        </p:pic>
        <p:sp>
          <p:nvSpPr>
            <p:cNvPr id="761" name="Freeform 116">
              <a:extLst>
                <a:ext uri="{FF2B5EF4-FFF2-40B4-BE49-F238E27FC236}">
                  <a16:creationId xmlns:a16="http://schemas.microsoft.com/office/drawing/2014/main" id="{AABB37E1-8432-6A3B-B095-B20811294238}"/>
                </a:ext>
              </a:extLst>
            </p:cNvPr>
            <p:cNvSpPr/>
            <p:nvPr/>
          </p:nvSpPr>
          <p:spPr>
            <a:xfrm>
              <a:off x="16929577" y="744237"/>
              <a:ext cx="123431" cy="1265377"/>
            </a:xfrm>
            <a:custGeom>
              <a:avLst/>
              <a:gdLst/>
              <a:ahLst/>
              <a:cxnLst/>
              <a:rect l="l" t="t" r="r" b="b"/>
              <a:pathLst>
                <a:path w="85290" h="874367">
                  <a:moveTo>
                    <a:pt x="0" y="0"/>
                  </a:moveTo>
                  <a:lnTo>
                    <a:pt x="85290" y="0"/>
                  </a:lnTo>
                  <a:lnTo>
                    <a:pt x="85290" y="874367"/>
                  </a:lnTo>
                  <a:lnTo>
                    <a:pt x="0" y="874367"/>
                  </a:lnTo>
                  <a:close/>
                </a:path>
              </a:pathLst>
            </a:custGeom>
            <a:solidFill>
              <a:srgbClr val="D2BCA4"/>
            </a:solidFill>
          </p:spPr>
        </p:sp>
      </p:grpSp>
      <p:sp>
        <p:nvSpPr>
          <p:cNvPr id="763" name="TextBox 79">
            <a:extLst>
              <a:ext uri="{FF2B5EF4-FFF2-40B4-BE49-F238E27FC236}">
                <a16:creationId xmlns:a16="http://schemas.microsoft.com/office/drawing/2014/main" id="{8F0C3296-1B02-E113-534A-4819A5E918FD}"/>
              </a:ext>
            </a:extLst>
          </p:cNvPr>
          <p:cNvSpPr txBox="1"/>
          <p:nvPr/>
        </p:nvSpPr>
        <p:spPr>
          <a:xfrm>
            <a:off x="18285940" y="6609653"/>
            <a:ext cx="2218228" cy="234680"/>
          </a:xfrm>
          <a:prstGeom prst="rect">
            <a:avLst/>
          </a:prstGeom>
        </p:spPr>
        <p:txBody>
          <a:bodyPr wrap="square" lIns="0" tIns="0" rIns="0" bIns="0" rtlCol="0" anchor="t">
            <a:spAutoFit/>
          </a:bodyPr>
          <a:lstStyle/>
          <a:p>
            <a:pPr algn="ctr">
              <a:lnSpc>
                <a:spcPts val="1756"/>
              </a:lnSpc>
            </a:pPr>
            <a:r>
              <a:rPr lang="en-US" sz="1600" spc="82" dirty="0">
                <a:solidFill>
                  <a:srgbClr val="000000"/>
                </a:solidFill>
                <a:latin typeface="GT Walsheim Regular" panose="02000503030000020003" pitchFamily="2" charset="77"/>
              </a:rPr>
              <a:t>HOME</a:t>
            </a:r>
          </a:p>
        </p:txBody>
      </p:sp>
      <p:pic>
        <p:nvPicPr>
          <p:cNvPr id="764" name="Picture 114">
            <a:extLst>
              <a:ext uri="{FF2B5EF4-FFF2-40B4-BE49-F238E27FC236}">
                <a16:creationId xmlns:a16="http://schemas.microsoft.com/office/drawing/2014/main" id="{680F2965-86EC-C5B7-67E8-0A68A8E827F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9091286" y="7364126"/>
            <a:ext cx="588862" cy="1094285"/>
          </a:xfrm>
          <a:prstGeom prst="rect">
            <a:avLst/>
          </a:prstGeom>
        </p:spPr>
      </p:pic>
      <p:sp>
        <p:nvSpPr>
          <p:cNvPr id="765" name="Freeform 116">
            <a:extLst>
              <a:ext uri="{FF2B5EF4-FFF2-40B4-BE49-F238E27FC236}">
                <a16:creationId xmlns:a16="http://schemas.microsoft.com/office/drawing/2014/main" id="{1A03AE2F-1EA0-56CD-C1BE-4291C0D890EB}"/>
              </a:ext>
            </a:extLst>
          </p:cNvPr>
          <p:cNvSpPr/>
          <p:nvPr/>
        </p:nvSpPr>
        <p:spPr>
          <a:xfrm>
            <a:off x="19082757" y="7139247"/>
            <a:ext cx="123431" cy="1265377"/>
          </a:xfrm>
          <a:custGeom>
            <a:avLst/>
            <a:gdLst/>
            <a:ahLst/>
            <a:cxnLst/>
            <a:rect l="l" t="t" r="r" b="b"/>
            <a:pathLst>
              <a:path w="85290" h="874367">
                <a:moveTo>
                  <a:pt x="0" y="0"/>
                </a:moveTo>
                <a:lnTo>
                  <a:pt x="85290" y="0"/>
                </a:lnTo>
                <a:lnTo>
                  <a:pt x="85290" y="874367"/>
                </a:lnTo>
                <a:lnTo>
                  <a:pt x="0" y="874367"/>
                </a:lnTo>
                <a:close/>
              </a:path>
            </a:pathLst>
          </a:custGeom>
          <a:solidFill>
            <a:srgbClr val="D2BCA4"/>
          </a:solidFill>
          <a:ln>
            <a:solidFill>
              <a:schemeClr val="bg1"/>
            </a:solidFill>
          </a:ln>
        </p:spPr>
      </p:sp>
      <p:sp>
        <p:nvSpPr>
          <p:cNvPr id="766" name="TextBox 79">
            <a:extLst>
              <a:ext uri="{FF2B5EF4-FFF2-40B4-BE49-F238E27FC236}">
                <a16:creationId xmlns:a16="http://schemas.microsoft.com/office/drawing/2014/main" id="{87D082FE-46FC-B442-9CF3-FCCC07F8F8BE}"/>
              </a:ext>
            </a:extLst>
          </p:cNvPr>
          <p:cNvSpPr txBox="1"/>
          <p:nvPr/>
        </p:nvSpPr>
        <p:spPr>
          <a:xfrm>
            <a:off x="18301129" y="8591739"/>
            <a:ext cx="2218228" cy="234680"/>
          </a:xfrm>
          <a:prstGeom prst="rect">
            <a:avLst/>
          </a:prstGeom>
        </p:spPr>
        <p:txBody>
          <a:bodyPr wrap="square" lIns="0" tIns="0" rIns="0" bIns="0" rtlCol="0" anchor="t">
            <a:spAutoFit/>
          </a:bodyPr>
          <a:lstStyle/>
          <a:p>
            <a:pPr algn="ctr">
              <a:lnSpc>
                <a:spcPts val="1756"/>
              </a:lnSpc>
            </a:pPr>
            <a:r>
              <a:rPr lang="en-US" sz="1600" spc="82" dirty="0">
                <a:solidFill>
                  <a:srgbClr val="000000"/>
                </a:solidFill>
                <a:latin typeface="GT Walsheim Regular" panose="02000503030000020003" pitchFamily="2" charset="77"/>
              </a:rPr>
              <a:t>COMMERCIAL</a:t>
            </a:r>
          </a:p>
        </p:txBody>
      </p:sp>
      <p:sp>
        <p:nvSpPr>
          <p:cNvPr id="770" name="Rounded Rectangle 769">
            <a:extLst>
              <a:ext uri="{FF2B5EF4-FFF2-40B4-BE49-F238E27FC236}">
                <a16:creationId xmlns:a16="http://schemas.microsoft.com/office/drawing/2014/main" id="{57416F42-4D3D-0EAA-8553-BBCADBFCD957}"/>
              </a:ext>
            </a:extLst>
          </p:cNvPr>
          <p:cNvSpPr/>
          <p:nvPr/>
        </p:nvSpPr>
        <p:spPr>
          <a:xfrm>
            <a:off x="18423144" y="4703356"/>
            <a:ext cx="1947829" cy="4452598"/>
          </a:xfrm>
          <a:prstGeom prst="round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75" name="AutoShape 75">
            <a:extLst>
              <a:ext uri="{FF2B5EF4-FFF2-40B4-BE49-F238E27FC236}">
                <a16:creationId xmlns:a16="http://schemas.microsoft.com/office/drawing/2014/main" id="{A566A992-C135-6827-6036-A544CBE36C5E}"/>
              </a:ext>
            </a:extLst>
          </p:cNvPr>
          <p:cNvSpPr/>
          <p:nvPr/>
        </p:nvSpPr>
        <p:spPr>
          <a:xfrm>
            <a:off x="13254505" y="2990097"/>
            <a:ext cx="2834577" cy="0"/>
          </a:xfrm>
          <a:prstGeom prst="line">
            <a:avLst/>
          </a:prstGeom>
          <a:ln w="47625" cap="flat">
            <a:solidFill>
              <a:srgbClr val="000000"/>
            </a:solidFill>
            <a:prstDash val="sysDot"/>
            <a:headEnd type="none" w="sm" len="sm"/>
            <a:tailEnd type="none" w="sm" len="sm"/>
          </a:ln>
        </p:spPr>
      </p:sp>
      <p:sp>
        <p:nvSpPr>
          <p:cNvPr id="776" name="AutoShape 74">
            <a:extLst>
              <a:ext uri="{FF2B5EF4-FFF2-40B4-BE49-F238E27FC236}">
                <a16:creationId xmlns:a16="http://schemas.microsoft.com/office/drawing/2014/main" id="{C0ECF8D1-3484-67E2-5DEE-BF14556A824F}"/>
              </a:ext>
            </a:extLst>
          </p:cNvPr>
          <p:cNvSpPr/>
          <p:nvPr/>
        </p:nvSpPr>
        <p:spPr>
          <a:xfrm rot="-5400000">
            <a:off x="15753887" y="3316196"/>
            <a:ext cx="751385" cy="0"/>
          </a:xfrm>
          <a:prstGeom prst="line">
            <a:avLst/>
          </a:prstGeom>
          <a:ln w="47625" cap="flat">
            <a:solidFill>
              <a:srgbClr val="000000"/>
            </a:solidFill>
            <a:prstDash val="sysDot"/>
            <a:headEnd type="none" w="sm" len="sm"/>
            <a:tailEnd type="none" w="sm" len="sm"/>
          </a:ln>
        </p:spPr>
      </p:sp>
      <p:cxnSp>
        <p:nvCxnSpPr>
          <p:cNvPr id="6" name="Прямая соединительная линия 158">
            <a:extLst>
              <a:ext uri="{FF2B5EF4-FFF2-40B4-BE49-F238E27FC236}">
                <a16:creationId xmlns:a16="http://schemas.microsoft.com/office/drawing/2014/main" id="{8510B325-65E9-3875-FC64-8E84B5B72871}"/>
              </a:ext>
            </a:extLst>
          </p:cNvPr>
          <p:cNvCxnSpPr>
            <a:cxnSpLocks/>
          </p:cNvCxnSpPr>
          <p:nvPr/>
        </p:nvCxnSpPr>
        <p:spPr>
          <a:xfrm>
            <a:off x="22900474" y="0"/>
            <a:ext cx="15239"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9" name="Graphic 8">
            <a:extLst>
              <a:ext uri="{FF2B5EF4-FFF2-40B4-BE49-F238E27FC236}">
                <a16:creationId xmlns:a16="http://schemas.microsoft.com/office/drawing/2014/main" id="{0EC9DAC4-7B8C-2487-FDD3-B3A2990F92B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1607766" y="8619043"/>
            <a:ext cx="452246" cy="452246"/>
          </a:xfrm>
          <a:prstGeom prst="rect">
            <a:avLst/>
          </a:prstGeom>
        </p:spPr>
      </p:pic>
    </p:spTree>
    <p:extLst>
      <p:ext uri="{BB962C8B-B14F-4D97-AF65-F5344CB8AC3E}">
        <p14:creationId xmlns:p14="http://schemas.microsoft.com/office/powerpoint/2010/main" val="5733547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Прямоугольник 54">
            <a:extLst>
              <a:ext uri="{FF2B5EF4-FFF2-40B4-BE49-F238E27FC236}">
                <a16:creationId xmlns:a16="http://schemas.microsoft.com/office/drawing/2014/main" id="{0CAD0474-4F2B-ABB6-2CD5-26A0BCD33D37}"/>
              </a:ext>
            </a:extLst>
          </p:cNvPr>
          <p:cNvSpPr/>
          <p:nvPr/>
        </p:nvSpPr>
        <p:spPr>
          <a:xfrm rot="10800000">
            <a:off x="9315339" y="3655784"/>
            <a:ext cx="3392086" cy="8081073"/>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8" name="Rectangle 47">
            <a:extLst>
              <a:ext uri="{FF2B5EF4-FFF2-40B4-BE49-F238E27FC236}">
                <a16:creationId xmlns:a16="http://schemas.microsoft.com/office/drawing/2014/main" id="{C89198A7-E7AF-9006-C375-A7C5ABE31C67}"/>
              </a:ext>
            </a:extLst>
          </p:cNvPr>
          <p:cNvSpPr/>
          <p:nvPr/>
        </p:nvSpPr>
        <p:spPr>
          <a:xfrm>
            <a:off x="951339" y="3655791"/>
            <a:ext cx="8306852" cy="81211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fld id="{86CB4B4D-7CA3-9044-876B-883B54F8677D}" type="slidenum">
              <a:rPr lang="en-US" sz="2000" smtClean="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rPr>
              <a:t>22</a:t>
            </a:fld>
            <a:endParaRPr lang="en-US" sz="2000" dirty="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5B7DBBD4-5D89-4AEF-B95A-120A19C1F938}"/>
              </a:ext>
            </a:extLst>
          </p:cNvPr>
          <p:cNvSpPr txBox="1"/>
          <p:nvPr/>
        </p:nvSpPr>
        <p:spPr>
          <a:xfrm>
            <a:off x="876673" y="876548"/>
            <a:ext cx="393226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COMPETITION</a:t>
            </a:r>
          </a:p>
        </p:txBody>
      </p:sp>
      <p:sp>
        <p:nvSpPr>
          <p:cNvPr id="8" name="TextBox 7">
            <a:extLst>
              <a:ext uri="{FF2B5EF4-FFF2-40B4-BE49-F238E27FC236}">
                <a16:creationId xmlns:a16="http://schemas.microsoft.com/office/drawing/2014/main" id="{CCFFC23D-8179-42E3-9C39-DAF2EC1FF3B6}"/>
              </a:ext>
            </a:extLst>
          </p:cNvPr>
          <p:cNvSpPr txBox="1"/>
          <p:nvPr/>
        </p:nvSpPr>
        <p:spPr>
          <a:xfrm>
            <a:off x="883156" y="1732364"/>
            <a:ext cx="20696296"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Expanding on an indisputable competitive moat</a:t>
            </a:r>
          </a:p>
        </p:txBody>
      </p:sp>
      <p:cxnSp>
        <p:nvCxnSpPr>
          <p:cNvPr id="57" name="Прямая соединительная линия 177">
            <a:extLst>
              <a:ext uri="{FF2B5EF4-FFF2-40B4-BE49-F238E27FC236}">
                <a16:creationId xmlns:a16="http://schemas.microsoft.com/office/drawing/2014/main" id="{BAF9FAE1-B455-0A43-4ED8-BF6BF0231AF8}"/>
              </a:ext>
            </a:extLst>
          </p:cNvPr>
          <p:cNvCxnSpPr>
            <a:cxnSpLocks/>
          </p:cNvCxnSpPr>
          <p:nvPr/>
        </p:nvCxnSpPr>
        <p:spPr>
          <a:xfrm flipH="1">
            <a:off x="-65313" y="3105732"/>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61" name="Прямая соединительная линия 177">
            <a:extLst>
              <a:ext uri="{FF2B5EF4-FFF2-40B4-BE49-F238E27FC236}">
                <a16:creationId xmlns:a16="http://schemas.microsoft.com/office/drawing/2014/main" id="{0F206809-6919-0780-94D1-4C7AB2E30142}"/>
              </a:ext>
            </a:extLst>
          </p:cNvPr>
          <p:cNvCxnSpPr>
            <a:cxnSpLocks/>
          </p:cNvCxnSpPr>
          <p:nvPr/>
        </p:nvCxnSpPr>
        <p:spPr>
          <a:xfrm flipH="1">
            <a:off x="-65313" y="11736866"/>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6" name="Rectangle 5">
            <a:extLst>
              <a:ext uri="{FF2B5EF4-FFF2-40B4-BE49-F238E27FC236}">
                <a16:creationId xmlns:a16="http://schemas.microsoft.com/office/drawing/2014/main" id="{7DEE66B9-0A96-18DD-5168-C4E85642A051}"/>
              </a:ext>
            </a:extLst>
          </p:cNvPr>
          <p:cNvSpPr/>
          <p:nvPr/>
        </p:nvSpPr>
        <p:spPr>
          <a:xfrm>
            <a:off x="6246230" y="9561088"/>
            <a:ext cx="516355" cy="517273"/>
          </a:xfrm>
          <a:prstGeom prst="rect">
            <a:avLst/>
          </a:prstGeom>
          <a:solidFill>
            <a:srgbClr val="4F4F4F">
              <a:alpha val="12157"/>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9" name="Graphic 8">
            <a:extLst>
              <a:ext uri="{FF2B5EF4-FFF2-40B4-BE49-F238E27FC236}">
                <a16:creationId xmlns:a16="http://schemas.microsoft.com/office/drawing/2014/main" id="{62F79717-F898-745F-F1C1-ABE30A956D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31569" y="9636846"/>
            <a:ext cx="344579" cy="344579"/>
          </a:xfrm>
          <a:prstGeom prst="rect">
            <a:avLst/>
          </a:prstGeom>
        </p:spPr>
      </p:pic>
      <p:grpSp>
        <p:nvGrpSpPr>
          <p:cNvPr id="32" name="Group 31">
            <a:extLst>
              <a:ext uri="{FF2B5EF4-FFF2-40B4-BE49-F238E27FC236}">
                <a16:creationId xmlns:a16="http://schemas.microsoft.com/office/drawing/2014/main" id="{D5C33D6E-5D1D-866A-4465-F027F67E0A86}"/>
              </a:ext>
            </a:extLst>
          </p:cNvPr>
          <p:cNvGrpSpPr/>
          <p:nvPr/>
        </p:nvGrpSpPr>
        <p:grpSpPr>
          <a:xfrm>
            <a:off x="9412013" y="7251629"/>
            <a:ext cx="483968" cy="517878"/>
            <a:chOff x="9311987" y="6799993"/>
            <a:chExt cx="483968" cy="517878"/>
          </a:xfrm>
        </p:grpSpPr>
        <p:sp>
          <p:nvSpPr>
            <p:cNvPr id="11" name="Rectangle 10">
              <a:extLst>
                <a:ext uri="{FF2B5EF4-FFF2-40B4-BE49-F238E27FC236}">
                  <a16:creationId xmlns:a16="http://schemas.microsoft.com/office/drawing/2014/main" id="{7891051A-1A76-DF8F-8891-20C253B5DCB4}"/>
                </a:ext>
              </a:extLst>
            </p:cNvPr>
            <p:cNvSpPr/>
            <p:nvPr/>
          </p:nvSpPr>
          <p:spPr>
            <a:xfrm>
              <a:off x="9311987" y="6799993"/>
              <a:ext cx="483968" cy="517878"/>
            </a:xfrm>
            <a:prstGeom prst="rect">
              <a:avLst/>
            </a:prstGeom>
            <a:solidFill>
              <a:srgbClr val="CFBCA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3" name="Graphic 12">
              <a:extLst>
                <a:ext uri="{FF2B5EF4-FFF2-40B4-BE49-F238E27FC236}">
                  <a16:creationId xmlns:a16="http://schemas.microsoft.com/office/drawing/2014/main" id="{3926D1DE-AD13-35D7-1A1B-A4467B53841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15246" y="6918649"/>
              <a:ext cx="272315" cy="272315"/>
            </a:xfrm>
            <a:prstGeom prst="rect">
              <a:avLst/>
            </a:prstGeom>
          </p:spPr>
        </p:pic>
      </p:grpSp>
      <p:sp>
        <p:nvSpPr>
          <p:cNvPr id="15" name="Rectangle 14">
            <a:extLst>
              <a:ext uri="{FF2B5EF4-FFF2-40B4-BE49-F238E27FC236}">
                <a16:creationId xmlns:a16="http://schemas.microsoft.com/office/drawing/2014/main" id="{0A649164-1239-1FB5-76F6-9FC7AC53A67A}"/>
              </a:ext>
            </a:extLst>
          </p:cNvPr>
          <p:cNvSpPr/>
          <p:nvPr/>
        </p:nvSpPr>
        <p:spPr>
          <a:xfrm>
            <a:off x="9412013" y="9554013"/>
            <a:ext cx="483968" cy="517878"/>
          </a:xfrm>
          <a:prstGeom prst="rect">
            <a:avLst/>
          </a:prstGeom>
          <a:solidFill>
            <a:srgbClr val="CFBCA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6" name="Graphic 15">
            <a:extLst>
              <a:ext uri="{FF2B5EF4-FFF2-40B4-BE49-F238E27FC236}">
                <a16:creationId xmlns:a16="http://schemas.microsoft.com/office/drawing/2014/main" id="{1429A7EF-5789-DFB9-BD38-AD8A661DCFD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15272" y="9659969"/>
            <a:ext cx="272315" cy="272315"/>
          </a:xfrm>
          <a:prstGeom prst="rect">
            <a:avLst/>
          </a:prstGeom>
        </p:spPr>
      </p:pic>
      <p:grpSp>
        <p:nvGrpSpPr>
          <p:cNvPr id="19" name="Group 18">
            <a:extLst>
              <a:ext uri="{FF2B5EF4-FFF2-40B4-BE49-F238E27FC236}">
                <a16:creationId xmlns:a16="http://schemas.microsoft.com/office/drawing/2014/main" id="{3783728F-AAA6-7CC8-7A1E-AC8E5CE0AD77}"/>
              </a:ext>
            </a:extLst>
          </p:cNvPr>
          <p:cNvGrpSpPr/>
          <p:nvPr/>
        </p:nvGrpSpPr>
        <p:grpSpPr>
          <a:xfrm>
            <a:off x="3177574" y="5070969"/>
            <a:ext cx="516355" cy="517273"/>
            <a:chOff x="6404779" y="5225391"/>
            <a:chExt cx="516355" cy="517273"/>
          </a:xfrm>
        </p:grpSpPr>
        <p:sp>
          <p:nvSpPr>
            <p:cNvPr id="17" name="Rectangle 16">
              <a:extLst>
                <a:ext uri="{FF2B5EF4-FFF2-40B4-BE49-F238E27FC236}">
                  <a16:creationId xmlns:a16="http://schemas.microsoft.com/office/drawing/2014/main" id="{D2A60FC6-6AC0-4F84-C824-3F39386DC2AB}"/>
                </a:ext>
              </a:extLst>
            </p:cNvPr>
            <p:cNvSpPr/>
            <p:nvPr/>
          </p:nvSpPr>
          <p:spPr>
            <a:xfrm>
              <a:off x="6404779" y="5225391"/>
              <a:ext cx="516355" cy="517273"/>
            </a:xfrm>
            <a:prstGeom prst="rect">
              <a:avLst/>
            </a:prstGeom>
            <a:solidFill>
              <a:srgbClr val="4F4F4F">
                <a:alpha val="12157"/>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8" name="Graphic 17">
              <a:extLst>
                <a:ext uri="{FF2B5EF4-FFF2-40B4-BE49-F238E27FC236}">
                  <a16:creationId xmlns:a16="http://schemas.microsoft.com/office/drawing/2014/main" id="{404C576E-A528-A88D-65D5-254651C0E74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7418" y="5288449"/>
              <a:ext cx="344579" cy="344579"/>
            </a:xfrm>
            <a:prstGeom prst="rect">
              <a:avLst/>
            </a:prstGeom>
          </p:spPr>
        </p:pic>
      </p:grpSp>
      <p:grpSp>
        <p:nvGrpSpPr>
          <p:cNvPr id="22" name="Group 21">
            <a:extLst>
              <a:ext uri="{FF2B5EF4-FFF2-40B4-BE49-F238E27FC236}">
                <a16:creationId xmlns:a16="http://schemas.microsoft.com/office/drawing/2014/main" id="{8E9ED777-7111-2162-12B4-BB02E7952BDA}"/>
              </a:ext>
            </a:extLst>
          </p:cNvPr>
          <p:cNvGrpSpPr/>
          <p:nvPr/>
        </p:nvGrpSpPr>
        <p:grpSpPr>
          <a:xfrm>
            <a:off x="3167876" y="7240948"/>
            <a:ext cx="516355" cy="517273"/>
            <a:chOff x="6404779" y="5225391"/>
            <a:chExt cx="516355" cy="517273"/>
          </a:xfrm>
        </p:grpSpPr>
        <p:sp>
          <p:nvSpPr>
            <p:cNvPr id="24" name="Rectangle 23">
              <a:extLst>
                <a:ext uri="{FF2B5EF4-FFF2-40B4-BE49-F238E27FC236}">
                  <a16:creationId xmlns:a16="http://schemas.microsoft.com/office/drawing/2014/main" id="{57C76B0F-E765-9FCD-5494-CFB1E1D6810C}"/>
                </a:ext>
              </a:extLst>
            </p:cNvPr>
            <p:cNvSpPr/>
            <p:nvPr/>
          </p:nvSpPr>
          <p:spPr>
            <a:xfrm>
              <a:off x="6404779" y="5225391"/>
              <a:ext cx="516355" cy="517273"/>
            </a:xfrm>
            <a:prstGeom prst="rect">
              <a:avLst/>
            </a:prstGeom>
            <a:solidFill>
              <a:srgbClr val="4F4F4F">
                <a:alpha val="12157"/>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25" name="Graphic 24">
              <a:extLst>
                <a:ext uri="{FF2B5EF4-FFF2-40B4-BE49-F238E27FC236}">
                  <a16:creationId xmlns:a16="http://schemas.microsoft.com/office/drawing/2014/main" id="{0730F773-3043-4A98-4058-E80761CA97A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7418" y="5288449"/>
              <a:ext cx="344579" cy="344579"/>
            </a:xfrm>
            <a:prstGeom prst="rect">
              <a:avLst/>
            </a:prstGeom>
          </p:spPr>
        </p:pic>
      </p:grpSp>
      <p:grpSp>
        <p:nvGrpSpPr>
          <p:cNvPr id="26" name="Group 25">
            <a:extLst>
              <a:ext uri="{FF2B5EF4-FFF2-40B4-BE49-F238E27FC236}">
                <a16:creationId xmlns:a16="http://schemas.microsoft.com/office/drawing/2014/main" id="{404C468F-4FB0-B15C-C6A5-CED3A3AB9CCB}"/>
              </a:ext>
            </a:extLst>
          </p:cNvPr>
          <p:cNvGrpSpPr/>
          <p:nvPr/>
        </p:nvGrpSpPr>
        <p:grpSpPr>
          <a:xfrm>
            <a:off x="3156481" y="9558139"/>
            <a:ext cx="516355" cy="517273"/>
            <a:chOff x="6404779" y="5225391"/>
            <a:chExt cx="516355" cy="517273"/>
          </a:xfrm>
        </p:grpSpPr>
        <p:sp>
          <p:nvSpPr>
            <p:cNvPr id="27" name="Rectangle 26">
              <a:extLst>
                <a:ext uri="{FF2B5EF4-FFF2-40B4-BE49-F238E27FC236}">
                  <a16:creationId xmlns:a16="http://schemas.microsoft.com/office/drawing/2014/main" id="{66EE6F66-3775-DA9C-1C22-86BDF07DB779}"/>
                </a:ext>
              </a:extLst>
            </p:cNvPr>
            <p:cNvSpPr/>
            <p:nvPr/>
          </p:nvSpPr>
          <p:spPr>
            <a:xfrm>
              <a:off x="6404779" y="5225391"/>
              <a:ext cx="516355" cy="517273"/>
            </a:xfrm>
            <a:prstGeom prst="rect">
              <a:avLst/>
            </a:prstGeom>
            <a:solidFill>
              <a:srgbClr val="4F4F4F">
                <a:alpha val="12157"/>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28" name="Graphic 27">
              <a:extLst>
                <a:ext uri="{FF2B5EF4-FFF2-40B4-BE49-F238E27FC236}">
                  <a16:creationId xmlns:a16="http://schemas.microsoft.com/office/drawing/2014/main" id="{0EE33D7E-BBA8-6BE4-6571-814E03A5374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7418" y="5288449"/>
              <a:ext cx="344579" cy="344579"/>
            </a:xfrm>
            <a:prstGeom prst="rect">
              <a:avLst/>
            </a:prstGeom>
          </p:spPr>
        </p:pic>
      </p:grpSp>
      <p:grpSp>
        <p:nvGrpSpPr>
          <p:cNvPr id="29" name="Group 28">
            <a:extLst>
              <a:ext uri="{FF2B5EF4-FFF2-40B4-BE49-F238E27FC236}">
                <a16:creationId xmlns:a16="http://schemas.microsoft.com/office/drawing/2014/main" id="{6D8345D8-9B89-7E27-5D7A-B531DC29B887}"/>
              </a:ext>
            </a:extLst>
          </p:cNvPr>
          <p:cNvGrpSpPr/>
          <p:nvPr/>
        </p:nvGrpSpPr>
        <p:grpSpPr>
          <a:xfrm>
            <a:off x="6267185" y="7254802"/>
            <a:ext cx="516355" cy="517273"/>
            <a:chOff x="6404779" y="5225391"/>
            <a:chExt cx="516355" cy="517273"/>
          </a:xfrm>
        </p:grpSpPr>
        <p:sp>
          <p:nvSpPr>
            <p:cNvPr id="30" name="Rectangle 29">
              <a:extLst>
                <a:ext uri="{FF2B5EF4-FFF2-40B4-BE49-F238E27FC236}">
                  <a16:creationId xmlns:a16="http://schemas.microsoft.com/office/drawing/2014/main" id="{3F3D926E-A957-CFFB-556D-F8013FCAB0B8}"/>
                </a:ext>
              </a:extLst>
            </p:cNvPr>
            <p:cNvSpPr/>
            <p:nvPr/>
          </p:nvSpPr>
          <p:spPr>
            <a:xfrm>
              <a:off x="6404779" y="5225391"/>
              <a:ext cx="516355" cy="517273"/>
            </a:xfrm>
            <a:prstGeom prst="rect">
              <a:avLst/>
            </a:prstGeom>
            <a:solidFill>
              <a:srgbClr val="4F4F4F">
                <a:alpha val="12157"/>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1" name="Graphic 30">
              <a:extLst>
                <a:ext uri="{FF2B5EF4-FFF2-40B4-BE49-F238E27FC236}">
                  <a16:creationId xmlns:a16="http://schemas.microsoft.com/office/drawing/2014/main" id="{65EFCB7F-9958-2FE8-35E0-56F97753BBE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7418" y="5301149"/>
              <a:ext cx="344579" cy="344579"/>
            </a:xfrm>
            <a:prstGeom prst="rect">
              <a:avLst/>
            </a:prstGeom>
          </p:spPr>
        </p:pic>
      </p:grpSp>
      <p:sp>
        <p:nvSpPr>
          <p:cNvPr id="56" name="Прямоугольник 84">
            <a:extLst>
              <a:ext uri="{FF2B5EF4-FFF2-40B4-BE49-F238E27FC236}">
                <a16:creationId xmlns:a16="http://schemas.microsoft.com/office/drawing/2014/main" id="{74D19883-6A1E-9941-A81F-5DCC663FF5AC}"/>
              </a:ext>
            </a:extLst>
          </p:cNvPr>
          <p:cNvSpPr/>
          <p:nvPr/>
        </p:nvSpPr>
        <p:spPr>
          <a:xfrm>
            <a:off x="983068" y="3098595"/>
            <a:ext cx="11713543" cy="558093"/>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67" name="TextBox 66">
            <a:extLst>
              <a:ext uri="{FF2B5EF4-FFF2-40B4-BE49-F238E27FC236}">
                <a16:creationId xmlns:a16="http://schemas.microsoft.com/office/drawing/2014/main" id="{DCAEC76A-2F2F-A266-200D-A249AC1211FE}"/>
              </a:ext>
            </a:extLst>
          </p:cNvPr>
          <p:cNvSpPr txBox="1"/>
          <p:nvPr/>
        </p:nvSpPr>
        <p:spPr>
          <a:xfrm>
            <a:off x="3036276" y="3175646"/>
            <a:ext cx="3192350"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600" dirty="0">
                <a:solidFill>
                  <a:schemeClr val="bg1"/>
                </a:solidFill>
                <a:latin typeface="GT Walsheim Pro Medium" pitchFamily="2" charset="77"/>
                <a:ea typeface="Open Sans" panose="020B0606030504020204" pitchFamily="34" charset="0"/>
                <a:cs typeface="GT Walsheim Pro Medium" pitchFamily="2" charset="77"/>
              </a:rPr>
              <a:t>Traditional Housing</a:t>
            </a:r>
          </a:p>
        </p:txBody>
      </p:sp>
      <p:sp>
        <p:nvSpPr>
          <p:cNvPr id="79" name="TextBox 78">
            <a:extLst>
              <a:ext uri="{FF2B5EF4-FFF2-40B4-BE49-F238E27FC236}">
                <a16:creationId xmlns:a16="http://schemas.microsoft.com/office/drawing/2014/main" id="{6924CDF2-1621-0AD5-B219-228EAF79DCFB}"/>
              </a:ext>
            </a:extLst>
          </p:cNvPr>
          <p:cNvSpPr txBox="1"/>
          <p:nvPr/>
        </p:nvSpPr>
        <p:spPr>
          <a:xfrm>
            <a:off x="6345039" y="3178396"/>
            <a:ext cx="2739589"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600" dirty="0">
                <a:solidFill>
                  <a:schemeClr val="bg1"/>
                </a:solidFill>
                <a:latin typeface="GT Walsheim Pro Medium" pitchFamily="2" charset="77"/>
                <a:ea typeface="Open Sans" panose="020B0606030504020204" pitchFamily="34" charset="0"/>
                <a:cs typeface="GT Walsheim Pro Medium" pitchFamily="2" charset="77"/>
              </a:rPr>
              <a:t>“Movable” Walls</a:t>
            </a:r>
          </a:p>
        </p:txBody>
      </p:sp>
      <p:sp>
        <p:nvSpPr>
          <p:cNvPr id="80" name="TextBox 79">
            <a:extLst>
              <a:ext uri="{FF2B5EF4-FFF2-40B4-BE49-F238E27FC236}">
                <a16:creationId xmlns:a16="http://schemas.microsoft.com/office/drawing/2014/main" id="{75A5FE6E-FDCB-F9EF-3CD9-CD3E2A6AF9A9}"/>
              </a:ext>
            </a:extLst>
          </p:cNvPr>
          <p:cNvSpPr txBox="1"/>
          <p:nvPr/>
        </p:nvSpPr>
        <p:spPr>
          <a:xfrm>
            <a:off x="10299723" y="3195329"/>
            <a:ext cx="2153697"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600" dirty="0" err="1">
                <a:solidFill>
                  <a:schemeClr val="bg1"/>
                </a:solidFill>
                <a:latin typeface="GT Walsheim Pro Medium" pitchFamily="2" charset="77"/>
                <a:ea typeface="Open Sans" panose="020B0606030504020204" pitchFamily="34" charset="0"/>
                <a:cs typeface="GT Walsheim Pro Medium" pitchFamily="2" charset="77"/>
              </a:rPr>
              <a:t>Ö.Wall</a:t>
            </a:r>
            <a:endParaRPr lang="en-US" sz="2600" dirty="0">
              <a:solidFill>
                <a:schemeClr val="bg1"/>
              </a:solidFill>
              <a:latin typeface="GT Walsheim Pro Medium" pitchFamily="2" charset="77"/>
              <a:ea typeface="Open Sans" panose="020B0606030504020204" pitchFamily="34" charset="0"/>
              <a:cs typeface="GT Walsheim Pro Medium" pitchFamily="2" charset="77"/>
            </a:endParaRPr>
          </a:p>
        </p:txBody>
      </p:sp>
      <p:sp>
        <p:nvSpPr>
          <p:cNvPr id="82" name="TextBox 81">
            <a:extLst>
              <a:ext uri="{FF2B5EF4-FFF2-40B4-BE49-F238E27FC236}">
                <a16:creationId xmlns:a16="http://schemas.microsoft.com/office/drawing/2014/main" id="{24DED019-A914-7437-8719-90E03877344B}"/>
              </a:ext>
            </a:extLst>
          </p:cNvPr>
          <p:cNvSpPr txBox="1"/>
          <p:nvPr/>
        </p:nvSpPr>
        <p:spPr>
          <a:xfrm>
            <a:off x="1063843" y="5007147"/>
            <a:ext cx="194144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Living space mobility</a:t>
            </a:r>
          </a:p>
        </p:txBody>
      </p:sp>
      <p:sp>
        <p:nvSpPr>
          <p:cNvPr id="119" name="TextBox 118">
            <a:extLst>
              <a:ext uri="{FF2B5EF4-FFF2-40B4-BE49-F238E27FC236}">
                <a16:creationId xmlns:a16="http://schemas.microsoft.com/office/drawing/2014/main" id="{4A8B1031-F074-B6C4-1A27-84B75A67DEF3}"/>
              </a:ext>
            </a:extLst>
          </p:cNvPr>
          <p:cNvSpPr txBox="1"/>
          <p:nvPr/>
        </p:nvSpPr>
        <p:spPr>
          <a:xfrm>
            <a:off x="3693929" y="5003451"/>
            <a:ext cx="2310428"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r>
              <a:rPr lang="en-GB" sz="2000" dirty="0"/>
              <a:t>Our walls and homes are static up until demolition</a:t>
            </a:r>
            <a:endParaRPr lang="en-US" sz="2000" dirty="0"/>
          </a:p>
        </p:txBody>
      </p:sp>
      <p:sp>
        <p:nvSpPr>
          <p:cNvPr id="121" name="TextBox 120">
            <a:extLst>
              <a:ext uri="{FF2B5EF4-FFF2-40B4-BE49-F238E27FC236}">
                <a16:creationId xmlns:a16="http://schemas.microsoft.com/office/drawing/2014/main" id="{9813F747-C0EC-671B-D527-B3C2A27CC456}"/>
              </a:ext>
            </a:extLst>
          </p:cNvPr>
          <p:cNvSpPr txBox="1"/>
          <p:nvPr/>
        </p:nvSpPr>
        <p:spPr>
          <a:xfrm>
            <a:off x="6789496" y="5017192"/>
            <a:ext cx="2431467"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GB" sz="2000" dirty="0"/>
              <a:t>Only retractable within a single axis</a:t>
            </a:r>
            <a:endParaRPr lang="en-US" sz="2000" dirty="0"/>
          </a:p>
        </p:txBody>
      </p:sp>
      <p:sp>
        <p:nvSpPr>
          <p:cNvPr id="122" name="TextBox 121">
            <a:extLst>
              <a:ext uri="{FF2B5EF4-FFF2-40B4-BE49-F238E27FC236}">
                <a16:creationId xmlns:a16="http://schemas.microsoft.com/office/drawing/2014/main" id="{84DAFE47-BAC8-87AC-1460-32DF528D3F6C}"/>
              </a:ext>
            </a:extLst>
          </p:cNvPr>
          <p:cNvSpPr txBox="1"/>
          <p:nvPr/>
        </p:nvSpPr>
        <p:spPr>
          <a:xfrm>
            <a:off x="9836547" y="5002653"/>
            <a:ext cx="2898460"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GB" sz="2000" dirty="0"/>
              <a:t>Infinitely dynamic </a:t>
            </a:r>
            <a:r>
              <a:rPr lang="en-US" sz="2000" dirty="0" err="1"/>
              <a:t>Ö</a:t>
            </a:r>
            <a:r>
              <a:rPr lang="en-GB" sz="2000" dirty="0"/>
              <a:t>.Walls can be moved to any desired positions</a:t>
            </a:r>
            <a:endParaRPr lang="en-US" sz="2000" dirty="0"/>
          </a:p>
        </p:txBody>
      </p:sp>
      <p:sp>
        <p:nvSpPr>
          <p:cNvPr id="85" name="TextBox 84">
            <a:extLst>
              <a:ext uri="{FF2B5EF4-FFF2-40B4-BE49-F238E27FC236}">
                <a16:creationId xmlns:a16="http://schemas.microsoft.com/office/drawing/2014/main" id="{1D028C0A-9641-75CE-D44D-578DEC2B0D39}"/>
              </a:ext>
            </a:extLst>
          </p:cNvPr>
          <p:cNvSpPr txBox="1"/>
          <p:nvPr/>
        </p:nvSpPr>
        <p:spPr>
          <a:xfrm>
            <a:off x="1105964" y="7182732"/>
            <a:ext cx="1691164" cy="2385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Materials reusability</a:t>
            </a:r>
          </a:p>
        </p:txBody>
      </p:sp>
      <p:sp>
        <p:nvSpPr>
          <p:cNvPr id="123" name="TextBox 122">
            <a:extLst>
              <a:ext uri="{FF2B5EF4-FFF2-40B4-BE49-F238E27FC236}">
                <a16:creationId xmlns:a16="http://schemas.microsoft.com/office/drawing/2014/main" id="{6F024EBC-0436-B495-54C3-5592AACC4450}"/>
              </a:ext>
            </a:extLst>
          </p:cNvPr>
          <p:cNvSpPr txBox="1"/>
          <p:nvPr/>
        </p:nvSpPr>
        <p:spPr>
          <a:xfrm>
            <a:off x="3665811" y="7177431"/>
            <a:ext cx="2404592"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US" sz="2000" dirty="0"/>
              <a:t>O</a:t>
            </a:r>
            <a:r>
              <a:rPr lang="en-GB" sz="2000" dirty="0" err="1"/>
              <a:t>ur</a:t>
            </a:r>
            <a:r>
              <a:rPr lang="en-GB" sz="2000" dirty="0"/>
              <a:t> homes have, are, and will be producing even more waste</a:t>
            </a:r>
          </a:p>
        </p:txBody>
      </p:sp>
      <p:sp>
        <p:nvSpPr>
          <p:cNvPr id="124" name="TextBox 123">
            <a:extLst>
              <a:ext uri="{FF2B5EF4-FFF2-40B4-BE49-F238E27FC236}">
                <a16:creationId xmlns:a16="http://schemas.microsoft.com/office/drawing/2014/main" id="{E4E1566A-FBB7-41C8-1041-30DDA2656238}"/>
              </a:ext>
            </a:extLst>
          </p:cNvPr>
          <p:cNvSpPr txBox="1"/>
          <p:nvPr/>
        </p:nvSpPr>
        <p:spPr>
          <a:xfrm>
            <a:off x="6762584" y="7180336"/>
            <a:ext cx="2608593"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GB" sz="2000" dirty="0"/>
              <a:t>Retractable walls can only be on special hinges that are costly to install</a:t>
            </a:r>
          </a:p>
        </p:txBody>
      </p:sp>
      <p:sp>
        <p:nvSpPr>
          <p:cNvPr id="125" name="TextBox 124">
            <a:extLst>
              <a:ext uri="{FF2B5EF4-FFF2-40B4-BE49-F238E27FC236}">
                <a16:creationId xmlns:a16="http://schemas.microsoft.com/office/drawing/2014/main" id="{D7D63851-903A-D4E0-7034-4E62BDFCFF3A}"/>
              </a:ext>
            </a:extLst>
          </p:cNvPr>
          <p:cNvSpPr txBox="1"/>
          <p:nvPr/>
        </p:nvSpPr>
        <p:spPr>
          <a:xfrm>
            <a:off x="9882168" y="7180336"/>
            <a:ext cx="2840294"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GB" sz="2000" dirty="0"/>
              <a:t>Reassemble and customise </a:t>
            </a:r>
            <a:r>
              <a:rPr lang="en-US" sz="2000" dirty="0" err="1"/>
              <a:t>Ö</a:t>
            </a:r>
            <a:r>
              <a:rPr lang="en-GB" sz="2000" dirty="0"/>
              <a:t>.Walls as much as you desire</a:t>
            </a:r>
          </a:p>
        </p:txBody>
      </p:sp>
      <p:sp>
        <p:nvSpPr>
          <p:cNvPr id="86" name="TextBox 85">
            <a:extLst>
              <a:ext uri="{FF2B5EF4-FFF2-40B4-BE49-F238E27FC236}">
                <a16:creationId xmlns:a16="http://schemas.microsoft.com/office/drawing/2014/main" id="{774B49CA-9972-42B8-7F5C-FFC835A10C66}"/>
              </a:ext>
            </a:extLst>
          </p:cNvPr>
          <p:cNvSpPr txBox="1"/>
          <p:nvPr/>
        </p:nvSpPr>
        <p:spPr>
          <a:xfrm>
            <a:off x="1160059" y="9479447"/>
            <a:ext cx="1691164" cy="2385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Assembly complexity</a:t>
            </a:r>
          </a:p>
        </p:txBody>
      </p:sp>
      <p:sp>
        <p:nvSpPr>
          <p:cNvPr id="126" name="TextBox 125">
            <a:extLst>
              <a:ext uri="{FF2B5EF4-FFF2-40B4-BE49-F238E27FC236}">
                <a16:creationId xmlns:a16="http://schemas.microsoft.com/office/drawing/2014/main" id="{675CC660-FF37-6890-A2D9-20CED5C87B7D}"/>
              </a:ext>
            </a:extLst>
          </p:cNvPr>
          <p:cNvSpPr txBox="1"/>
          <p:nvPr/>
        </p:nvSpPr>
        <p:spPr>
          <a:xfrm>
            <a:off x="3692078" y="9473569"/>
            <a:ext cx="2378326"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GB" sz="2000" dirty="0"/>
              <a:t>“Assembling” a home is as hard as it gets</a:t>
            </a:r>
          </a:p>
        </p:txBody>
      </p:sp>
      <p:sp>
        <p:nvSpPr>
          <p:cNvPr id="127" name="TextBox 126">
            <a:extLst>
              <a:ext uri="{FF2B5EF4-FFF2-40B4-BE49-F238E27FC236}">
                <a16:creationId xmlns:a16="http://schemas.microsoft.com/office/drawing/2014/main" id="{72F0DA1E-1F15-7945-2394-600B4A907939}"/>
              </a:ext>
            </a:extLst>
          </p:cNvPr>
          <p:cNvSpPr txBox="1"/>
          <p:nvPr/>
        </p:nvSpPr>
        <p:spPr>
          <a:xfrm>
            <a:off x="6795067" y="9472568"/>
            <a:ext cx="2516238"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GB" sz="2000" dirty="0"/>
              <a:t>Require significant planning and specialist before installation </a:t>
            </a:r>
          </a:p>
        </p:txBody>
      </p:sp>
      <p:sp>
        <p:nvSpPr>
          <p:cNvPr id="128" name="TextBox 127">
            <a:extLst>
              <a:ext uri="{FF2B5EF4-FFF2-40B4-BE49-F238E27FC236}">
                <a16:creationId xmlns:a16="http://schemas.microsoft.com/office/drawing/2014/main" id="{1D711D93-9A81-DD92-4C06-66D6408BFBC7}"/>
              </a:ext>
            </a:extLst>
          </p:cNvPr>
          <p:cNvSpPr txBox="1"/>
          <p:nvPr/>
        </p:nvSpPr>
        <p:spPr>
          <a:xfrm>
            <a:off x="9898544" y="9467920"/>
            <a:ext cx="2888538"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GB" sz="2000" dirty="0"/>
              <a:t>No special tools or specialists required. Assemble </a:t>
            </a:r>
            <a:r>
              <a:rPr lang="en-US" sz="2000" dirty="0" err="1"/>
              <a:t>Ö</a:t>
            </a:r>
            <a:r>
              <a:rPr lang="en-GB" sz="2000" dirty="0"/>
              <a:t>.Walls just like Lego!</a:t>
            </a:r>
          </a:p>
        </p:txBody>
      </p:sp>
      <p:sp>
        <p:nvSpPr>
          <p:cNvPr id="45" name="Rectangle 44">
            <a:extLst>
              <a:ext uri="{FF2B5EF4-FFF2-40B4-BE49-F238E27FC236}">
                <a16:creationId xmlns:a16="http://schemas.microsoft.com/office/drawing/2014/main" id="{E8D48A50-C943-5434-6F40-84CAA7212A72}"/>
              </a:ext>
            </a:extLst>
          </p:cNvPr>
          <p:cNvSpPr/>
          <p:nvPr/>
        </p:nvSpPr>
        <p:spPr>
          <a:xfrm>
            <a:off x="6252379" y="5072991"/>
            <a:ext cx="516355" cy="517273"/>
          </a:xfrm>
          <a:prstGeom prst="rect">
            <a:avLst/>
          </a:prstGeom>
          <a:solidFill>
            <a:srgbClr val="4F4F4F">
              <a:alpha val="12157"/>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53" name="Rectangle 52">
            <a:extLst>
              <a:ext uri="{FF2B5EF4-FFF2-40B4-BE49-F238E27FC236}">
                <a16:creationId xmlns:a16="http://schemas.microsoft.com/office/drawing/2014/main" id="{C37BD10B-18FB-30E9-0CE3-0ACFCF937086}"/>
              </a:ext>
            </a:extLst>
          </p:cNvPr>
          <p:cNvSpPr/>
          <p:nvPr/>
        </p:nvSpPr>
        <p:spPr>
          <a:xfrm>
            <a:off x="9371482" y="5072386"/>
            <a:ext cx="483968" cy="517878"/>
          </a:xfrm>
          <a:prstGeom prst="rect">
            <a:avLst/>
          </a:prstGeom>
          <a:solidFill>
            <a:srgbClr val="CFBCA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58" name="Graphic 57">
            <a:extLst>
              <a:ext uri="{FF2B5EF4-FFF2-40B4-BE49-F238E27FC236}">
                <a16:creationId xmlns:a16="http://schemas.microsoft.com/office/drawing/2014/main" id="{A433D3D1-914D-E626-D64C-45A2B3DB0E9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25018" y="5148749"/>
            <a:ext cx="344579" cy="344579"/>
          </a:xfrm>
          <a:prstGeom prst="rect">
            <a:avLst/>
          </a:prstGeom>
        </p:spPr>
      </p:pic>
      <p:pic>
        <p:nvPicPr>
          <p:cNvPr id="59" name="Graphic 58">
            <a:extLst>
              <a:ext uri="{FF2B5EF4-FFF2-40B4-BE49-F238E27FC236}">
                <a16:creationId xmlns:a16="http://schemas.microsoft.com/office/drawing/2014/main" id="{7FB0EE39-ACF3-A90A-EE71-CCFEA822971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74741" y="5191042"/>
            <a:ext cx="272315" cy="272315"/>
          </a:xfrm>
          <a:prstGeom prst="rect">
            <a:avLst/>
          </a:prstGeom>
        </p:spPr>
      </p:pic>
      <p:pic>
        <p:nvPicPr>
          <p:cNvPr id="10" name="Graphic 9">
            <a:extLst>
              <a:ext uri="{FF2B5EF4-FFF2-40B4-BE49-F238E27FC236}">
                <a16:creationId xmlns:a16="http://schemas.microsoft.com/office/drawing/2014/main" id="{D7E9B11D-58A4-717F-26BB-78D3BE39406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54090" y="3808093"/>
            <a:ext cx="841986" cy="841986"/>
          </a:xfrm>
          <a:prstGeom prst="rect">
            <a:avLst/>
          </a:prstGeom>
        </p:spPr>
      </p:pic>
      <p:pic>
        <p:nvPicPr>
          <p:cNvPr id="12" name="Graphic 11">
            <a:extLst>
              <a:ext uri="{FF2B5EF4-FFF2-40B4-BE49-F238E27FC236}">
                <a16:creationId xmlns:a16="http://schemas.microsoft.com/office/drawing/2014/main" id="{66274EA8-3A2D-3E3C-D561-83A35BA6DD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16312" y="3655791"/>
            <a:ext cx="1108069" cy="1108069"/>
          </a:xfrm>
          <a:prstGeom prst="rect">
            <a:avLst/>
          </a:prstGeom>
        </p:spPr>
      </p:pic>
      <p:pic>
        <p:nvPicPr>
          <p:cNvPr id="14" name="Graphic 13">
            <a:extLst>
              <a:ext uri="{FF2B5EF4-FFF2-40B4-BE49-F238E27FC236}">
                <a16:creationId xmlns:a16="http://schemas.microsoft.com/office/drawing/2014/main" id="{F234F283-F251-5896-1D6C-793FA304CFA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58782" y="3875599"/>
            <a:ext cx="751971" cy="751971"/>
          </a:xfrm>
          <a:prstGeom prst="rect">
            <a:avLst/>
          </a:prstGeom>
        </p:spPr>
      </p:pic>
      <p:sp>
        <p:nvSpPr>
          <p:cNvPr id="87" name="Прямоугольник 60">
            <a:extLst>
              <a:ext uri="{FF2B5EF4-FFF2-40B4-BE49-F238E27FC236}">
                <a16:creationId xmlns:a16="http://schemas.microsoft.com/office/drawing/2014/main" id="{EF44D0A4-02F4-08BD-CD5B-7622DE9849AA}"/>
              </a:ext>
            </a:extLst>
          </p:cNvPr>
          <p:cNvSpPr/>
          <p:nvPr/>
        </p:nvSpPr>
        <p:spPr>
          <a:xfrm>
            <a:off x="975294" y="3099375"/>
            <a:ext cx="11713519" cy="8647254"/>
          </a:xfrm>
          <a:prstGeom prst="rect">
            <a:avLst/>
          </a:prstGeom>
          <a:no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1" name="Прямая соединительная линия 177">
            <a:extLst>
              <a:ext uri="{FF2B5EF4-FFF2-40B4-BE49-F238E27FC236}">
                <a16:creationId xmlns:a16="http://schemas.microsoft.com/office/drawing/2014/main" id="{F1423174-020B-9600-52DF-3FB7012555DE}"/>
              </a:ext>
            </a:extLst>
          </p:cNvPr>
          <p:cNvCxnSpPr>
            <a:cxnSpLocks/>
          </p:cNvCxnSpPr>
          <p:nvPr/>
        </p:nvCxnSpPr>
        <p:spPr>
          <a:xfrm flipH="1">
            <a:off x="1013743" y="4786582"/>
            <a:ext cx="11675070"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8" name="Прямая соединительная линия 177">
            <a:extLst>
              <a:ext uri="{FF2B5EF4-FFF2-40B4-BE49-F238E27FC236}">
                <a16:creationId xmlns:a16="http://schemas.microsoft.com/office/drawing/2014/main" id="{88E4DD01-69B9-CA55-EBC0-85C962DE5EFB}"/>
              </a:ext>
            </a:extLst>
          </p:cNvPr>
          <p:cNvCxnSpPr>
            <a:cxnSpLocks/>
          </p:cNvCxnSpPr>
          <p:nvPr/>
        </p:nvCxnSpPr>
        <p:spPr>
          <a:xfrm flipH="1">
            <a:off x="975294" y="7067890"/>
            <a:ext cx="11713519"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9" name="Прямая соединительная линия 177">
            <a:extLst>
              <a:ext uri="{FF2B5EF4-FFF2-40B4-BE49-F238E27FC236}">
                <a16:creationId xmlns:a16="http://schemas.microsoft.com/office/drawing/2014/main" id="{E19008E2-8DBE-0995-6DA7-24CEF9401BF4}"/>
              </a:ext>
            </a:extLst>
          </p:cNvPr>
          <p:cNvCxnSpPr>
            <a:cxnSpLocks/>
          </p:cNvCxnSpPr>
          <p:nvPr/>
        </p:nvCxnSpPr>
        <p:spPr>
          <a:xfrm flipH="1">
            <a:off x="975294" y="9322521"/>
            <a:ext cx="11691312"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nvGrpSpPr>
          <p:cNvPr id="38" name="Group 37">
            <a:extLst>
              <a:ext uri="{FF2B5EF4-FFF2-40B4-BE49-F238E27FC236}">
                <a16:creationId xmlns:a16="http://schemas.microsoft.com/office/drawing/2014/main" id="{3D824ECC-3D68-7BD3-7701-2310FA4A484E}"/>
              </a:ext>
            </a:extLst>
          </p:cNvPr>
          <p:cNvGrpSpPr/>
          <p:nvPr/>
        </p:nvGrpSpPr>
        <p:grpSpPr>
          <a:xfrm>
            <a:off x="13277527" y="3105732"/>
            <a:ext cx="9640850" cy="8678343"/>
            <a:chOff x="888900" y="2233130"/>
            <a:chExt cx="13358393" cy="12024742"/>
          </a:xfrm>
        </p:grpSpPr>
        <p:sp>
          <p:nvSpPr>
            <p:cNvPr id="40" name="Прямоугольник 60">
              <a:extLst>
                <a:ext uri="{FF2B5EF4-FFF2-40B4-BE49-F238E27FC236}">
                  <a16:creationId xmlns:a16="http://schemas.microsoft.com/office/drawing/2014/main" id="{5B3F1499-365B-7E04-8274-3CB0591BB53A}"/>
                </a:ext>
              </a:extLst>
            </p:cNvPr>
            <p:cNvSpPr/>
            <p:nvPr/>
          </p:nvSpPr>
          <p:spPr>
            <a:xfrm>
              <a:off x="9303938" y="2261407"/>
              <a:ext cx="4921861" cy="11931046"/>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aphicFrame>
          <p:nvGraphicFramePr>
            <p:cNvPr id="47" name="Chart 46">
              <a:extLst>
                <a:ext uri="{FF2B5EF4-FFF2-40B4-BE49-F238E27FC236}">
                  <a16:creationId xmlns:a16="http://schemas.microsoft.com/office/drawing/2014/main" id="{AA2E5ABA-5037-4B4D-BC6F-6D1A3BA24D67}"/>
                </a:ext>
              </a:extLst>
            </p:cNvPr>
            <p:cNvGraphicFramePr/>
            <p:nvPr/>
          </p:nvGraphicFramePr>
          <p:xfrm>
            <a:off x="1282715" y="4658496"/>
            <a:ext cx="12850606" cy="7899277"/>
          </p:xfrm>
          <a:graphic>
            <a:graphicData uri="http://schemas.openxmlformats.org/drawingml/2006/chart">
              <c:chart xmlns:c="http://schemas.openxmlformats.org/drawingml/2006/chart" xmlns:r="http://schemas.openxmlformats.org/officeDocument/2006/relationships" r:id="rId18"/>
            </a:graphicData>
          </a:graphic>
        </p:graphicFrame>
        <p:sp>
          <p:nvSpPr>
            <p:cNvPr id="69" name="TextBox 68">
              <a:extLst>
                <a:ext uri="{FF2B5EF4-FFF2-40B4-BE49-F238E27FC236}">
                  <a16:creationId xmlns:a16="http://schemas.microsoft.com/office/drawing/2014/main" id="{1296459C-C28E-2DDA-2EB4-DBBB78318186}"/>
                </a:ext>
              </a:extLst>
            </p:cNvPr>
            <p:cNvSpPr txBox="1"/>
            <p:nvPr/>
          </p:nvSpPr>
          <p:spPr>
            <a:xfrm>
              <a:off x="3293914" y="12615461"/>
              <a:ext cx="4407112" cy="11313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defTabSz="2438338" rtl="0" eaLnBrk="1" fontAlgn="auto" latinLnBrk="0" hangingPunct="0">
                <a:lnSpc>
                  <a:spcPct val="11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343434"/>
                  </a:solidFill>
                  <a:effectLst/>
                  <a:uLnTx/>
                  <a:uFillTx/>
                  <a:latin typeface="GT Walsheim Pro Light" pitchFamily="2" charset="77"/>
                  <a:ea typeface="Open Sans" panose="020B0606030504020204" pitchFamily="34" charset="0"/>
                  <a:cs typeface="GT Walsheim Pro Light" pitchFamily="2" charset="77"/>
                  <a:sym typeface="Helvetica Neue"/>
                </a:rPr>
                <a:t>GENERIC PARTITION WALLS*</a:t>
              </a:r>
            </a:p>
          </p:txBody>
        </p:sp>
        <p:sp>
          <p:nvSpPr>
            <p:cNvPr id="72" name="TextBox 71">
              <a:extLst>
                <a:ext uri="{FF2B5EF4-FFF2-40B4-BE49-F238E27FC236}">
                  <a16:creationId xmlns:a16="http://schemas.microsoft.com/office/drawing/2014/main" id="{40D0361A-FBCE-054E-8C55-3FA77A7CB5CF}"/>
                </a:ext>
              </a:extLst>
            </p:cNvPr>
            <p:cNvSpPr txBox="1"/>
            <p:nvPr/>
          </p:nvSpPr>
          <p:spPr>
            <a:xfrm>
              <a:off x="10850215" y="12634311"/>
              <a:ext cx="1952232" cy="6153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1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343434"/>
                  </a:solidFill>
                  <a:effectLst/>
                  <a:uLnTx/>
                  <a:uFillTx/>
                  <a:latin typeface="GT Walsheim Pro Medium" pitchFamily="2" charset="77"/>
                  <a:ea typeface="Open Sans" panose="020B0606030504020204" pitchFamily="34" charset="0"/>
                  <a:cs typeface="GT Walsheim Pro Medium" pitchFamily="2" charset="77"/>
                  <a:sym typeface="Helvetica Neue"/>
                </a:rPr>
                <a:t>Ö.WALL*</a:t>
              </a:r>
            </a:p>
          </p:txBody>
        </p:sp>
        <p:sp>
          <p:nvSpPr>
            <p:cNvPr id="74" name="TextBox 73">
              <a:extLst>
                <a:ext uri="{FF2B5EF4-FFF2-40B4-BE49-F238E27FC236}">
                  <a16:creationId xmlns:a16="http://schemas.microsoft.com/office/drawing/2014/main" id="{62217206-773D-C82A-432F-E69E1E6D5E28}"/>
                </a:ext>
              </a:extLst>
            </p:cNvPr>
            <p:cNvSpPr txBox="1"/>
            <p:nvPr/>
          </p:nvSpPr>
          <p:spPr>
            <a:xfrm>
              <a:off x="2505554" y="8519429"/>
              <a:ext cx="2112902" cy="11514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43434"/>
                  </a:solidFill>
                  <a:effectLst/>
                  <a:uLnTx/>
                  <a:uFillTx/>
                  <a:latin typeface="GT Walsheim Pro Light" pitchFamily="2" charset="77"/>
                  <a:ea typeface="Open Sans" panose="020B0606030504020204" pitchFamily="34" charset="0"/>
                  <a:cs typeface="GT Walsheim Pro Light" pitchFamily="2" charset="77"/>
                  <a:sym typeface="Helvetica Neue"/>
                </a:rPr>
                <a:t>Partition Brick Wall</a:t>
              </a:r>
            </a:p>
          </p:txBody>
        </p:sp>
        <p:sp>
          <p:nvSpPr>
            <p:cNvPr id="75" name="TextBox 74">
              <a:extLst>
                <a:ext uri="{FF2B5EF4-FFF2-40B4-BE49-F238E27FC236}">
                  <a16:creationId xmlns:a16="http://schemas.microsoft.com/office/drawing/2014/main" id="{91148112-847D-5B35-0BCE-1A629C372896}"/>
                </a:ext>
              </a:extLst>
            </p:cNvPr>
            <p:cNvSpPr txBox="1"/>
            <p:nvPr/>
          </p:nvSpPr>
          <p:spPr>
            <a:xfrm>
              <a:off x="6795206" y="9095144"/>
              <a:ext cx="17344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43434"/>
                  </a:solidFill>
                  <a:effectLst/>
                  <a:uLnTx/>
                  <a:uFillTx/>
                  <a:latin typeface="GT Walsheim Pro Light" pitchFamily="2" charset="77"/>
                  <a:ea typeface="Open Sans" panose="020B0606030504020204" pitchFamily="34" charset="0"/>
                  <a:cs typeface="GT Walsheim Pro Light" pitchFamily="2" charset="77"/>
                  <a:sym typeface="Helvetica Neue"/>
                </a:rPr>
                <a:t>Stud wall</a:t>
              </a:r>
            </a:p>
          </p:txBody>
        </p:sp>
        <p:sp>
          <p:nvSpPr>
            <p:cNvPr id="76" name="TextBox 75">
              <a:extLst>
                <a:ext uri="{FF2B5EF4-FFF2-40B4-BE49-F238E27FC236}">
                  <a16:creationId xmlns:a16="http://schemas.microsoft.com/office/drawing/2014/main" id="{EB2D2DAC-B11C-E8D7-2C61-97ABCB517D6E}"/>
                </a:ext>
              </a:extLst>
            </p:cNvPr>
            <p:cNvSpPr txBox="1"/>
            <p:nvPr/>
          </p:nvSpPr>
          <p:spPr>
            <a:xfrm>
              <a:off x="2396418" y="4960803"/>
              <a:ext cx="3181953" cy="8742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5200">
                  <a:solidFill>
                    <a:srgbClr val="343434"/>
                  </a:solidFill>
                  <a:latin typeface="GT Super Display" panose="00000500000000000000" pitchFamily="2" charset="0"/>
                  <a:ea typeface="Noto Serif" panose="02020600060500020200" pitchFamily="18" charset="0"/>
                  <a:cs typeface="Noto Serif" panose="02020600060500020200" pitchFamily="18" charset="0"/>
                </a:defRPr>
              </a:lvl1p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USD $</a:t>
              </a:r>
              <a:r>
                <a:rPr lang="en-US" sz="3500" dirty="0"/>
                <a:t>510</a:t>
              </a:r>
              <a:endParaRPr kumimoji="0" lang="en-US" sz="35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endParaRPr>
            </a:p>
          </p:txBody>
        </p:sp>
        <p:cxnSp>
          <p:nvCxnSpPr>
            <p:cNvPr id="77" name="Straight Connector 76">
              <a:extLst>
                <a:ext uri="{FF2B5EF4-FFF2-40B4-BE49-F238E27FC236}">
                  <a16:creationId xmlns:a16="http://schemas.microsoft.com/office/drawing/2014/main" id="{D633D151-924C-9C54-EBF9-85143B899019}"/>
                </a:ext>
              </a:extLst>
            </p:cNvPr>
            <p:cNvCxnSpPr>
              <a:cxnSpLocks/>
            </p:cNvCxnSpPr>
            <p:nvPr/>
          </p:nvCxnSpPr>
          <p:spPr>
            <a:xfrm>
              <a:off x="3564852" y="4440786"/>
              <a:ext cx="4065057" cy="0"/>
            </a:xfrm>
            <a:prstGeom prst="line">
              <a:avLst/>
            </a:prstGeom>
            <a:noFill/>
            <a:ln w="15875" cap="flat">
              <a:solidFill>
                <a:srgbClr val="343434">
                  <a:alpha val="50196"/>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B96BE627-22AD-F200-0C36-6AF92A8921BC}"/>
                </a:ext>
              </a:extLst>
            </p:cNvPr>
            <p:cNvCxnSpPr>
              <a:cxnSpLocks/>
            </p:cNvCxnSpPr>
            <p:nvPr/>
          </p:nvCxnSpPr>
          <p:spPr>
            <a:xfrm flipV="1">
              <a:off x="7629910" y="4440786"/>
              <a:ext cx="0" cy="1717052"/>
            </a:xfrm>
            <a:prstGeom prst="line">
              <a:avLst/>
            </a:prstGeom>
            <a:noFill/>
            <a:ln w="15875" cap="flat">
              <a:solidFill>
                <a:srgbClr val="343434">
                  <a:alpha val="50196"/>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3CDC1F5-4128-D710-20D5-D19F8B1F167D}"/>
                </a:ext>
              </a:extLst>
            </p:cNvPr>
            <p:cNvCxnSpPr>
              <a:cxnSpLocks/>
            </p:cNvCxnSpPr>
            <p:nvPr/>
          </p:nvCxnSpPr>
          <p:spPr>
            <a:xfrm flipV="1">
              <a:off x="3564852" y="4440786"/>
              <a:ext cx="0" cy="271891"/>
            </a:xfrm>
            <a:prstGeom prst="line">
              <a:avLst/>
            </a:prstGeom>
            <a:noFill/>
            <a:ln w="15875" cap="flat">
              <a:solidFill>
                <a:srgbClr val="343434">
                  <a:alpha val="50196"/>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2FFD06A4-0018-3F3E-1D34-E99910FD567D}"/>
                </a:ext>
              </a:extLst>
            </p:cNvPr>
            <p:cNvCxnSpPr>
              <a:cxnSpLocks/>
            </p:cNvCxnSpPr>
            <p:nvPr/>
          </p:nvCxnSpPr>
          <p:spPr>
            <a:xfrm flipV="1">
              <a:off x="5578371" y="3493477"/>
              <a:ext cx="0" cy="947309"/>
            </a:xfrm>
            <a:prstGeom prst="line">
              <a:avLst/>
            </a:prstGeom>
            <a:noFill/>
            <a:ln w="15875" cap="flat">
              <a:solidFill>
                <a:srgbClr val="343434">
                  <a:alpha val="50196"/>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C5A576BB-1D51-1E58-AF04-D636D853272B}"/>
                </a:ext>
              </a:extLst>
            </p:cNvPr>
            <p:cNvCxnSpPr>
              <a:cxnSpLocks/>
            </p:cNvCxnSpPr>
            <p:nvPr/>
          </p:nvCxnSpPr>
          <p:spPr>
            <a:xfrm>
              <a:off x="5597380" y="3493477"/>
              <a:ext cx="6147329" cy="0"/>
            </a:xfrm>
            <a:prstGeom prst="line">
              <a:avLst/>
            </a:prstGeom>
            <a:noFill/>
            <a:ln w="15875" cap="flat">
              <a:solidFill>
                <a:srgbClr val="343434">
                  <a:alpha val="50196"/>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91" name="Straight Connector 90">
              <a:extLst>
                <a:ext uri="{FF2B5EF4-FFF2-40B4-BE49-F238E27FC236}">
                  <a16:creationId xmlns:a16="http://schemas.microsoft.com/office/drawing/2014/main" id="{33D47B49-4171-369C-B2DA-7DC088A29F1B}"/>
                </a:ext>
              </a:extLst>
            </p:cNvPr>
            <p:cNvCxnSpPr>
              <a:cxnSpLocks/>
            </p:cNvCxnSpPr>
            <p:nvPr/>
          </p:nvCxnSpPr>
          <p:spPr>
            <a:xfrm flipV="1">
              <a:off x="11744709" y="3493477"/>
              <a:ext cx="5111" cy="3186103"/>
            </a:xfrm>
            <a:prstGeom prst="line">
              <a:avLst/>
            </a:prstGeom>
            <a:noFill/>
            <a:ln w="15875" cap="flat">
              <a:solidFill>
                <a:srgbClr val="343434">
                  <a:alpha val="50196"/>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92" name="Прямоугольник 84">
              <a:extLst>
                <a:ext uri="{FF2B5EF4-FFF2-40B4-BE49-F238E27FC236}">
                  <a16:creationId xmlns:a16="http://schemas.microsoft.com/office/drawing/2014/main" id="{BEFEF291-D702-E30D-0EB6-974CFF148CB9}"/>
                </a:ext>
              </a:extLst>
            </p:cNvPr>
            <p:cNvSpPr/>
            <p:nvPr/>
          </p:nvSpPr>
          <p:spPr>
            <a:xfrm>
              <a:off x="10309494" y="5041690"/>
              <a:ext cx="3159854" cy="1327170"/>
            </a:xfrm>
            <a:prstGeom prst="rect">
              <a:avLst/>
            </a:prstGeom>
            <a:solidFill>
              <a:schemeClr val="bg1"/>
            </a:solidFill>
            <a:ln w="12700" cap="flat">
              <a:solidFill>
                <a:srgbClr val="343434">
                  <a:alpha val="50196"/>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cxnSp>
          <p:nvCxnSpPr>
            <p:cNvPr id="93" name="Straight Connector 92">
              <a:extLst>
                <a:ext uri="{FF2B5EF4-FFF2-40B4-BE49-F238E27FC236}">
                  <a16:creationId xmlns:a16="http://schemas.microsoft.com/office/drawing/2014/main" id="{8BECC92A-9FD2-324F-5EE7-21C98958E616}"/>
                </a:ext>
              </a:extLst>
            </p:cNvPr>
            <p:cNvCxnSpPr>
              <a:cxnSpLocks/>
            </p:cNvCxnSpPr>
            <p:nvPr/>
          </p:nvCxnSpPr>
          <p:spPr>
            <a:xfrm>
              <a:off x="11744709" y="6396753"/>
              <a:ext cx="0" cy="1478137"/>
            </a:xfrm>
            <a:prstGeom prst="line">
              <a:avLst/>
            </a:prstGeom>
            <a:noFill/>
            <a:ln w="15875" cap="flat">
              <a:solidFill>
                <a:srgbClr val="343434">
                  <a:alpha val="50196"/>
                </a:srgbClr>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sp>
          <p:nvSpPr>
            <p:cNvPr id="94" name="TextBox 93">
              <a:extLst>
                <a:ext uri="{FF2B5EF4-FFF2-40B4-BE49-F238E27FC236}">
                  <a16:creationId xmlns:a16="http://schemas.microsoft.com/office/drawing/2014/main" id="{C05071FE-5924-FA94-22A2-F0C82133FAAF}"/>
                </a:ext>
              </a:extLst>
            </p:cNvPr>
            <p:cNvSpPr txBox="1"/>
            <p:nvPr/>
          </p:nvSpPr>
          <p:spPr>
            <a:xfrm>
              <a:off x="11090943" y="5177565"/>
              <a:ext cx="3119774" cy="1159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10000"/>
                </a:lnSpc>
                <a:spcBef>
                  <a:spcPts val="0"/>
                </a:spcBef>
                <a:spcAft>
                  <a:spcPts val="0"/>
                </a:spcAft>
                <a:buClrTx/>
                <a:buSzTx/>
                <a:buFontTx/>
                <a:buNone/>
                <a:tabLst/>
                <a:defRPr/>
              </a:pPr>
              <a:r>
                <a:rPr kumimoji="0" lang="en-AU" sz="2200" b="0" i="0" u="none" strike="noStrike" kern="0" cap="none" spc="5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Up To </a:t>
              </a:r>
              <a:r>
                <a:rPr lang="en-AU" sz="2200" spc="5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35</a:t>
              </a:r>
              <a:r>
                <a:rPr kumimoji="0" lang="en-AU" sz="2200" b="0" i="0" u="none" strike="noStrike" kern="0" cap="none" spc="5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t>
              </a:r>
            </a:p>
            <a:p>
              <a:pPr marL="0" marR="0" lvl="0" indent="0" algn="l" defTabSz="2438338" rtl="0" eaLnBrk="1" fontAlgn="auto" latinLnBrk="0" hangingPunct="0">
                <a:lnSpc>
                  <a:spcPct val="11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CHEAPER</a:t>
              </a:r>
            </a:p>
          </p:txBody>
        </p:sp>
        <p:pic>
          <p:nvPicPr>
            <p:cNvPr id="95" name="Graphic 94">
              <a:extLst>
                <a:ext uri="{FF2B5EF4-FFF2-40B4-BE49-F238E27FC236}">
                  <a16:creationId xmlns:a16="http://schemas.microsoft.com/office/drawing/2014/main" id="{41F93421-A78D-B9C5-2574-DEC3A4116F04}"/>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572569" y="5249968"/>
              <a:ext cx="349969" cy="349969"/>
            </a:xfrm>
            <a:prstGeom prst="rect">
              <a:avLst/>
            </a:prstGeom>
          </p:spPr>
        </p:pic>
        <p:sp>
          <p:nvSpPr>
            <p:cNvPr id="96" name="TextBox 95">
              <a:extLst>
                <a:ext uri="{FF2B5EF4-FFF2-40B4-BE49-F238E27FC236}">
                  <a16:creationId xmlns:a16="http://schemas.microsoft.com/office/drawing/2014/main" id="{7CF9314F-3DAF-4B22-5271-BF572829EEFC}"/>
                </a:ext>
              </a:extLst>
            </p:cNvPr>
            <p:cNvSpPr txBox="1"/>
            <p:nvPr/>
          </p:nvSpPr>
          <p:spPr>
            <a:xfrm>
              <a:off x="9839887" y="13362314"/>
              <a:ext cx="4323458" cy="8955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43434"/>
                  </a:solidFill>
                  <a:effectLst/>
                  <a:uLnTx/>
                  <a:uFillTx/>
                  <a:latin typeface="GT Walsheim Pro Light" pitchFamily="2" charset="77"/>
                  <a:ea typeface="Open Sans" panose="020B0606030504020204" pitchFamily="34" charset="0"/>
                  <a:cs typeface="GT Walsheim Pro Light" pitchFamily="2" charset="77"/>
                  <a:sym typeface="Helvetica Neue"/>
                </a:rPr>
                <a:t>*Per module  @3ft wide x 8ft high in the U.S.A market</a:t>
              </a:r>
            </a:p>
          </p:txBody>
        </p:sp>
        <p:sp>
          <p:nvSpPr>
            <p:cNvPr id="97" name="TextBox 96">
              <a:extLst>
                <a:ext uri="{FF2B5EF4-FFF2-40B4-BE49-F238E27FC236}">
                  <a16:creationId xmlns:a16="http://schemas.microsoft.com/office/drawing/2014/main" id="{788185AC-BE60-FC67-3CAD-D7E7C9D7A484}"/>
                </a:ext>
              </a:extLst>
            </p:cNvPr>
            <p:cNvSpPr txBox="1"/>
            <p:nvPr/>
          </p:nvSpPr>
          <p:spPr>
            <a:xfrm>
              <a:off x="6529531" y="6157838"/>
              <a:ext cx="2607969" cy="8742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5200">
                  <a:solidFill>
                    <a:srgbClr val="343434"/>
                  </a:solidFill>
                  <a:latin typeface="GT Super Display" panose="00000500000000000000" pitchFamily="2" charset="0"/>
                  <a:ea typeface="Noto Serif" panose="02020600060500020200" pitchFamily="18" charset="0"/>
                  <a:cs typeface="Noto Serif" panose="02020600060500020200" pitchFamily="18" charset="0"/>
                </a:defRPr>
              </a:lvl1p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USD $</a:t>
              </a:r>
              <a:r>
                <a:rPr kumimoji="0" lang="en-US" sz="35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430</a:t>
              </a:r>
            </a:p>
          </p:txBody>
        </p:sp>
        <p:sp>
          <p:nvSpPr>
            <p:cNvPr id="98" name="TextBox 97">
              <a:extLst>
                <a:ext uri="{FF2B5EF4-FFF2-40B4-BE49-F238E27FC236}">
                  <a16:creationId xmlns:a16="http://schemas.microsoft.com/office/drawing/2014/main" id="{29D096A7-E3AC-9B50-913D-CB59CF55843F}"/>
                </a:ext>
              </a:extLst>
            </p:cNvPr>
            <p:cNvSpPr txBox="1"/>
            <p:nvPr/>
          </p:nvSpPr>
          <p:spPr>
            <a:xfrm>
              <a:off x="10605597" y="7910812"/>
              <a:ext cx="2922643" cy="8742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5200">
                  <a:solidFill>
                    <a:srgbClr val="343434"/>
                  </a:solidFill>
                  <a:latin typeface="GT Super Display" panose="00000500000000000000" pitchFamily="2" charset="0"/>
                  <a:ea typeface="Noto Serif" panose="02020600060500020200" pitchFamily="18" charset="0"/>
                  <a:cs typeface="Noto Serif" panose="02020600060500020200" pitchFamily="18" charset="0"/>
                </a:defRPr>
              </a:lvl1p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USD $</a:t>
              </a:r>
              <a:r>
                <a:rPr kumimoji="0" lang="en-US" sz="35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330</a:t>
              </a:r>
            </a:p>
          </p:txBody>
        </p:sp>
        <p:sp>
          <p:nvSpPr>
            <p:cNvPr id="39" name="Прямоугольник 60">
              <a:extLst>
                <a:ext uri="{FF2B5EF4-FFF2-40B4-BE49-F238E27FC236}">
                  <a16:creationId xmlns:a16="http://schemas.microsoft.com/office/drawing/2014/main" id="{23C27E8B-BB9C-BC55-D02C-C383C4E04494}"/>
                </a:ext>
              </a:extLst>
            </p:cNvPr>
            <p:cNvSpPr/>
            <p:nvPr/>
          </p:nvSpPr>
          <p:spPr>
            <a:xfrm>
              <a:off x="888900" y="2233130"/>
              <a:ext cx="13358393" cy="11972855"/>
            </a:xfrm>
            <a:prstGeom prst="rect">
              <a:avLst/>
            </a:prstGeom>
            <a:no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grpSp>
      <p:cxnSp>
        <p:nvCxnSpPr>
          <p:cNvPr id="73" name="Прямая соединительная линия 391">
            <a:extLst>
              <a:ext uri="{FF2B5EF4-FFF2-40B4-BE49-F238E27FC236}">
                <a16:creationId xmlns:a16="http://schemas.microsoft.com/office/drawing/2014/main" id="{B0357935-4CEB-E485-308C-2B5B31DEA6B7}"/>
              </a:ext>
            </a:extLst>
          </p:cNvPr>
          <p:cNvCxnSpPr>
            <a:cxnSpLocks/>
          </p:cNvCxnSpPr>
          <p:nvPr/>
        </p:nvCxnSpPr>
        <p:spPr>
          <a:xfrm>
            <a:off x="9311305" y="3136063"/>
            <a:ext cx="4035" cy="8610566"/>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71" name="Прямая соединительная линия 391">
            <a:extLst>
              <a:ext uri="{FF2B5EF4-FFF2-40B4-BE49-F238E27FC236}">
                <a16:creationId xmlns:a16="http://schemas.microsoft.com/office/drawing/2014/main" id="{1C74FB3F-5CB5-3DD2-4194-3E49AA534F33}"/>
              </a:ext>
            </a:extLst>
          </p:cNvPr>
          <p:cNvCxnSpPr>
            <a:cxnSpLocks/>
          </p:cNvCxnSpPr>
          <p:nvPr/>
        </p:nvCxnSpPr>
        <p:spPr>
          <a:xfrm>
            <a:off x="6137146" y="3126140"/>
            <a:ext cx="0" cy="8620489"/>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70" name="Прямая соединительная линия 391">
            <a:extLst>
              <a:ext uri="{FF2B5EF4-FFF2-40B4-BE49-F238E27FC236}">
                <a16:creationId xmlns:a16="http://schemas.microsoft.com/office/drawing/2014/main" id="{6E992672-11EE-C1C9-4F33-AFDA000E43AB}"/>
              </a:ext>
            </a:extLst>
          </p:cNvPr>
          <p:cNvCxnSpPr>
            <a:cxnSpLocks/>
          </p:cNvCxnSpPr>
          <p:nvPr/>
        </p:nvCxnSpPr>
        <p:spPr>
          <a:xfrm>
            <a:off x="3005285" y="3126140"/>
            <a:ext cx="30991" cy="8650818"/>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3" name="Прямая соединительная линия 189">
            <a:extLst>
              <a:ext uri="{FF2B5EF4-FFF2-40B4-BE49-F238E27FC236}">
                <a16:creationId xmlns:a16="http://schemas.microsoft.com/office/drawing/2014/main" id="{792A53F5-740D-0763-5BA4-5A2F1535969E}"/>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 name="Прямоугольник 84">
            <a:extLst>
              <a:ext uri="{FF2B5EF4-FFF2-40B4-BE49-F238E27FC236}">
                <a16:creationId xmlns:a16="http://schemas.microsoft.com/office/drawing/2014/main" id="{26E03C7F-C032-1E53-C000-C6D887ED9C33}"/>
              </a:ext>
            </a:extLst>
          </p:cNvPr>
          <p:cNvSpPr/>
          <p:nvPr/>
        </p:nvSpPr>
        <p:spPr>
          <a:xfrm>
            <a:off x="13258916" y="3095952"/>
            <a:ext cx="9633064" cy="557954"/>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 name="TextBox 1">
            <a:extLst>
              <a:ext uri="{FF2B5EF4-FFF2-40B4-BE49-F238E27FC236}">
                <a16:creationId xmlns:a16="http://schemas.microsoft.com/office/drawing/2014/main" id="{9CBCFF1D-F45F-6469-1A8C-110D9AF35B21}"/>
              </a:ext>
            </a:extLst>
          </p:cNvPr>
          <p:cNvSpPr txBox="1"/>
          <p:nvPr/>
        </p:nvSpPr>
        <p:spPr>
          <a:xfrm>
            <a:off x="13431559" y="3153152"/>
            <a:ext cx="9505428"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chemeClr val="bg1"/>
                </a:solidFill>
                <a:latin typeface="GT Walsheim Pro" panose="00000500000000000000" pitchFamily="2" charset="-52"/>
                <a:ea typeface="Open Sans" panose="020B0606030504020204" pitchFamily="34" charset="0"/>
                <a:cs typeface="GT Walsheim Pro" panose="00000500000000000000" pitchFamily="2" charset="-52"/>
              </a:rPr>
              <a:t>All the added features plus a massive cost-saving benefits</a:t>
            </a:r>
          </a:p>
        </p:txBody>
      </p:sp>
    </p:spTree>
    <p:extLst>
      <p:ext uri="{BB962C8B-B14F-4D97-AF65-F5344CB8AC3E}">
        <p14:creationId xmlns:p14="http://schemas.microsoft.com/office/powerpoint/2010/main" val="16234207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Прямоугольник 54">
            <a:extLst>
              <a:ext uri="{FF2B5EF4-FFF2-40B4-BE49-F238E27FC236}">
                <a16:creationId xmlns:a16="http://schemas.microsoft.com/office/drawing/2014/main" id="{8712EF3A-1B3A-877F-F198-0F9C1C85EEB4}"/>
              </a:ext>
            </a:extLst>
          </p:cNvPr>
          <p:cNvSpPr/>
          <p:nvPr/>
        </p:nvSpPr>
        <p:spPr>
          <a:xfrm rot="10800000">
            <a:off x="12191866" y="0"/>
            <a:ext cx="10723845"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6" name="Рисунок 15">
            <a:extLst>
              <a:ext uri="{FF2B5EF4-FFF2-40B4-BE49-F238E27FC236}">
                <a16:creationId xmlns:a16="http://schemas.microsoft.com/office/drawing/2014/main" id="{81CF0158-6ECD-4D2E-BA93-009C9F8A0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867" y="3004854"/>
            <a:ext cx="10722863" cy="10711146"/>
          </a:xfrm>
          <a:prstGeom prst="rect">
            <a:avLst/>
          </a:prstGeom>
        </p:spPr>
      </p:pic>
      <p:sp>
        <p:nvSpPr>
          <p:cNvPr id="108" name="Прямоугольник 60">
            <a:extLst>
              <a:ext uri="{FF2B5EF4-FFF2-40B4-BE49-F238E27FC236}">
                <a16:creationId xmlns:a16="http://schemas.microsoft.com/office/drawing/2014/main" id="{9ECA9D32-6A6D-C4CA-920C-1122D91011E4}"/>
              </a:ext>
            </a:extLst>
          </p:cNvPr>
          <p:cNvSpPr/>
          <p:nvPr/>
        </p:nvSpPr>
        <p:spPr>
          <a:xfrm>
            <a:off x="12196474" y="4787825"/>
            <a:ext cx="10254713" cy="684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8" name="Прямоугольник 60">
            <a:extLst>
              <a:ext uri="{FF2B5EF4-FFF2-40B4-BE49-F238E27FC236}">
                <a16:creationId xmlns:a16="http://schemas.microsoft.com/office/drawing/2014/main" id="{4F97F5D0-F750-77EE-8146-E8D293B64820}"/>
              </a:ext>
            </a:extLst>
          </p:cNvPr>
          <p:cNvSpPr/>
          <p:nvPr/>
        </p:nvSpPr>
        <p:spPr>
          <a:xfrm>
            <a:off x="976586" y="4783745"/>
            <a:ext cx="10254713" cy="684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92" name="Прямая соединительная линия 368">
            <a:extLst>
              <a:ext uri="{FF2B5EF4-FFF2-40B4-BE49-F238E27FC236}">
                <a16:creationId xmlns:a16="http://schemas.microsoft.com/office/drawing/2014/main" id="{EEC048EA-34B3-B35C-6123-0B57DC75F6E5}"/>
              </a:ext>
            </a:extLst>
          </p:cNvPr>
          <p:cNvCxnSpPr>
            <a:cxnSpLocks/>
          </p:cNvCxnSpPr>
          <p:nvPr/>
        </p:nvCxnSpPr>
        <p:spPr>
          <a:xfrm flipH="1">
            <a:off x="2029876" y="8797912"/>
            <a:ext cx="8746434"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93" name="Прямая соединительная линия 368">
            <a:extLst>
              <a:ext uri="{FF2B5EF4-FFF2-40B4-BE49-F238E27FC236}">
                <a16:creationId xmlns:a16="http://schemas.microsoft.com/office/drawing/2014/main" id="{0E0B748A-8955-2A3B-BDD0-DCDEDF3980D9}"/>
              </a:ext>
            </a:extLst>
          </p:cNvPr>
          <p:cNvCxnSpPr>
            <a:cxnSpLocks/>
          </p:cNvCxnSpPr>
          <p:nvPr/>
        </p:nvCxnSpPr>
        <p:spPr>
          <a:xfrm flipH="1">
            <a:off x="2029876" y="7127986"/>
            <a:ext cx="8746434"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95" name="Прямая соединительная линия 368">
            <a:extLst>
              <a:ext uri="{FF2B5EF4-FFF2-40B4-BE49-F238E27FC236}">
                <a16:creationId xmlns:a16="http://schemas.microsoft.com/office/drawing/2014/main" id="{DDFE9CEF-BF84-C7E1-9189-F55CCE21A525}"/>
              </a:ext>
            </a:extLst>
          </p:cNvPr>
          <p:cNvCxnSpPr>
            <a:cxnSpLocks/>
          </p:cNvCxnSpPr>
          <p:nvPr/>
        </p:nvCxnSpPr>
        <p:spPr>
          <a:xfrm flipH="1">
            <a:off x="2029876" y="5458060"/>
            <a:ext cx="8746434"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mc:AlternateContent xmlns:mc="http://schemas.openxmlformats.org/markup-compatibility/2006" xmlns:cx1="http://schemas.microsoft.com/office/drawing/2015/9/8/chartex">
        <mc:Choice Requires="cx1">
          <p:graphicFrame>
            <p:nvGraphicFramePr>
              <p:cNvPr id="63" name="Chart 1">
                <a:extLst>
                  <a:ext uri="{FF2B5EF4-FFF2-40B4-BE49-F238E27FC236}">
                    <a16:creationId xmlns:a16="http://schemas.microsoft.com/office/drawing/2014/main" id="{127B049E-8083-4E65-92ED-0A624CA1AB74}"/>
                  </a:ext>
                </a:extLst>
              </p:cNvPr>
              <p:cNvGraphicFramePr/>
              <p:nvPr/>
            </p:nvGraphicFramePr>
            <p:xfrm>
              <a:off x="1326626" y="5527223"/>
              <a:ext cx="19217465" cy="518392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63" name="Chart 1">
                <a:extLst>
                  <a:ext uri="{FF2B5EF4-FFF2-40B4-BE49-F238E27FC236}">
                    <a16:creationId xmlns:a16="http://schemas.microsoft.com/office/drawing/2014/main" id="{127B049E-8083-4E65-92ED-0A624CA1AB74}"/>
                  </a:ext>
                </a:extLst>
              </p:cNvPr>
              <p:cNvPicPr>
                <a:picLocks noGrp="1" noRot="1" noChangeAspect="1" noMove="1" noResize="1" noEditPoints="1" noAdjustHandles="1" noChangeArrowheads="1" noChangeShapeType="1"/>
              </p:cNvPicPr>
              <p:nvPr/>
            </p:nvPicPr>
            <p:blipFill>
              <a:blip r:embed="rId5"/>
              <a:stretch>
                <a:fillRect/>
              </a:stretch>
            </p:blipFill>
            <p:spPr>
              <a:xfrm>
                <a:off x="1326626" y="5527223"/>
                <a:ext cx="19217465" cy="5183923"/>
              </a:xfrm>
              <a:prstGeom prst="rect">
                <a:avLst/>
              </a:prstGeom>
            </p:spPr>
          </p:pic>
        </mc:Fallback>
      </mc:AlternateContent>
      <p:cxnSp>
        <p:nvCxnSpPr>
          <p:cNvPr id="77" name="Прямая соединительная линия 368">
            <a:extLst>
              <a:ext uri="{FF2B5EF4-FFF2-40B4-BE49-F238E27FC236}">
                <a16:creationId xmlns:a16="http://schemas.microsoft.com/office/drawing/2014/main" id="{387996EE-8526-6E1E-ACFF-23E816527531}"/>
              </a:ext>
            </a:extLst>
          </p:cNvPr>
          <p:cNvCxnSpPr>
            <a:cxnSpLocks/>
          </p:cNvCxnSpPr>
          <p:nvPr/>
        </p:nvCxnSpPr>
        <p:spPr>
          <a:xfrm>
            <a:off x="12191867" y="-8178"/>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fld id="{86CB4B4D-7CA3-9044-876B-883B54F8677D}" type="slidenum">
              <a:rPr lang="en-US" sz="2000" smtClean="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rPr>
              <a:t>23</a:t>
            </a:fld>
            <a:endParaRPr lang="en-US" sz="2000" dirty="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76587" y="12567943"/>
            <a:ext cx="2320747" cy="252000"/>
          </a:xfrm>
          <a:prstGeom prst="rect">
            <a:avLst/>
          </a:prstGeom>
        </p:spPr>
      </p:pic>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5B7DBBD4-5D89-4AEF-B95A-120A19C1F938}"/>
              </a:ext>
            </a:extLst>
          </p:cNvPr>
          <p:cNvSpPr txBox="1"/>
          <p:nvPr/>
        </p:nvSpPr>
        <p:spPr>
          <a:xfrm>
            <a:off x="876673" y="876548"/>
            <a:ext cx="393226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FINANCIAL MODEL</a:t>
            </a:r>
          </a:p>
        </p:txBody>
      </p:sp>
      <p:sp>
        <p:nvSpPr>
          <p:cNvPr id="8" name="TextBox 7">
            <a:extLst>
              <a:ext uri="{FF2B5EF4-FFF2-40B4-BE49-F238E27FC236}">
                <a16:creationId xmlns:a16="http://schemas.microsoft.com/office/drawing/2014/main" id="{CCFFC23D-8179-42E3-9C39-DAF2EC1FF3B6}"/>
              </a:ext>
            </a:extLst>
          </p:cNvPr>
          <p:cNvSpPr txBox="1"/>
          <p:nvPr/>
        </p:nvSpPr>
        <p:spPr>
          <a:xfrm>
            <a:off x="883156" y="1523159"/>
            <a:ext cx="20696296"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Strong unit economics and scaling profitability as we grow</a:t>
            </a:r>
          </a:p>
        </p:txBody>
      </p:sp>
      <p:sp>
        <p:nvSpPr>
          <p:cNvPr id="81" name="TextBox 80">
            <a:extLst>
              <a:ext uri="{FF2B5EF4-FFF2-40B4-BE49-F238E27FC236}">
                <a16:creationId xmlns:a16="http://schemas.microsoft.com/office/drawing/2014/main" id="{E50DAE00-E27C-0B2B-7F17-C1B6C063C572}"/>
              </a:ext>
            </a:extLst>
          </p:cNvPr>
          <p:cNvSpPr txBox="1"/>
          <p:nvPr/>
        </p:nvSpPr>
        <p:spPr>
          <a:xfrm>
            <a:off x="894122" y="3355829"/>
            <a:ext cx="10455493" cy="654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550" spc="50" dirty="0" err="1">
                <a:solidFill>
                  <a:srgbClr val="343434"/>
                </a:solidFill>
                <a:latin typeface="GT Super Display" panose="00000500000000000000" pitchFamily="2" charset="0"/>
                <a:ea typeface="Noto Serif" panose="02020600060500020200" pitchFamily="18" charset="0"/>
                <a:cs typeface="Noto Serif" panose="02020600060500020200" pitchFamily="18" charset="0"/>
              </a:rPr>
              <a:t>Ö.Wall</a:t>
            </a:r>
            <a:r>
              <a:rPr lang="en-US" sz="355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 EBITDA, USD per metre, Year 1</a:t>
            </a:r>
          </a:p>
        </p:txBody>
      </p:sp>
      <p:cxnSp>
        <p:nvCxnSpPr>
          <p:cNvPr id="83" name="Прямая соединительная линия 189">
            <a:extLst>
              <a:ext uri="{FF2B5EF4-FFF2-40B4-BE49-F238E27FC236}">
                <a16:creationId xmlns:a16="http://schemas.microsoft.com/office/drawing/2014/main" id="{53902ECF-D997-5A9E-3DE3-09CBD1FEC833}"/>
              </a:ext>
            </a:extLst>
          </p:cNvPr>
          <p:cNvCxnSpPr>
            <a:cxnSpLocks/>
          </p:cNvCxnSpPr>
          <p:nvPr/>
        </p:nvCxnSpPr>
        <p:spPr>
          <a:xfrm>
            <a:off x="979828" y="4293858"/>
            <a:ext cx="1232557" cy="0"/>
          </a:xfrm>
          <a:prstGeom prst="line">
            <a:avLst/>
          </a:prstGeom>
          <a:noFill/>
          <a:ln w="76200" cap="flat">
            <a:solidFill>
              <a:srgbClr val="E8DED5"/>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91" name="Прямая соединительная линия 36">
            <a:extLst>
              <a:ext uri="{FF2B5EF4-FFF2-40B4-BE49-F238E27FC236}">
                <a16:creationId xmlns:a16="http://schemas.microsoft.com/office/drawing/2014/main" id="{29270C0A-56B5-55A3-22C7-BAB30F5DC518}"/>
              </a:ext>
            </a:extLst>
          </p:cNvPr>
          <p:cNvCxnSpPr>
            <a:cxnSpLocks/>
          </p:cNvCxnSpPr>
          <p:nvPr/>
        </p:nvCxnSpPr>
        <p:spPr>
          <a:xfrm flipH="1">
            <a:off x="2047461" y="10467837"/>
            <a:ext cx="8746434"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nvGrpSpPr>
          <p:cNvPr id="3" name="Группа 2">
            <a:extLst>
              <a:ext uri="{FF2B5EF4-FFF2-40B4-BE49-F238E27FC236}">
                <a16:creationId xmlns:a16="http://schemas.microsoft.com/office/drawing/2014/main" id="{96F0285B-5445-491F-A5D1-01014C884BBD}"/>
              </a:ext>
            </a:extLst>
          </p:cNvPr>
          <p:cNvGrpSpPr/>
          <p:nvPr/>
        </p:nvGrpSpPr>
        <p:grpSpPr>
          <a:xfrm>
            <a:off x="2562597" y="6142952"/>
            <a:ext cx="1056416" cy="542298"/>
            <a:chOff x="2519263" y="5288594"/>
            <a:chExt cx="1056416" cy="542298"/>
          </a:xfrm>
        </p:grpSpPr>
        <p:sp>
          <p:nvSpPr>
            <p:cNvPr id="96" name="Прямоугольник 84">
              <a:extLst>
                <a:ext uri="{FF2B5EF4-FFF2-40B4-BE49-F238E27FC236}">
                  <a16:creationId xmlns:a16="http://schemas.microsoft.com/office/drawing/2014/main" id="{DDC0BEC2-9800-A9B6-2BE2-1706834D5ED1}"/>
                </a:ext>
              </a:extLst>
            </p:cNvPr>
            <p:cNvSpPr/>
            <p:nvPr/>
          </p:nvSpPr>
          <p:spPr>
            <a:xfrm>
              <a:off x="2519263" y="5288594"/>
              <a:ext cx="1056416" cy="542298"/>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dirty="0">
                <a:solidFill>
                  <a:srgbClr val="FFFFFF"/>
                </a:solidFill>
                <a:latin typeface="Helvetica Neue Medium"/>
                <a:ea typeface="Helvetica Neue Medium"/>
                <a:cs typeface="Helvetica Neue Medium"/>
                <a:sym typeface="Helvetica Neue Medium"/>
              </a:endParaRPr>
            </a:p>
          </p:txBody>
        </p:sp>
        <p:sp>
          <p:nvSpPr>
            <p:cNvPr id="97" name="TextBox 96">
              <a:extLst>
                <a:ext uri="{FF2B5EF4-FFF2-40B4-BE49-F238E27FC236}">
                  <a16:creationId xmlns:a16="http://schemas.microsoft.com/office/drawing/2014/main" id="{CA35F018-DEE5-5CCF-686B-2F7D3FE451EE}"/>
                </a:ext>
              </a:extLst>
            </p:cNvPr>
            <p:cNvSpPr txBox="1"/>
            <p:nvPr/>
          </p:nvSpPr>
          <p:spPr>
            <a:xfrm>
              <a:off x="2709183" y="5327372"/>
              <a:ext cx="676576"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r>
                <a:rPr lang="en-AU" sz="2200" dirty="0">
                  <a:latin typeface="GT Walsheim Pro" pitchFamily="2" charset="77"/>
                  <a:cs typeface="GT Walsheim Pro" pitchFamily="2" charset="77"/>
                </a:rPr>
                <a:t>330</a:t>
              </a:r>
              <a:endParaRPr lang="en-US" sz="2200" dirty="0">
                <a:latin typeface="GT Walsheim Pro" pitchFamily="2" charset="77"/>
                <a:cs typeface="GT Walsheim Pro" pitchFamily="2" charset="77"/>
              </a:endParaRPr>
            </a:p>
          </p:txBody>
        </p:sp>
      </p:grpSp>
      <p:grpSp>
        <p:nvGrpSpPr>
          <p:cNvPr id="4" name="Группа 3">
            <a:extLst>
              <a:ext uri="{FF2B5EF4-FFF2-40B4-BE49-F238E27FC236}">
                <a16:creationId xmlns:a16="http://schemas.microsoft.com/office/drawing/2014/main" id="{FC546AFA-6942-42C8-B720-6C479FE7D751}"/>
              </a:ext>
            </a:extLst>
          </p:cNvPr>
          <p:cNvGrpSpPr/>
          <p:nvPr/>
        </p:nvGrpSpPr>
        <p:grpSpPr>
          <a:xfrm>
            <a:off x="4825640" y="8177465"/>
            <a:ext cx="1056416" cy="542298"/>
            <a:chOff x="4879015" y="8280519"/>
            <a:chExt cx="1056416" cy="542298"/>
          </a:xfrm>
        </p:grpSpPr>
        <p:sp>
          <p:nvSpPr>
            <p:cNvPr id="98" name="Прямоугольник 84">
              <a:extLst>
                <a:ext uri="{FF2B5EF4-FFF2-40B4-BE49-F238E27FC236}">
                  <a16:creationId xmlns:a16="http://schemas.microsoft.com/office/drawing/2014/main" id="{61B4AA64-4780-0E1E-C7D1-47E224FCCB5E}"/>
                </a:ext>
              </a:extLst>
            </p:cNvPr>
            <p:cNvSpPr/>
            <p:nvPr/>
          </p:nvSpPr>
          <p:spPr>
            <a:xfrm>
              <a:off x="4879015" y="8280519"/>
              <a:ext cx="1056416" cy="542298"/>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dirty="0">
                <a:solidFill>
                  <a:srgbClr val="FFFFFF"/>
                </a:solidFill>
                <a:latin typeface="Helvetica Neue Medium"/>
                <a:ea typeface="Helvetica Neue Medium"/>
                <a:cs typeface="Helvetica Neue Medium"/>
                <a:sym typeface="Helvetica Neue Medium"/>
              </a:endParaRPr>
            </a:p>
          </p:txBody>
        </p:sp>
        <p:sp>
          <p:nvSpPr>
            <p:cNvPr id="99" name="TextBox 98">
              <a:extLst>
                <a:ext uri="{FF2B5EF4-FFF2-40B4-BE49-F238E27FC236}">
                  <a16:creationId xmlns:a16="http://schemas.microsoft.com/office/drawing/2014/main" id="{DDE36221-7008-3574-0C5A-A0843A3C1924}"/>
                </a:ext>
              </a:extLst>
            </p:cNvPr>
            <p:cNvSpPr txBox="1"/>
            <p:nvPr/>
          </p:nvSpPr>
          <p:spPr>
            <a:xfrm>
              <a:off x="5023095" y="8319297"/>
              <a:ext cx="768256"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AU" sz="2200" dirty="0">
                  <a:latin typeface="GT Walsheim Pro" pitchFamily="2" charset="77"/>
                  <a:cs typeface="GT Walsheim Pro" pitchFamily="2" charset="77"/>
                </a:rPr>
                <a:t>180</a:t>
              </a:r>
              <a:endParaRPr lang="en-US" sz="2200" dirty="0">
                <a:latin typeface="GT Walsheim Pro" pitchFamily="2" charset="77"/>
                <a:cs typeface="GT Walsheim Pro" pitchFamily="2" charset="77"/>
              </a:endParaRPr>
            </a:p>
          </p:txBody>
        </p:sp>
      </p:grpSp>
      <p:sp>
        <p:nvSpPr>
          <p:cNvPr id="100" name="TextBox 99">
            <a:extLst>
              <a:ext uri="{FF2B5EF4-FFF2-40B4-BE49-F238E27FC236}">
                <a16:creationId xmlns:a16="http://schemas.microsoft.com/office/drawing/2014/main" id="{8EF7CE21-0E43-E336-949D-EE8639A5F219}"/>
              </a:ext>
            </a:extLst>
          </p:cNvPr>
          <p:cNvSpPr txBox="1"/>
          <p:nvPr/>
        </p:nvSpPr>
        <p:spPr>
          <a:xfrm>
            <a:off x="2442110" y="10638388"/>
            <a:ext cx="117578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000" dirty="0"/>
              <a:t>Revenue</a:t>
            </a:r>
          </a:p>
        </p:txBody>
      </p:sp>
      <p:sp>
        <p:nvSpPr>
          <p:cNvPr id="101" name="TextBox 100">
            <a:extLst>
              <a:ext uri="{FF2B5EF4-FFF2-40B4-BE49-F238E27FC236}">
                <a16:creationId xmlns:a16="http://schemas.microsoft.com/office/drawing/2014/main" id="{B02C4F4D-0398-079E-CF98-71A6D080CB76}"/>
              </a:ext>
            </a:extLst>
          </p:cNvPr>
          <p:cNvSpPr txBox="1"/>
          <p:nvPr/>
        </p:nvSpPr>
        <p:spPr>
          <a:xfrm>
            <a:off x="4798791" y="10638387"/>
            <a:ext cx="117578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000" dirty="0"/>
              <a:t>COGS</a:t>
            </a:r>
          </a:p>
        </p:txBody>
      </p:sp>
      <p:sp>
        <p:nvSpPr>
          <p:cNvPr id="102" name="TextBox 101">
            <a:extLst>
              <a:ext uri="{FF2B5EF4-FFF2-40B4-BE49-F238E27FC236}">
                <a16:creationId xmlns:a16="http://schemas.microsoft.com/office/drawing/2014/main" id="{BD184DFD-29F1-AE3E-FD9F-18EFA115FEFB}"/>
              </a:ext>
            </a:extLst>
          </p:cNvPr>
          <p:cNvSpPr txBox="1"/>
          <p:nvPr/>
        </p:nvSpPr>
        <p:spPr>
          <a:xfrm>
            <a:off x="7003057" y="10638387"/>
            <a:ext cx="1431349"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lnSpc>
                <a:spcPct val="100000"/>
              </a:lnSpc>
            </a:pPr>
            <a:r>
              <a:rPr lang="en-US" sz="2000" dirty="0"/>
              <a:t>Operating expenses</a:t>
            </a:r>
          </a:p>
        </p:txBody>
      </p:sp>
      <p:grpSp>
        <p:nvGrpSpPr>
          <p:cNvPr id="7" name="Группа 6">
            <a:extLst>
              <a:ext uri="{FF2B5EF4-FFF2-40B4-BE49-F238E27FC236}">
                <a16:creationId xmlns:a16="http://schemas.microsoft.com/office/drawing/2014/main" id="{01D6B76F-B929-4136-93C0-9D6D60BE0108}"/>
              </a:ext>
            </a:extLst>
          </p:cNvPr>
          <p:cNvGrpSpPr/>
          <p:nvPr/>
        </p:nvGrpSpPr>
        <p:grpSpPr>
          <a:xfrm>
            <a:off x="7190523" y="9817873"/>
            <a:ext cx="1056416" cy="542298"/>
            <a:chOff x="7205607" y="9626260"/>
            <a:chExt cx="1056416" cy="542298"/>
          </a:xfrm>
        </p:grpSpPr>
        <p:sp>
          <p:nvSpPr>
            <p:cNvPr id="103" name="Прямоугольник 84">
              <a:extLst>
                <a:ext uri="{FF2B5EF4-FFF2-40B4-BE49-F238E27FC236}">
                  <a16:creationId xmlns:a16="http://schemas.microsoft.com/office/drawing/2014/main" id="{210CDDC2-69C6-7B83-DA6F-C9374DE8362C}"/>
                </a:ext>
              </a:extLst>
            </p:cNvPr>
            <p:cNvSpPr/>
            <p:nvPr/>
          </p:nvSpPr>
          <p:spPr>
            <a:xfrm>
              <a:off x="7205607" y="9626260"/>
              <a:ext cx="1056416" cy="542298"/>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dirty="0">
                <a:solidFill>
                  <a:srgbClr val="FFFFFF"/>
                </a:solidFill>
                <a:latin typeface="Helvetica Neue Medium"/>
                <a:ea typeface="Helvetica Neue Medium"/>
                <a:cs typeface="Helvetica Neue Medium"/>
                <a:sym typeface="Helvetica Neue Medium"/>
              </a:endParaRPr>
            </a:p>
          </p:txBody>
        </p:sp>
        <p:sp>
          <p:nvSpPr>
            <p:cNvPr id="104" name="TextBox 103">
              <a:extLst>
                <a:ext uri="{FF2B5EF4-FFF2-40B4-BE49-F238E27FC236}">
                  <a16:creationId xmlns:a16="http://schemas.microsoft.com/office/drawing/2014/main" id="{4805CC6E-866B-7139-536A-42931CB276D2}"/>
                </a:ext>
              </a:extLst>
            </p:cNvPr>
            <p:cNvSpPr txBox="1"/>
            <p:nvPr/>
          </p:nvSpPr>
          <p:spPr>
            <a:xfrm>
              <a:off x="7383885" y="9665038"/>
              <a:ext cx="775819"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r>
                <a:rPr lang="en-US" sz="2200" dirty="0">
                  <a:latin typeface="GT Walsheim Pro" pitchFamily="2" charset="77"/>
                  <a:cs typeface="GT Walsheim Pro" pitchFamily="2" charset="77"/>
                </a:rPr>
                <a:t>120</a:t>
              </a:r>
            </a:p>
          </p:txBody>
        </p:sp>
      </p:grpSp>
      <p:grpSp>
        <p:nvGrpSpPr>
          <p:cNvPr id="9" name="Группа 8">
            <a:extLst>
              <a:ext uri="{FF2B5EF4-FFF2-40B4-BE49-F238E27FC236}">
                <a16:creationId xmlns:a16="http://schemas.microsoft.com/office/drawing/2014/main" id="{C2F78173-A45F-4AE1-B666-A443BE7F25CA}"/>
              </a:ext>
            </a:extLst>
          </p:cNvPr>
          <p:cNvGrpSpPr/>
          <p:nvPr/>
        </p:nvGrpSpPr>
        <p:grpSpPr>
          <a:xfrm>
            <a:off x="9460224" y="9620833"/>
            <a:ext cx="1056416" cy="542298"/>
            <a:chOff x="9525227" y="9248720"/>
            <a:chExt cx="1056416" cy="542298"/>
          </a:xfrm>
        </p:grpSpPr>
        <p:sp>
          <p:nvSpPr>
            <p:cNvPr id="105" name="Прямоугольник 84">
              <a:extLst>
                <a:ext uri="{FF2B5EF4-FFF2-40B4-BE49-F238E27FC236}">
                  <a16:creationId xmlns:a16="http://schemas.microsoft.com/office/drawing/2014/main" id="{9BBF37B9-2357-63DE-F920-59CF148EED26}"/>
                </a:ext>
              </a:extLst>
            </p:cNvPr>
            <p:cNvSpPr/>
            <p:nvPr/>
          </p:nvSpPr>
          <p:spPr>
            <a:xfrm>
              <a:off x="9525227" y="9248720"/>
              <a:ext cx="1056416" cy="542298"/>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dirty="0">
                <a:solidFill>
                  <a:srgbClr val="FFFFFF"/>
                </a:solidFill>
                <a:latin typeface="Helvetica Neue Medium"/>
                <a:ea typeface="Helvetica Neue Medium"/>
                <a:cs typeface="Helvetica Neue Medium"/>
                <a:sym typeface="Helvetica Neue Medium"/>
              </a:endParaRPr>
            </a:p>
          </p:txBody>
        </p:sp>
        <p:sp>
          <p:nvSpPr>
            <p:cNvPr id="106" name="TextBox 105">
              <a:extLst>
                <a:ext uri="{FF2B5EF4-FFF2-40B4-BE49-F238E27FC236}">
                  <a16:creationId xmlns:a16="http://schemas.microsoft.com/office/drawing/2014/main" id="{1C2DAB3A-7AC4-D5BD-A4A6-21F4F88807C0}"/>
                </a:ext>
              </a:extLst>
            </p:cNvPr>
            <p:cNvSpPr txBox="1"/>
            <p:nvPr/>
          </p:nvSpPr>
          <p:spPr>
            <a:xfrm>
              <a:off x="9763934" y="9287498"/>
              <a:ext cx="579002"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r>
                <a:rPr lang="en-US" sz="2200" dirty="0">
                  <a:latin typeface="GT Walsheim Pro" pitchFamily="2" charset="77"/>
                  <a:cs typeface="GT Walsheim Pro" pitchFamily="2" charset="77"/>
                </a:rPr>
                <a:t>20</a:t>
              </a:r>
            </a:p>
          </p:txBody>
        </p:sp>
      </p:grpSp>
      <p:sp>
        <p:nvSpPr>
          <p:cNvPr id="107" name="TextBox 106">
            <a:extLst>
              <a:ext uri="{FF2B5EF4-FFF2-40B4-BE49-F238E27FC236}">
                <a16:creationId xmlns:a16="http://schemas.microsoft.com/office/drawing/2014/main" id="{B91F1293-0F9D-76DD-98C3-37C46F2C0093}"/>
              </a:ext>
            </a:extLst>
          </p:cNvPr>
          <p:cNvSpPr txBox="1"/>
          <p:nvPr/>
        </p:nvSpPr>
        <p:spPr>
          <a:xfrm>
            <a:off x="9460224" y="10641915"/>
            <a:ext cx="117578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000" dirty="0"/>
              <a:t>EBITDA</a:t>
            </a:r>
          </a:p>
        </p:txBody>
      </p:sp>
      <p:sp>
        <p:nvSpPr>
          <p:cNvPr id="109" name="TextBox 108">
            <a:extLst>
              <a:ext uri="{FF2B5EF4-FFF2-40B4-BE49-F238E27FC236}">
                <a16:creationId xmlns:a16="http://schemas.microsoft.com/office/drawing/2014/main" id="{967F595A-61D3-355F-8260-762C0EE9011C}"/>
              </a:ext>
            </a:extLst>
          </p:cNvPr>
          <p:cNvSpPr txBox="1"/>
          <p:nvPr/>
        </p:nvSpPr>
        <p:spPr>
          <a:xfrm>
            <a:off x="12146248" y="3359909"/>
            <a:ext cx="10455493" cy="654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550" spc="50" dirty="0" err="1">
                <a:solidFill>
                  <a:srgbClr val="343434"/>
                </a:solidFill>
                <a:latin typeface="GT Super Display" panose="00000500000000000000" pitchFamily="2" charset="0"/>
                <a:ea typeface="Noto Serif" panose="02020600060500020200" pitchFamily="18" charset="0"/>
                <a:cs typeface="Noto Serif" panose="02020600060500020200" pitchFamily="18" charset="0"/>
              </a:rPr>
              <a:t>Ö.Wall</a:t>
            </a:r>
            <a:r>
              <a:rPr lang="en-US" sz="355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 EBITDA, USD per metre, Year 5</a:t>
            </a:r>
          </a:p>
        </p:txBody>
      </p:sp>
      <p:cxnSp>
        <p:nvCxnSpPr>
          <p:cNvPr id="110" name="Прямая соединительная линия 189">
            <a:extLst>
              <a:ext uri="{FF2B5EF4-FFF2-40B4-BE49-F238E27FC236}">
                <a16:creationId xmlns:a16="http://schemas.microsoft.com/office/drawing/2014/main" id="{9B99A58B-AAA3-186F-3900-A9032550A623}"/>
              </a:ext>
            </a:extLst>
          </p:cNvPr>
          <p:cNvCxnSpPr>
            <a:cxnSpLocks/>
          </p:cNvCxnSpPr>
          <p:nvPr/>
        </p:nvCxnSpPr>
        <p:spPr>
          <a:xfrm>
            <a:off x="12180666" y="4297938"/>
            <a:ext cx="1232557" cy="0"/>
          </a:xfrm>
          <a:prstGeom prst="line">
            <a:avLst/>
          </a:prstGeom>
          <a:noFill/>
          <a:ln w="76200" cap="flat">
            <a:solidFill>
              <a:schemeClr val="bg1"/>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6" name="Прямая соединительная линия 368">
            <a:extLst>
              <a:ext uri="{FF2B5EF4-FFF2-40B4-BE49-F238E27FC236}">
                <a16:creationId xmlns:a16="http://schemas.microsoft.com/office/drawing/2014/main" id="{8E15FB93-1033-997C-4F35-84B95DA28539}"/>
              </a:ext>
            </a:extLst>
          </p:cNvPr>
          <p:cNvCxnSpPr>
            <a:cxnSpLocks/>
          </p:cNvCxnSpPr>
          <p:nvPr/>
        </p:nvCxnSpPr>
        <p:spPr>
          <a:xfrm flipH="1">
            <a:off x="13242942" y="8728748"/>
            <a:ext cx="8746434"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4" name="Прямая соединительная линия 368">
            <a:extLst>
              <a:ext uri="{FF2B5EF4-FFF2-40B4-BE49-F238E27FC236}">
                <a16:creationId xmlns:a16="http://schemas.microsoft.com/office/drawing/2014/main" id="{53CA95DC-C44F-FF31-0E3C-92A303FC667A}"/>
              </a:ext>
            </a:extLst>
          </p:cNvPr>
          <p:cNvCxnSpPr>
            <a:cxnSpLocks/>
          </p:cNvCxnSpPr>
          <p:nvPr/>
        </p:nvCxnSpPr>
        <p:spPr>
          <a:xfrm flipH="1">
            <a:off x="13242942" y="7058822"/>
            <a:ext cx="8746434"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5" name="Прямая соединительная линия 368">
            <a:extLst>
              <a:ext uri="{FF2B5EF4-FFF2-40B4-BE49-F238E27FC236}">
                <a16:creationId xmlns:a16="http://schemas.microsoft.com/office/drawing/2014/main" id="{A6E23443-B0F6-79E9-3B68-CA6EACEC54B9}"/>
              </a:ext>
            </a:extLst>
          </p:cNvPr>
          <p:cNvCxnSpPr>
            <a:cxnSpLocks/>
          </p:cNvCxnSpPr>
          <p:nvPr/>
        </p:nvCxnSpPr>
        <p:spPr>
          <a:xfrm flipH="1">
            <a:off x="13242942" y="5388896"/>
            <a:ext cx="8746434"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mc:AlternateContent xmlns:mc="http://schemas.openxmlformats.org/markup-compatibility/2006" xmlns:cx1="http://schemas.microsoft.com/office/drawing/2015/9/8/chartex">
        <mc:Choice Requires="cx1">
          <p:graphicFrame>
            <p:nvGraphicFramePr>
              <p:cNvPr id="17" name="Chart 1">
                <a:extLst>
                  <a:ext uri="{FF2B5EF4-FFF2-40B4-BE49-F238E27FC236}">
                    <a16:creationId xmlns:a16="http://schemas.microsoft.com/office/drawing/2014/main" id="{C7C49C0F-216A-7EA5-137E-D733837AFAAF}"/>
                  </a:ext>
                </a:extLst>
              </p:cNvPr>
              <p:cNvGraphicFramePr/>
              <p:nvPr/>
            </p:nvGraphicFramePr>
            <p:xfrm>
              <a:off x="12539691" y="5458059"/>
              <a:ext cx="19216437" cy="5183923"/>
            </p:xfrm>
            <a:graphic>
              <a:graphicData uri="http://schemas.microsoft.com/office/drawing/2014/chartex">
                <cx:chart xmlns:cx="http://schemas.microsoft.com/office/drawing/2014/chartex" xmlns:r="http://schemas.openxmlformats.org/officeDocument/2006/relationships" r:id="rId10"/>
              </a:graphicData>
            </a:graphic>
          </p:graphicFrame>
        </mc:Choice>
        <mc:Fallback xmlns="">
          <p:pic>
            <p:nvPicPr>
              <p:cNvPr id="17" name="Chart 1">
                <a:extLst>
                  <a:ext uri="{FF2B5EF4-FFF2-40B4-BE49-F238E27FC236}">
                    <a16:creationId xmlns:a16="http://schemas.microsoft.com/office/drawing/2014/main" id="{C7C49C0F-216A-7EA5-137E-D733837AFAAF}"/>
                  </a:ext>
                </a:extLst>
              </p:cNvPr>
              <p:cNvPicPr>
                <a:picLocks noGrp="1" noRot="1" noChangeAspect="1" noMove="1" noResize="1" noEditPoints="1" noAdjustHandles="1" noChangeArrowheads="1" noChangeShapeType="1"/>
              </p:cNvPicPr>
              <p:nvPr/>
            </p:nvPicPr>
            <p:blipFill>
              <a:blip r:embed="rId11"/>
              <a:stretch>
                <a:fillRect/>
              </a:stretch>
            </p:blipFill>
            <p:spPr>
              <a:xfrm>
                <a:off x="12539691" y="5458059"/>
                <a:ext cx="19216437" cy="5183923"/>
              </a:xfrm>
              <a:prstGeom prst="rect">
                <a:avLst/>
              </a:prstGeom>
            </p:spPr>
          </p:pic>
        </mc:Fallback>
      </mc:AlternateContent>
      <p:cxnSp>
        <p:nvCxnSpPr>
          <p:cNvPr id="18" name="Прямая соединительная линия 36">
            <a:extLst>
              <a:ext uri="{FF2B5EF4-FFF2-40B4-BE49-F238E27FC236}">
                <a16:creationId xmlns:a16="http://schemas.microsoft.com/office/drawing/2014/main" id="{2E3250D6-DB79-0397-90A5-3C302C92ED35}"/>
              </a:ext>
            </a:extLst>
          </p:cNvPr>
          <p:cNvCxnSpPr>
            <a:cxnSpLocks/>
          </p:cNvCxnSpPr>
          <p:nvPr/>
        </p:nvCxnSpPr>
        <p:spPr>
          <a:xfrm flipH="1">
            <a:off x="13260527" y="10398673"/>
            <a:ext cx="8746434"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nvGrpSpPr>
          <p:cNvPr id="19" name="Группа 2">
            <a:extLst>
              <a:ext uri="{FF2B5EF4-FFF2-40B4-BE49-F238E27FC236}">
                <a16:creationId xmlns:a16="http://schemas.microsoft.com/office/drawing/2014/main" id="{C92B3314-86AC-D965-3FA3-0FF9D1A33F13}"/>
              </a:ext>
            </a:extLst>
          </p:cNvPr>
          <p:cNvGrpSpPr/>
          <p:nvPr/>
        </p:nvGrpSpPr>
        <p:grpSpPr>
          <a:xfrm>
            <a:off x="13774542" y="5610669"/>
            <a:ext cx="1056416" cy="542298"/>
            <a:chOff x="2519263" y="5288594"/>
            <a:chExt cx="1056416" cy="542298"/>
          </a:xfrm>
        </p:grpSpPr>
        <p:sp>
          <p:nvSpPr>
            <p:cNvPr id="20" name="Прямоугольник 84">
              <a:extLst>
                <a:ext uri="{FF2B5EF4-FFF2-40B4-BE49-F238E27FC236}">
                  <a16:creationId xmlns:a16="http://schemas.microsoft.com/office/drawing/2014/main" id="{4F73EB0C-37C4-F4AD-6EA5-F7C0DC30137B}"/>
                </a:ext>
              </a:extLst>
            </p:cNvPr>
            <p:cNvSpPr/>
            <p:nvPr/>
          </p:nvSpPr>
          <p:spPr>
            <a:xfrm>
              <a:off x="2519263" y="5288594"/>
              <a:ext cx="1056416" cy="542298"/>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dirty="0">
                <a:solidFill>
                  <a:srgbClr val="FFFFFF"/>
                </a:solidFill>
                <a:latin typeface="Helvetica Neue Medium"/>
                <a:ea typeface="Helvetica Neue Medium"/>
                <a:cs typeface="Helvetica Neue Medium"/>
                <a:sym typeface="Helvetica Neue Medium"/>
              </a:endParaRPr>
            </a:p>
          </p:txBody>
        </p:sp>
        <p:sp>
          <p:nvSpPr>
            <p:cNvPr id="21" name="TextBox 20">
              <a:extLst>
                <a:ext uri="{FF2B5EF4-FFF2-40B4-BE49-F238E27FC236}">
                  <a16:creationId xmlns:a16="http://schemas.microsoft.com/office/drawing/2014/main" id="{2D70718E-88E8-F9D3-7F68-04290301FEA7}"/>
                </a:ext>
              </a:extLst>
            </p:cNvPr>
            <p:cNvSpPr txBox="1"/>
            <p:nvPr/>
          </p:nvSpPr>
          <p:spPr>
            <a:xfrm>
              <a:off x="2709183" y="5327372"/>
              <a:ext cx="676576"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r>
                <a:rPr lang="en-AU" sz="2200" dirty="0">
                  <a:latin typeface="GT Walsheim Pro" pitchFamily="2" charset="77"/>
                  <a:cs typeface="GT Walsheim Pro" pitchFamily="2" charset="77"/>
                </a:rPr>
                <a:t>420</a:t>
              </a:r>
              <a:endParaRPr lang="en-US" sz="2200" dirty="0">
                <a:latin typeface="GT Walsheim Pro" pitchFamily="2" charset="77"/>
                <a:cs typeface="GT Walsheim Pro" pitchFamily="2" charset="77"/>
              </a:endParaRPr>
            </a:p>
          </p:txBody>
        </p:sp>
      </p:grpSp>
      <p:grpSp>
        <p:nvGrpSpPr>
          <p:cNvPr id="22" name="Группа 3">
            <a:extLst>
              <a:ext uri="{FF2B5EF4-FFF2-40B4-BE49-F238E27FC236}">
                <a16:creationId xmlns:a16="http://schemas.microsoft.com/office/drawing/2014/main" id="{5CA10314-D115-D4A3-403C-1BB81E3BFD70}"/>
              </a:ext>
            </a:extLst>
          </p:cNvPr>
          <p:cNvGrpSpPr/>
          <p:nvPr/>
        </p:nvGrpSpPr>
        <p:grpSpPr>
          <a:xfrm>
            <a:off x="16045472" y="6637175"/>
            <a:ext cx="1056416" cy="542298"/>
            <a:chOff x="4879015" y="8280519"/>
            <a:chExt cx="1056416" cy="542298"/>
          </a:xfrm>
        </p:grpSpPr>
        <p:sp>
          <p:nvSpPr>
            <p:cNvPr id="24" name="Прямоугольник 84">
              <a:extLst>
                <a:ext uri="{FF2B5EF4-FFF2-40B4-BE49-F238E27FC236}">
                  <a16:creationId xmlns:a16="http://schemas.microsoft.com/office/drawing/2014/main" id="{3E2A56D7-D9D2-898E-CF43-B76B4E42FF68}"/>
                </a:ext>
              </a:extLst>
            </p:cNvPr>
            <p:cNvSpPr/>
            <p:nvPr/>
          </p:nvSpPr>
          <p:spPr>
            <a:xfrm>
              <a:off x="4879015" y="8280519"/>
              <a:ext cx="1056416" cy="542298"/>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dirty="0">
                <a:solidFill>
                  <a:srgbClr val="FFFFFF"/>
                </a:solidFill>
                <a:latin typeface="Helvetica Neue Medium"/>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8143BD38-4752-C6E5-BEED-6C398F2A7D55}"/>
                </a:ext>
              </a:extLst>
            </p:cNvPr>
            <p:cNvSpPr txBox="1"/>
            <p:nvPr/>
          </p:nvSpPr>
          <p:spPr>
            <a:xfrm>
              <a:off x="5023095" y="8319297"/>
              <a:ext cx="768256"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AU" sz="2200" dirty="0">
                  <a:latin typeface="GT Walsheim Pro" pitchFamily="2" charset="77"/>
                  <a:cs typeface="GT Walsheim Pro" pitchFamily="2" charset="77"/>
                </a:rPr>
                <a:t>80</a:t>
              </a:r>
            </a:p>
          </p:txBody>
        </p:sp>
      </p:grpSp>
      <p:sp>
        <p:nvSpPr>
          <p:cNvPr id="26" name="TextBox 25">
            <a:extLst>
              <a:ext uri="{FF2B5EF4-FFF2-40B4-BE49-F238E27FC236}">
                <a16:creationId xmlns:a16="http://schemas.microsoft.com/office/drawing/2014/main" id="{7474A3ED-B167-847C-E911-A3FD87D21314}"/>
              </a:ext>
            </a:extLst>
          </p:cNvPr>
          <p:cNvSpPr txBox="1"/>
          <p:nvPr/>
        </p:nvSpPr>
        <p:spPr>
          <a:xfrm>
            <a:off x="13655176" y="10569224"/>
            <a:ext cx="117578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000" dirty="0"/>
              <a:t>Revenue</a:t>
            </a:r>
          </a:p>
        </p:txBody>
      </p:sp>
      <p:sp>
        <p:nvSpPr>
          <p:cNvPr id="27" name="TextBox 26">
            <a:extLst>
              <a:ext uri="{FF2B5EF4-FFF2-40B4-BE49-F238E27FC236}">
                <a16:creationId xmlns:a16="http://schemas.microsoft.com/office/drawing/2014/main" id="{5C0AAAAD-0B51-A086-98D8-0D5D093BE4C9}"/>
              </a:ext>
            </a:extLst>
          </p:cNvPr>
          <p:cNvSpPr txBox="1"/>
          <p:nvPr/>
        </p:nvSpPr>
        <p:spPr>
          <a:xfrm>
            <a:off x="16011857" y="10569223"/>
            <a:ext cx="117578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000" dirty="0"/>
              <a:t>COGS</a:t>
            </a:r>
          </a:p>
        </p:txBody>
      </p:sp>
      <p:sp>
        <p:nvSpPr>
          <p:cNvPr id="28" name="TextBox 27">
            <a:extLst>
              <a:ext uri="{FF2B5EF4-FFF2-40B4-BE49-F238E27FC236}">
                <a16:creationId xmlns:a16="http://schemas.microsoft.com/office/drawing/2014/main" id="{96084C53-0B04-156C-A1D9-A8273CE26C20}"/>
              </a:ext>
            </a:extLst>
          </p:cNvPr>
          <p:cNvSpPr txBox="1"/>
          <p:nvPr/>
        </p:nvSpPr>
        <p:spPr>
          <a:xfrm>
            <a:off x="18216123" y="10569223"/>
            <a:ext cx="1431349"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lnSpc>
                <a:spcPct val="100000"/>
              </a:lnSpc>
            </a:pPr>
            <a:r>
              <a:rPr lang="en-US" sz="2000" dirty="0"/>
              <a:t>Operating expenses</a:t>
            </a:r>
          </a:p>
        </p:txBody>
      </p:sp>
      <p:grpSp>
        <p:nvGrpSpPr>
          <p:cNvPr id="29" name="Группа 6">
            <a:extLst>
              <a:ext uri="{FF2B5EF4-FFF2-40B4-BE49-F238E27FC236}">
                <a16:creationId xmlns:a16="http://schemas.microsoft.com/office/drawing/2014/main" id="{6040FB1D-8B7B-D3B3-BE67-7CAA60E406DE}"/>
              </a:ext>
            </a:extLst>
          </p:cNvPr>
          <p:cNvGrpSpPr/>
          <p:nvPr/>
        </p:nvGrpSpPr>
        <p:grpSpPr>
          <a:xfrm>
            <a:off x="18355399" y="8996846"/>
            <a:ext cx="1114695" cy="547470"/>
            <a:chOff x="7205606" y="9626260"/>
            <a:chExt cx="1114695" cy="547470"/>
          </a:xfrm>
        </p:grpSpPr>
        <p:sp>
          <p:nvSpPr>
            <p:cNvPr id="30" name="Прямоугольник 84">
              <a:extLst>
                <a:ext uri="{FF2B5EF4-FFF2-40B4-BE49-F238E27FC236}">
                  <a16:creationId xmlns:a16="http://schemas.microsoft.com/office/drawing/2014/main" id="{39F6E9CA-EE03-4E03-EDA1-D8D65DEB794F}"/>
                </a:ext>
              </a:extLst>
            </p:cNvPr>
            <p:cNvSpPr/>
            <p:nvPr/>
          </p:nvSpPr>
          <p:spPr>
            <a:xfrm>
              <a:off x="7205606" y="9626260"/>
              <a:ext cx="1114695" cy="542298"/>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dirty="0">
                <a:solidFill>
                  <a:srgbClr val="FFFFFF"/>
                </a:solidFill>
                <a:latin typeface="Helvetica Neue Medium"/>
                <a:ea typeface="Helvetica Neue Medium"/>
                <a:cs typeface="Helvetica Neue Medium"/>
                <a:sym typeface="Helvetica Neue Medium"/>
              </a:endParaRPr>
            </a:p>
          </p:txBody>
        </p:sp>
        <p:sp>
          <p:nvSpPr>
            <p:cNvPr id="31" name="TextBox 30">
              <a:extLst>
                <a:ext uri="{FF2B5EF4-FFF2-40B4-BE49-F238E27FC236}">
                  <a16:creationId xmlns:a16="http://schemas.microsoft.com/office/drawing/2014/main" id="{DF05CD1B-4E7C-9E77-30BF-FAD58D75FADF}"/>
                </a:ext>
              </a:extLst>
            </p:cNvPr>
            <p:cNvSpPr txBox="1"/>
            <p:nvPr/>
          </p:nvSpPr>
          <p:spPr>
            <a:xfrm>
              <a:off x="7426120" y="9708987"/>
              <a:ext cx="691589"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r>
                <a:rPr lang="en-US" sz="2200" dirty="0">
                  <a:latin typeface="GT Walsheim Pro" pitchFamily="2" charset="77"/>
                  <a:cs typeface="GT Walsheim Pro" pitchFamily="2" charset="77"/>
                </a:rPr>
                <a:t>200</a:t>
              </a:r>
            </a:p>
          </p:txBody>
        </p:sp>
      </p:grpSp>
      <p:grpSp>
        <p:nvGrpSpPr>
          <p:cNvPr id="32" name="Группа 8">
            <a:extLst>
              <a:ext uri="{FF2B5EF4-FFF2-40B4-BE49-F238E27FC236}">
                <a16:creationId xmlns:a16="http://schemas.microsoft.com/office/drawing/2014/main" id="{E83C0DD9-FAEA-2549-6070-392406245AE3}"/>
              </a:ext>
            </a:extLst>
          </p:cNvPr>
          <p:cNvGrpSpPr/>
          <p:nvPr/>
        </p:nvGrpSpPr>
        <p:grpSpPr>
          <a:xfrm>
            <a:off x="20726934" y="7496026"/>
            <a:ext cx="1056416" cy="542298"/>
            <a:chOff x="9525227" y="9248720"/>
            <a:chExt cx="1056416" cy="542298"/>
          </a:xfrm>
        </p:grpSpPr>
        <p:sp>
          <p:nvSpPr>
            <p:cNvPr id="33" name="Прямоугольник 84">
              <a:extLst>
                <a:ext uri="{FF2B5EF4-FFF2-40B4-BE49-F238E27FC236}">
                  <a16:creationId xmlns:a16="http://schemas.microsoft.com/office/drawing/2014/main" id="{2F6AB32A-9003-3710-650F-890415E3B7E9}"/>
                </a:ext>
              </a:extLst>
            </p:cNvPr>
            <p:cNvSpPr/>
            <p:nvPr/>
          </p:nvSpPr>
          <p:spPr>
            <a:xfrm>
              <a:off x="9525227" y="9248720"/>
              <a:ext cx="1056416" cy="542298"/>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dirty="0">
                <a:solidFill>
                  <a:srgbClr val="FFFFFF"/>
                </a:solidFill>
                <a:latin typeface="Helvetica Neue Medium"/>
                <a:ea typeface="Helvetica Neue Medium"/>
                <a:cs typeface="Helvetica Neue Medium"/>
                <a:sym typeface="Helvetica Neue Medium"/>
              </a:endParaRPr>
            </a:p>
          </p:txBody>
        </p:sp>
        <p:sp>
          <p:nvSpPr>
            <p:cNvPr id="34" name="TextBox 33">
              <a:extLst>
                <a:ext uri="{FF2B5EF4-FFF2-40B4-BE49-F238E27FC236}">
                  <a16:creationId xmlns:a16="http://schemas.microsoft.com/office/drawing/2014/main" id="{E6917168-14A0-AC2D-9614-7E7AC209EBE8}"/>
                </a:ext>
              </a:extLst>
            </p:cNvPr>
            <p:cNvSpPr txBox="1"/>
            <p:nvPr/>
          </p:nvSpPr>
          <p:spPr>
            <a:xfrm>
              <a:off x="9729208" y="9299073"/>
              <a:ext cx="702167"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r>
                <a:rPr lang="en-US" sz="2200" dirty="0">
                  <a:latin typeface="GT Walsheim Pro" pitchFamily="2" charset="77"/>
                  <a:cs typeface="GT Walsheim Pro" pitchFamily="2" charset="77"/>
                </a:rPr>
                <a:t>140</a:t>
              </a:r>
            </a:p>
          </p:txBody>
        </p:sp>
      </p:grpSp>
      <p:sp>
        <p:nvSpPr>
          <p:cNvPr id="35" name="TextBox 34">
            <a:extLst>
              <a:ext uri="{FF2B5EF4-FFF2-40B4-BE49-F238E27FC236}">
                <a16:creationId xmlns:a16="http://schemas.microsoft.com/office/drawing/2014/main" id="{313CC45B-1209-C2B5-DDF0-8B7AA0161A6A}"/>
              </a:ext>
            </a:extLst>
          </p:cNvPr>
          <p:cNvSpPr txBox="1"/>
          <p:nvPr/>
        </p:nvSpPr>
        <p:spPr>
          <a:xfrm>
            <a:off x="20673290" y="10572751"/>
            <a:ext cx="117578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000" dirty="0"/>
              <a:t>EBITDA</a:t>
            </a:r>
          </a:p>
        </p:txBody>
      </p:sp>
      <p:cxnSp>
        <p:nvCxnSpPr>
          <p:cNvPr id="2" name="Прямая соединительная линия 189">
            <a:extLst>
              <a:ext uri="{FF2B5EF4-FFF2-40B4-BE49-F238E27FC236}">
                <a16:creationId xmlns:a16="http://schemas.microsoft.com/office/drawing/2014/main" id="{4AA4EF5A-CB2F-F59A-FE2F-A7129CF61668}"/>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920702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fld id="{86CB4B4D-7CA3-9044-876B-883B54F8677D}" type="slidenum">
              <a:rPr lang="en-US" sz="2000" smtClean="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rPr>
              <a:t>24</a:t>
            </a:fld>
            <a:endParaRPr lang="en-US" sz="2000" dirty="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5B7DBBD4-5D89-4AEF-B95A-120A19C1F938}"/>
              </a:ext>
            </a:extLst>
          </p:cNvPr>
          <p:cNvSpPr txBox="1"/>
          <p:nvPr/>
        </p:nvSpPr>
        <p:spPr>
          <a:xfrm>
            <a:off x="929695" y="876548"/>
            <a:ext cx="7727237"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OUR TEAM</a:t>
            </a:r>
          </a:p>
        </p:txBody>
      </p:sp>
      <p:cxnSp>
        <p:nvCxnSpPr>
          <p:cNvPr id="92" name="Прямая соединительная линия 177">
            <a:extLst>
              <a:ext uri="{FF2B5EF4-FFF2-40B4-BE49-F238E27FC236}">
                <a16:creationId xmlns:a16="http://schemas.microsoft.com/office/drawing/2014/main" id="{EEFCBB9B-89D5-62A5-4C51-5F929539F6B7}"/>
              </a:ext>
            </a:extLst>
          </p:cNvPr>
          <p:cNvCxnSpPr>
            <a:cxnSpLocks/>
          </p:cNvCxnSpPr>
          <p:nvPr/>
        </p:nvCxnSpPr>
        <p:spPr>
          <a:xfrm flipH="1">
            <a:off x="0" y="11993133"/>
            <a:ext cx="24802652"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8" name="TextBox 8">
            <a:extLst>
              <a:ext uri="{FF2B5EF4-FFF2-40B4-BE49-F238E27FC236}">
                <a16:creationId xmlns:a16="http://schemas.microsoft.com/office/drawing/2014/main" id="{8D9CC937-62AD-6322-61BF-164FAA0A2D10}"/>
              </a:ext>
            </a:extLst>
          </p:cNvPr>
          <p:cNvSpPr txBox="1"/>
          <p:nvPr/>
        </p:nvSpPr>
        <p:spPr>
          <a:xfrm>
            <a:off x="1057023" y="3003163"/>
            <a:ext cx="1351031" cy="967211"/>
          </a:xfrm>
          <a:prstGeom prst="rect">
            <a:avLst/>
          </a:prstGeom>
        </p:spPr>
        <p:txBody>
          <a:bodyPr lIns="0" tIns="0" rIns="0" bIns="0" rtlCol="0" anchor="t">
            <a:spAutoFit/>
          </a:bodyPr>
          <a:lstStyle/>
          <a:p>
            <a:pPr algn="ctr">
              <a:lnSpc>
                <a:spcPts val="5599"/>
              </a:lnSpc>
            </a:pPr>
            <a:r>
              <a:rPr lang="en-US" sz="3999" dirty="0">
                <a:solidFill>
                  <a:srgbClr val="FFFFFF"/>
                </a:solidFill>
                <a:latin typeface="Quattrocento"/>
              </a:rPr>
              <a:t>1</a:t>
            </a:r>
          </a:p>
        </p:txBody>
      </p:sp>
      <p:cxnSp>
        <p:nvCxnSpPr>
          <p:cNvPr id="4" name="Прямая соединительная линия 189">
            <a:extLst>
              <a:ext uri="{FF2B5EF4-FFF2-40B4-BE49-F238E27FC236}">
                <a16:creationId xmlns:a16="http://schemas.microsoft.com/office/drawing/2014/main" id="{A025C1F6-D5B1-9C57-61FD-AF95DB1A257F}"/>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nvGrpSpPr>
          <p:cNvPr id="39" name="Group 38">
            <a:extLst>
              <a:ext uri="{FF2B5EF4-FFF2-40B4-BE49-F238E27FC236}">
                <a16:creationId xmlns:a16="http://schemas.microsoft.com/office/drawing/2014/main" id="{7B802B42-7320-FFF7-39FE-5E983F5A3275}"/>
              </a:ext>
            </a:extLst>
          </p:cNvPr>
          <p:cNvGrpSpPr/>
          <p:nvPr/>
        </p:nvGrpSpPr>
        <p:grpSpPr>
          <a:xfrm>
            <a:off x="8524738" y="2932039"/>
            <a:ext cx="6492854" cy="6414554"/>
            <a:chOff x="8524738" y="2059675"/>
            <a:chExt cx="6492854" cy="6414554"/>
          </a:xfrm>
        </p:grpSpPr>
        <p:grpSp>
          <p:nvGrpSpPr>
            <p:cNvPr id="14" name="Group 13">
              <a:extLst>
                <a:ext uri="{FF2B5EF4-FFF2-40B4-BE49-F238E27FC236}">
                  <a16:creationId xmlns:a16="http://schemas.microsoft.com/office/drawing/2014/main" id="{2C7EB2D8-8CEC-7D9C-D7A7-9F219B344438}"/>
                </a:ext>
              </a:extLst>
            </p:cNvPr>
            <p:cNvGrpSpPr/>
            <p:nvPr/>
          </p:nvGrpSpPr>
          <p:grpSpPr>
            <a:xfrm>
              <a:off x="8524738" y="2059675"/>
              <a:ext cx="6492854" cy="5350775"/>
              <a:chOff x="17496992" y="4547847"/>
              <a:chExt cx="5297898" cy="4366008"/>
            </a:xfrm>
          </p:grpSpPr>
          <p:grpSp>
            <p:nvGrpSpPr>
              <p:cNvPr id="70" name="Группа 125">
                <a:extLst>
                  <a:ext uri="{FF2B5EF4-FFF2-40B4-BE49-F238E27FC236}">
                    <a16:creationId xmlns:a16="http://schemas.microsoft.com/office/drawing/2014/main" id="{2B106468-644E-45EA-27EB-5CACDF14E920}"/>
                  </a:ext>
                </a:extLst>
              </p:cNvPr>
              <p:cNvGrpSpPr/>
              <p:nvPr/>
            </p:nvGrpSpPr>
            <p:grpSpPr>
              <a:xfrm>
                <a:off x="17496992" y="4547847"/>
                <a:ext cx="5297898" cy="4366008"/>
                <a:chOff x="4722195" y="7090502"/>
                <a:chExt cx="9430972" cy="7772083"/>
              </a:xfrm>
            </p:grpSpPr>
            <p:sp>
              <p:nvSpPr>
                <p:cNvPr id="107" name="Прямоугольник 60">
                  <a:extLst>
                    <a:ext uri="{FF2B5EF4-FFF2-40B4-BE49-F238E27FC236}">
                      <a16:creationId xmlns:a16="http://schemas.microsoft.com/office/drawing/2014/main" id="{ADB4CCDC-4B0A-9116-E772-7CFC439DE763}"/>
                    </a:ext>
                  </a:extLst>
                </p:cNvPr>
                <p:cNvSpPr/>
                <p:nvPr/>
              </p:nvSpPr>
              <p:spPr>
                <a:xfrm>
                  <a:off x="4729135" y="7094235"/>
                  <a:ext cx="9026877" cy="776835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08" name="TextBox 107">
                  <a:extLst>
                    <a:ext uri="{FF2B5EF4-FFF2-40B4-BE49-F238E27FC236}">
                      <a16:creationId xmlns:a16="http://schemas.microsoft.com/office/drawing/2014/main" id="{75BB4156-BFE5-2AFC-0FB6-8863CDB354ED}"/>
                    </a:ext>
                  </a:extLst>
                </p:cNvPr>
                <p:cNvSpPr txBox="1"/>
                <p:nvPr/>
              </p:nvSpPr>
              <p:spPr>
                <a:xfrm>
                  <a:off x="4996957" y="10850812"/>
                  <a:ext cx="6278961" cy="9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35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Fabien </a:t>
                  </a:r>
                  <a:r>
                    <a:rPr kumimoji="0" lang="en-US" sz="3500" b="0" i="0" u="none" strike="noStrike" kern="0" cap="none" spc="0" normalizeH="0" baseline="0" noProof="0" dirty="0" err="1">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Gaussorgues</a:t>
                  </a:r>
                  <a:endParaRPr kumimoji="0" lang="en-US" sz="35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endParaRPr>
                </a:p>
              </p:txBody>
            </p:sp>
            <p:sp>
              <p:nvSpPr>
                <p:cNvPr id="109" name="TextBox 108">
                  <a:extLst>
                    <a:ext uri="{FF2B5EF4-FFF2-40B4-BE49-F238E27FC236}">
                      <a16:creationId xmlns:a16="http://schemas.microsoft.com/office/drawing/2014/main" id="{FBC1AF60-0D00-4E2B-9F1D-9A3115804597}"/>
                    </a:ext>
                  </a:extLst>
                </p:cNvPr>
                <p:cNvSpPr txBox="1"/>
                <p:nvPr/>
              </p:nvSpPr>
              <p:spPr>
                <a:xfrm>
                  <a:off x="5019086" y="12781965"/>
                  <a:ext cx="8466143" cy="19441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300">
                      <a:solidFill>
                        <a:srgbClr val="343434"/>
                      </a:solidFill>
                      <a:latin typeface="GT Walsheim Pro Light" pitchFamily="2" charset="77"/>
                      <a:ea typeface="Open Sans" panose="020B0606030504020204" pitchFamily="34" charset="0"/>
                      <a:cs typeface="GT Walsheim Pro Light" pitchFamily="2" charset="77"/>
                    </a:defRPr>
                  </a:lvl1pPr>
                </a:lstStyle>
                <a:p>
                  <a:pPr marL="0" marR="0" lvl="0" indent="0" algn="l" defTabSz="2438338" rtl="0" eaLnBrk="1" fontAlgn="auto" latinLnBrk="0" hangingPunct="0">
                    <a:lnSpc>
                      <a:spcPct val="11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343434"/>
                      </a:solidFill>
                      <a:effectLst/>
                      <a:uLnTx/>
                      <a:uFillTx/>
                      <a:latin typeface="GT Walsheim Pro Light" pitchFamily="2" charset="77"/>
                      <a:ea typeface="Open Sans" panose="020B0606030504020204" pitchFamily="34" charset="0"/>
                      <a:cs typeface="GT Walsheim Pro Light" pitchFamily="2" charset="77"/>
                      <a:sym typeface="Helvetica Neue"/>
                    </a:rPr>
                    <a:t>Engineer with 25 years experience in the field of product development, manufacturing and logistics</a:t>
                  </a:r>
                </a:p>
              </p:txBody>
            </p:sp>
            <p:sp>
              <p:nvSpPr>
                <p:cNvPr id="110" name="TextBox 109">
                  <a:extLst>
                    <a:ext uri="{FF2B5EF4-FFF2-40B4-BE49-F238E27FC236}">
                      <a16:creationId xmlns:a16="http://schemas.microsoft.com/office/drawing/2014/main" id="{23FAB53F-0096-E861-913E-B24C9076AD9B}"/>
                    </a:ext>
                  </a:extLst>
                </p:cNvPr>
                <p:cNvSpPr txBox="1"/>
                <p:nvPr/>
              </p:nvSpPr>
              <p:spPr>
                <a:xfrm>
                  <a:off x="4974353" y="11617918"/>
                  <a:ext cx="9178814" cy="675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10000"/>
                    </a:lnSpc>
                    <a:spcBef>
                      <a:spcPts val="0"/>
                    </a:spcBef>
                    <a:spcAft>
                      <a:spcPts val="0"/>
                    </a:spcAft>
                    <a:buClrTx/>
                    <a:buSzTx/>
                    <a:buFontTx/>
                    <a:buNone/>
                    <a:tabLst/>
                    <a:defRPr/>
                  </a:pPr>
                  <a:r>
                    <a:rPr lang="en-US" sz="2200" spc="5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CTO / THE ATOM MAN</a:t>
                  </a:r>
                  <a:endParaRPr kumimoji="0" lang="en-US" sz="2200" b="0" i="0" u="none" strike="noStrike" kern="0" cap="none" spc="5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endParaRPr>
                </a:p>
              </p:txBody>
            </p:sp>
            <p:cxnSp>
              <p:nvCxnSpPr>
                <p:cNvPr id="111" name="Прямая соединительная линия 36">
                  <a:extLst>
                    <a:ext uri="{FF2B5EF4-FFF2-40B4-BE49-F238E27FC236}">
                      <a16:creationId xmlns:a16="http://schemas.microsoft.com/office/drawing/2014/main" id="{CA2C457C-FBD4-D710-AC97-EE485A808852}"/>
                    </a:ext>
                  </a:extLst>
                </p:cNvPr>
                <p:cNvCxnSpPr>
                  <a:cxnSpLocks/>
                </p:cNvCxnSpPr>
                <p:nvPr/>
              </p:nvCxnSpPr>
              <p:spPr>
                <a:xfrm>
                  <a:off x="5100350" y="12346644"/>
                  <a:ext cx="8148524"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12" name="Rectangle 13">
                  <a:extLst>
                    <a:ext uri="{FF2B5EF4-FFF2-40B4-BE49-F238E27FC236}">
                      <a16:creationId xmlns:a16="http://schemas.microsoft.com/office/drawing/2014/main" id="{6CA8EB8E-4B7A-A71B-DB4B-B5E5270118E1}"/>
                    </a:ext>
                  </a:extLst>
                </p:cNvPr>
                <p:cNvSpPr/>
                <p:nvPr/>
              </p:nvSpPr>
              <p:spPr>
                <a:xfrm>
                  <a:off x="4729136" y="9480894"/>
                  <a:ext cx="9019631" cy="1192609"/>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A"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cxnSp>
              <p:nvCxnSpPr>
                <p:cNvPr id="113" name="Прямая соединительная линия 36">
                  <a:extLst>
                    <a:ext uri="{FF2B5EF4-FFF2-40B4-BE49-F238E27FC236}">
                      <a16:creationId xmlns:a16="http://schemas.microsoft.com/office/drawing/2014/main" id="{6A887F19-C528-2578-8235-1AF7831A521A}"/>
                    </a:ext>
                  </a:extLst>
                </p:cNvPr>
                <p:cNvCxnSpPr>
                  <a:cxnSpLocks/>
                </p:cNvCxnSpPr>
                <p:nvPr/>
              </p:nvCxnSpPr>
              <p:spPr>
                <a:xfrm flipH="1">
                  <a:off x="4722195" y="10641462"/>
                  <a:ext cx="9033817"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14" name="Прямоугольник 84">
                  <a:extLst>
                    <a:ext uri="{FF2B5EF4-FFF2-40B4-BE49-F238E27FC236}">
                      <a16:creationId xmlns:a16="http://schemas.microsoft.com/office/drawing/2014/main" id="{429DCDA4-4DE9-7063-ED8E-AB200813D843}"/>
                    </a:ext>
                  </a:extLst>
                </p:cNvPr>
                <p:cNvSpPr/>
                <p:nvPr/>
              </p:nvSpPr>
              <p:spPr>
                <a:xfrm>
                  <a:off x="4729135" y="7090502"/>
                  <a:ext cx="9063711" cy="3550964"/>
                </a:xfrm>
                <a:prstGeom prst="rect">
                  <a:avLst/>
                </a:prstGeom>
                <a:solidFill>
                  <a:srgbClr val="D2BCA3">
                    <a:alpha val="4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grpSp>
          <p:pic>
            <p:nvPicPr>
              <p:cNvPr id="3" name="Picture 11">
                <a:extLst>
                  <a:ext uri="{FF2B5EF4-FFF2-40B4-BE49-F238E27FC236}">
                    <a16:creationId xmlns:a16="http://schemas.microsoft.com/office/drawing/2014/main" id="{32928FCB-6997-D8EA-37F5-7F3360E179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51022" y="4860927"/>
                <a:ext cx="1690011" cy="1690011"/>
              </a:xfrm>
              <a:prstGeom prst="rect">
                <a:avLst/>
              </a:prstGeom>
            </p:spPr>
          </p:pic>
        </p:grpSp>
        <p:sp>
          <p:nvSpPr>
            <p:cNvPr id="30" name="Прямоугольник 60">
              <a:extLst>
                <a:ext uri="{FF2B5EF4-FFF2-40B4-BE49-F238E27FC236}">
                  <a16:creationId xmlns:a16="http://schemas.microsoft.com/office/drawing/2014/main" id="{4311516E-C058-872E-0B9D-C44F91E35FB8}"/>
                </a:ext>
              </a:extLst>
            </p:cNvPr>
            <p:cNvSpPr/>
            <p:nvPr/>
          </p:nvSpPr>
          <p:spPr>
            <a:xfrm>
              <a:off x="8531792" y="2059675"/>
              <a:ext cx="6212373" cy="6414554"/>
            </a:xfrm>
            <a:prstGeom prst="rect">
              <a:avLst/>
            </a:prstGeom>
            <a:no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grpSp>
        <p:nvGrpSpPr>
          <p:cNvPr id="44" name="Group 43">
            <a:extLst>
              <a:ext uri="{FF2B5EF4-FFF2-40B4-BE49-F238E27FC236}">
                <a16:creationId xmlns:a16="http://schemas.microsoft.com/office/drawing/2014/main" id="{75B8C384-DF72-2DED-C0A4-20CBA660F962}"/>
              </a:ext>
            </a:extLst>
          </p:cNvPr>
          <p:cNvGrpSpPr/>
          <p:nvPr/>
        </p:nvGrpSpPr>
        <p:grpSpPr>
          <a:xfrm>
            <a:off x="1803172" y="2938544"/>
            <a:ext cx="6240013" cy="6414557"/>
            <a:chOff x="1803172" y="2062244"/>
            <a:chExt cx="6240013" cy="6414557"/>
          </a:xfrm>
        </p:grpSpPr>
        <p:grpSp>
          <p:nvGrpSpPr>
            <p:cNvPr id="71" name="Group 70">
              <a:extLst>
                <a:ext uri="{FF2B5EF4-FFF2-40B4-BE49-F238E27FC236}">
                  <a16:creationId xmlns:a16="http://schemas.microsoft.com/office/drawing/2014/main" id="{D5E8E0C1-9F24-D797-1522-39F92623054F}"/>
                </a:ext>
              </a:extLst>
            </p:cNvPr>
            <p:cNvGrpSpPr/>
            <p:nvPr/>
          </p:nvGrpSpPr>
          <p:grpSpPr>
            <a:xfrm>
              <a:off x="1803172" y="2062245"/>
              <a:ext cx="6240012" cy="5676573"/>
              <a:chOff x="983072" y="3298206"/>
              <a:chExt cx="9063713" cy="8245308"/>
            </a:xfrm>
          </p:grpSpPr>
          <p:sp>
            <p:nvSpPr>
              <p:cNvPr id="90" name="Прямоугольник 60">
                <a:extLst>
                  <a:ext uri="{FF2B5EF4-FFF2-40B4-BE49-F238E27FC236}">
                    <a16:creationId xmlns:a16="http://schemas.microsoft.com/office/drawing/2014/main" id="{61E793C1-C4C1-2033-0DD1-51A6942EAFA9}"/>
                  </a:ext>
                </a:extLst>
              </p:cNvPr>
              <p:cNvSpPr/>
              <p:nvPr/>
            </p:nvSpPr>
            <p:spPr>
              <a:xfrm>
                <a:off x="983074" y="5734622"/>
                <a:ext cx="9019629" cy="485556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97" name="TextBox 96">
                <a:extLst>
                  <a:ext uri="{FF2B5EF4-FFF2-40B4-BE49-F238E27FC236}">
                    <a16:creationId xmlns:a16="http://schemas.microsoft.com/office/drawing/2014/main" id="{DA4EFD55-95A1-285D-6A8A-90EDE04C27D4}"/>
                  </a:ext>
                </a:extLst>
              </p:cNvPr>
              <p:cNvSpPr txBox="1"/>
              <p:nvPr/>
            </p:nvSpPr>
            <p:spPr>
              <a:xfrm>
                <a:off x="1357621" y="7060589"/>
                <a:ext cx="4400071" cy="9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35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Aaron Teo</a:t>
                </a:r>
              </a:p>
            </p:txBody>
          </p:sp>
          <p:sp>
            <p:nvSpPr>
              <p:cNvPr id="98" name="TextBox 97">
                <a:extLst>
                  <a:ext uri="{FF2B5EF4-FFF2-40B4-BE49-F238E27FC236}">
                    <a16:creationId xmlns:a16="http://schemas.microsoft.com/office/drawing/2014/main" id="{7C960C3C-40B1-D4A2-80A7-395AB9DA6C25}"/>
                  </a:ext>
                </a:extLst>
              </p:cNvPr>
              <p:cNvSpPr txBox="1"/>
              <p:nvPr/>
            </p:nvSpPr>
            <p:spPr>
              <a:xfrm>
                <a:off x="1369299" y="8984711"/>
                <a:ext cx="7713699" cy="255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300">
                    <a:solidFill>
                      <a:srgbClr val="343434"/>
                    </a:solidFill>
                    <a:latin typeface="GT Walsheim Pro Light" pitchFamily="2" charset="77"/>
                    <a:ea typeface="Open Sans" panose="020B0606030504020204" pitchFamily="34" charset="0"/>
                    <a:cs typeface="GT Walsheim Pro Light" pitchFamily="2" charset="77"/>
                  </a:defRPr>
                </a:lvl1pPr>
              </a:lstStyle>
              <a:p>
                <a:pPr lvl="0">
                  <a:defRPr/>
                </a:pPr>
                <a:r>
                  <a:rPr kumimoji="0" lang="en-US" sz="2500" b="0" i="0" u="none" strike="noStrike" kern="0" cap="none" spc="0" normalizeH="0" baseline="0" noProof="0" dirty="0">
                    <a:ln>
                      <a:noFill/>
                    </a:ln>
                    <a:solidFill>
                      <a:srgbClr val="343434"/>
                    </a:solidFill>
                    <a:effectLst/>
                    <a:uLnTx/>
                    <a:uFillTx/>
                    <a:latin typeface="GT Walsheim Pro Light" pitchFamily="2" charset="77"/>
                    <a:ea typeface="Open Sans" panose="020B0606030504020204" pitchFamily="34" charset="0"/>
                    <a:cs typeface="GT Walsheim Pro Light" pitchFamily="2" charset="77"/>
                    <a:sym typeface="Helvetica Neue"/>
                  </a:rPr>
                  <a:t>Multi-disciplinary architect with over 17 years of experience in pre-fab, residential, product design,</a:t>
                </a:r>
              </a:p>
              <a:p>
                <a:pPr lvl="0">
                  <a:defRPr/>
                </a:pPr>
                <a:r>
                  <a:rPr kumimoji="0" lang="en-US" sz="2500" b="0" i="0" u="none" strike="noStrike" kern="0" cap="none" spc="0" normalizeH="0" baseline="0" noProof="0" dirty="0">
                    <a:ln>
                      <a:noFill/>
                    </a:ln>
                    <a:solidFill>
                      <a:srgbClr val="343434"/>
                    </a:solidFill>
                    <a:effectLst/>
                    <a:uLnTx/>
                    <a:uFillTx/>
                    <a:latin typeface="GT Walsheim Pro Light" pitchFamily="2" charset="77"/>
                    <a:ea typeface="Open Sans" panose="020B0606030504020204" pitchFamily="34" charset="0"/>
                    <a:cs typeface="GT Walsheim Pro Light" pitchFamily="2" charset="77"/>
                    <a:sym typeface="Helvetica Neue"/>
                  </a:rPr>
                  <a:t>a serial entrepreneur, and inventor</a:t>
                </a:r>
              </a:p>
            </p:txBody>
          </p:sp>
          <p:sp>
            <p:nvSpPr>
              <p:cNvPr id="99" name="TextBox 98">
                <a:extLst>
                  <a:ext uri="{FF2B5EF4-FFF2-40B4-BE49-F238E27FC236}">
                    <a16:creationId xmlns:a16="http://schemas.microsoft.com/office/drawing/2014/main" id="{E959EDFD-F6F4-6A92-6B65-9018CE6BF2C5}"/>
                  </a:ext>
                </a:extLst>
              </p:cNvPr>
              <p:cNvSpPr txBox="1"/>
              <p:nvPr/>
            </p:nvSpPr>
            <p:spPr>
              <a:xfrm>
                <a:off x="1357621" y="7772459"/>
                <a:ext cx="5583286" cy="675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1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FOUNDER / THE SPACEMAN</a:t>
                </a:r>
              </a:p>
            </p:txBody>
          </p:sp>
          <p:cxnSp>
            <p:nvCxnSpPr>
              <p:cNvPr id="100" name="Прямая соединительная линия 36">
                <a:extLst>
                  <a:ext uri="{FF2B5EF4-FFF2-40B4-BE49-F238E27FC236}">
                    <a16:creationId xmlns:a16="http://schemas.microsoft.com/office/drawing/2014/main" id="{DCE341A9-B9B6-B7D4-B630-DF2D0ED5B8F9}"/>
                  </a:ext>
                </a:extLst>
              </p:cNvPr>
              <p:cNvCxnSpPr>
                <a:cxnSpLocks/>
              </p:cNvCxnSpPr>
              <p:nvPr/>
            </p:nvCxnSpPr>
            <p:spPr>
              <a:xfrm>
                <a:off x="1397495" y="8528656"/>
                <a:ext cx="8148527"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01" name="Rectangle 13">
                <a:extLst>
                  <a:ext uri="{FF2B5EF4-FFF2-40B4-BE49-F238E27FC236}">
                    <a16:creationId xmlns:a16="http://schemas.microsoft.com/office/drawing/2014/main" id="{6B0FDB68-8796-2D2B-643E-3B2FF79E09CD}"/>
                  </a:ext>
                </a:extLst>
              </p:cNvPr>
              <p:cNvSpPr/>
              <p:nvPr/>
            </p:nvSpPr>
            <p:spPr>
              <a:xfrm>
                <a:off x="983072" y="5761276"/>
                <a:ext cx="9019631" cy="1192608"/>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A"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02" name="Прямоугольник 84">
                <a:extLst>
                  <a:ext uri="{FF2B5EF4-FFF2-40B4-BE49-F238E27FC236}">
                    <a16:creationId xmlns:a16="http://schemas.microsoft.com/office/drawing/2014/main" id="{A372D3A9-CF66-3EE2-036D-CA9659051BE0}"/>
                  </a:ext>
                </a:extLst>
              </p:cNvPr>
              <p:cNvSpPr/>
              <p:nvPr/>
            </p:nvSpPr>
            <p:spPr>
              <a:xfrm>
                <a:off x="983072" y="3298206"/>
                <a:ext cx="9063713" cy="3624416"/>
              </a:xfrm>
              <a:prstGeom prst="rect">
                <a:avLst/>
              </a:prstGeom>
              <a:solidFill>
                <a:srgbClr val="D2BCA3">
                  <a:alpha val="4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pic>
            <p:nvPicPr>
              <p:cNvPr id="104" name="Picture 103">
                <a:extLst>
                  <a:ext uri="{FF2B5EF4-FFF2-40B4-BE49-F238E27FC236}">
                    <a16:creationId xmlns:a16="http://schemas.microsoft.com/office/drawing/2014/main" id="{74F09B60-A93A-2BA5-264E-3EB96C6BBC45}"/>
                  </a:ext>
                </a:extLst>
              </p:cNvPr>
              <p:cNvPicPr>
                <a:picLocks noChangeAspect="1"/>
              </p:cNvPicPr>
              <p:nvPr/>
            </p:nvPicPr>
            <p:blipFill rotWithShape="1">
              <a:blip r:embed="rId8"/>
              <a:srcRect b="12416"/>
              <a:stretch/>
            </p:blipFill>
            <p:spPr>
              <a:xfrm>
                <a:off x="1431245" y="3889186"/>
                <a:ext cx="3077475" cy="3008446"/>
              </a:xfrm>
              <a:prstGeom prst="rect">
                <a:avLst/>
              </a:prstGeom>
            </p:spPr>
          </p:pic>
        </p:grpSp>
        <p:sp>
          <p:nvSpPr>
            <p:cNvPr id="43" name="Прямоугольник 60">
              <a:extLst>
                <a:ext uri="{FF2B5EF4-FFF2-40B4-BE49-F238E27FC236}">
                  <a16:creationId xmlns:a16="http://schemas.microsoft.com/office/drawing/2014/main" id="{736B496F-5133-EFDC-38E5-8BE0507942A2}"/>
                </a:ext>
              </a:extLst>
            </p:cNvPr>
            <p:cNvSpPr/>
            <p:nvPr/>
          </p:nvSpPr>
          <p:spPr>
            <a:xfrm>
              <a:off x="1833523" y="2062244"/>
              <a:ext cx="6209662" cy="6414557"/>
            </a:xfrm>
            <a:prstGeom prst="rect">
              <a:avLst/>
            </a:prstGeom>
            <a:no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pic>
        <p:nvPicPr>
          <p:cNvPr id="64" name="Picture 63" descr="Icon&#10;&#10;Description automatically generated">
            <a:hlinkClick r:id="rId9"/>
            <a:extLst>
              <a:ext uri="{FF2B5EF4-FFF2-40B4-BE49-F238E27FC236}">
                <a16:creationId xmlns:a16="http://schemas.microsoft.com/office/drawing/2014/main" id="{3173BEC8-1B0F-EF63-850C-99C7F8F7ECD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4392" y="8622688"/>
            <a:ext cx="537062" cy="537062"/>
          </a:xfrm>
          <a:prstGeom prst="rect">
            <a:avLst/>
          </a:prstGeom>
        </p:spPr>
      </p:pic>
      <p:grpSp>
        <p:nvGrpSpPr>
          <p:cNvPr id="2" name="Group 1">
            <a:extLst>
              <a:ext uri="{FF2B5EF4-FFF2-40B4-BE49-F238E27FC236}">
                <a16:creationId xmlns:a16="http://schemas.microsoft.com/office/drawing/2014/main" id="{5BCCBB8D-2030-EAD7-E04F-F1B68836554A}"/>
              </a:ext>
            </a:extLst>
          </p:cNvPr>
          <p:cNvGrpSpPr/>
          <p:nvPr/>
        </p:nvGrpSpPr>
        <p:grpSpPr>
          <a:xfrm>
            <a:off x="15258047" y="2932039"/>
            <a:ext cx="6492854" cy="6414554"/>
            <a:chOff x="8524738" y="2059675"/>
            <a:chExt cx="6492854" cy="6414554"/>
          </a:xfrm>
        </p:grpSpPr>
        <p:grpSp>
          <p:nvGrpSpPr>
            <p:cNvPr id="8" name="Группа 125">
              <a:extLst>
                <a:ext uri="{FF2B5EF4-FFF2-40B4-BE49-F238E27FC236}">
                  <a16:creationId xmlns:a16="http://schemas.microsoft.com/office/drawing/2014/main" id="{7712EC73-DA95-0F32-B11F-3B4EC5A6E9DE}"/>
                </a:ext>
              </a:extLst>
            </p:cNvPr>
            <p:cNvGrpSpPr/>
            <p:nvPr/>
          </p:nvGrpSpPr>
          <p:grpSpPr>
            <a:xfrm>
              <a:off x="8524738" y="2059675"/>
              <a:ext cx="6492854" cy="5350775"/>
              <a:chOff x="4722195" y="7090502"/>
              <a:chExt cx="9430972" cy="7772083"/>
            </a:xfrm>
          </p:grpSpPr>
          <p:sp>
            <p:nvSpPr>
              <p:cNvPr id="10" name="Прямоугольник 60">
                <a:extLst>
                  <a:ext uri="{FF2B5EF4-FFF2-40B4-BE49-F238E27FC236}">
                    <a16:creationId xmlns:a16="http://schemas.microsoft.com/office/drawing/2014/main" id="{83CAC0B7-7E4F-9B31-A7DC-136072251918}"/>
                  </a:ext>
                </a:extLst>
              </p:cNvPr>
              <p:cNvSpPr/>
              <p:nvPr/>
            </p:nvSpPr>
            <p:spPr>
              <a:xfrm>
                <a:off x="4729135" y="7094235"/>
                <a:ext cx="9026877" cy="776835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8D07A21F-82C1-1585-DDDA-A25A9C4A16A8}"/>
                  </a:ext>
                </a:extLst>
              </p:cNvPr>
              <p:cNvSpPr txBox="1"/>
              <p:nvPr/>
            </p:nvSpPr>
            <p:spPr>
              <a:xfrm>
                <a:off x="4996957" y="10850812"/>
                <a:ext cx="6278961" cy="9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35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Naresh</a:t>
                </a:r>
              </a:p>
            </p:txBody>
          </p:sp>
          <p:sp>
            <p:nvSpPr>
              <p:cNvPr id="12" name="TextBox 11">
                <a:extLst>
                  <a:ext uri="{FF2B5EF4-FFF2-40B4-BE49-F238E27FC236}">
                    <a16:creationId xmlns:a16="http://schemas.microsoft.com/office/drawing/2014/main" id="{0C4D7AC3-5BBD-F935-9445-A5A45933E2D9}"/>
                  </a:ext>
                </a:extLst>
              </p:cNvPr>
              <p:cNvSpPr txBox="1"/>
              <p:nvPr/>
            </p:nvSpPr>
            <p:spPr>
              <a:xfrm>
                <a:off x="5019086" y="12781966"/>
                <a:ext cx="8466143" cy="748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300">
                    <a:solidFill>
                      <a:srgbClr val="343434"/>
                    </a:solidFill>
                    <a:latin typeface="GT Walsheim Pro Light" pitchFamily="2" charset="77"/>
                    <a:ea typeface="Open Sans" panose="020B0606030504020204" pitchFamily="34" charset="0"/>
                    <a:cs typeface="GT Walsheim Pro Light" pitchFamily="2" charset="77"/>
                  </a:defRPr>
                </a:lvl1pPr>
              </a:lstStyle>
              <a:p>
                <a:pPr marL="0" marR="0" lvl="0" indent="0" algn="l" defTabSz="2438338" rtl="0" eaLnBrk="1" fontAlgn="auto" latinLnBrk="0" hangingPunct="0">
                  <a:lnSpc>
                    <a:spcPct val="11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343434"/>
                    </a:solidFill>
                    <a:effectLst/>
                    <a:uLnTx/>
                    <a:uFillTx/>
                    <a:latin typeface="GT Walsheim Pro Light" pitchFamily="2" charset="77"/>
                    <a:ea typeface="Open Sans" panose="020B0606030504020204" pitchFamily="34" charset="0"/>
                    <a:cs typeface="GT Walsheim Pro Light" pitchFamily="2" charset="77"/>
                    <a:sym typeface="Helvetica Neue"/>
                  </a:rPr>
                  <a:t>Programmer s</a:t>
                </a:r>
              </a:p>
            </p:txBody>
          </p:sp>
          <p:sp>
            <p:nvSpPr>
              <p:cNvPr id="13" name="TextBox 12">
                <a:extLst>
                  <a:ext uri="{FF2B5EF4-FFF2-40B4-BE49-F238E27FC236}">
                    <a16:creationId xmlns:a16="http://schemas.microsoft.com/office/drawing/2014/main" id="{7523CF97-FCBD-536F-2CB7-20FE154AF4AE}"/>
                  </a:ext>
                </a:extLst>
              </p:cNvPr>
              <p:cNvSpPr txBox="1"/>
              <p:nvPr/>
            </p:nvSpPr>
            <p:spPr>
              <a:xfrm>
                <a:off x="4974353" y="11617918"/>
                <a:ext cx="9178814" cy="675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1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CODE DEVELOPER / </a:t>
                </a:r>
                <a:r>
                  <a:rPr lang="en-US" sz="2200" spc="5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ONES &amp; ZEROS</a:t>
                </a:r>
                <a:r>
                  <a:rPr kumimoji="0" lang="en-US" sz="2200" b="0" i="0" u="none" strike="noStrike" kern="0" cap="none" spc="5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  </a:t>
                </a:r>
              </a:p>
            </p:txBody>
          </p:sp>
          <p:cxnSp>
            <p:nvCxnSpPr>
              <p:cNvPr id="15" name="Прямая соединительная линия 36">
                <a:extLst>
                  <a:ext uri="{FF2B5EF4-FFF2-40B4-BE49-F238E27FC236}">
                    <a16:creationId xmlns:a16="http://schemas.microsoft.com/office/drawing/2014/main" id="{BFDD2F49-1619-E9A1-145B-675F4F2291E6}"/>
                  </a:ext>
                </a:extLst>
              </p:cNvPr>
              <p:cNvCxnSpPr>
                <a:cxnSpLocks/>
              </p:cNvCxnSpPr>
              <p:nvPr/>
            </p:nvCxnSpPr>
            <p:spPr>
              <a:xfrm>
                <a:off x="5100350" y="12346644"/>
                <a:ext cx="8148524"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6" name="Rectangle 13">
                <a:extLst>
                  <a:ext uri="{FF2B5EF4-FFF2-40B4-BE49-F238E27FC236}">
                    <a16:creationId xmlns:a16="http://schemas.microsoft.com/office/drawing/2014/main" id="{3F370565-F74B-662F-5770-57CA2D942D45}"/>
                  </a:ext>
                </a:extLst>
              </p:cNvPr>
              <p:cNvSpPr/>
              <p:nvPr/>
            </p:nvSpPr>
            <p:spPr>
              <a:xfrm>
                <a:off x="4729136" y="9480894"/>
                <a:ext cx="9019631" cy="1192609"/>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A"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cxnSp>
            <p:nvCxnSpPr>
              <p:cNvPr id="17" name="Прямая соединительная линия 36">
                <a:extLst>
                  <a:ext uri="{FF2B5EF4-FFF2-40B4-BE49-F238E27FC236}">
                    <a16:creationId xmlns:a16="http://schemas.microsoft.com/office/drawing/2014/main" id="{B44E75F3-7DB0-BAC8-FDC3-E543474590F3}"/>
                  </a:ext>
                </a:extLst>
              </p:cNvPr>
              <p:cNvCxnSpPr>
                <a:cxnSpLocks/>
              </p:cNvCxnSpPr>
              <p:nvPr/>
            </p:nvCxnSpPr>
            <p:spPr>
              <a:xfrm flipH="1">
                <a:off x="4722195" y="10641462"/>
                <a:ext cx="9033817"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8" name="Прямоугольник 84">
                <a:extLst>
                  <a:ext uri="{FF2B5EF4-FFF2-40B4-BE49-F238E27FC236}">
                    <a16:creationId xmlns:a16="http://schemas.microsoft.com/office/drawing/2014/main" id="{11ED0E1F-941E-E52D-7482-9EFEF8B29487}"/>
                  </a:ext>
                </a:extLst>
              </p:cNvPr>
              <p:cNvSpPr/>
              <p:nvPr/>
            </p:nvSpPr>
            <p:spPr>
              <a:xfrm>
                <a:off x="4729135" y="7090502"/>
                <a:ext cx="9063711" cy="3550964"/>
              </a:xfrm>
              <a:prstGeom prst="rect">
                <a:avLst/>
              </a:prstGeom>
              <a:solidFill>
                <a:srgbClr val="D2BCA3">
                  <a:alpha val="4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grpSp>
        <p:sp>
          <p:nvSpPr>
            <p:cNvPr id="7" name="Прямоугольник 60">
              <a:extLst>
                <a:ext uri="{FF2B5EF4-FFF2-40B4-BE49-F238E27FC236}">
                  <a16:creationId xmlns:a16="http://schemas.microsoft.com/office/drawing/2014/main" id="{94820A79-34DE-6C15-C7E5-7CD695458C68}"/>
                </a:ext>
              </a:extLst>
            </p:cNvPr>
            <p:cNvSpPr/>
            <p:nvPr/>
          </p:nvSpPr>
          <p:spPr>
            <a:xfrm>
              <a:off x="8531792" y="2059675"/>
              <a:ext cx="6212373" cy="6414554"/>
            </a:xfrm>
            <a:prstGeom prst="rect">
              <a:avLst/>
            </a:prstGeom>
            <a:no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pic>
        <p:nvPicPr>
          <p:cNvPr id="20" name="Picture 19" descr="Icon&#10;&#10;Description automatically generated">
            <a:hlinkClick r:id="rId9"/>
            <a:extLst>
              <a:ext uri="{FF2B5EF4-FFF2-40B4-BE49-F238E27FC236}">
                <a16:creationId xmlns:a16="http://schemas.microsoft.com/office/drawing/2014/main" id="{5798F4C1-1F17-CA53-9A8D-324033D254D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063438" y="8622688"/>
            <a:ext cx="537062" cy="537062"/>
          </a:xfrm>
          <a:prstGeom prst="rect">
            <a:avLst/>
          </a:prstGeom>
        </p:spPr>
      </p:pic>
      <p:pic>
        <p:nvPicPr>
          <p:cNvPr id="21" name="Picture 20" descr="Icon&#10;&#10;Description automatically generated">
            <a:hlinkClick r:id="rId9"/>
            <a:extLst>
              <a:ext uri="{FF2B5EF4-FFF2-40B4-BE49-F238E27FC236}">
                <a16:creationId xmlns:a16="http://schemas.microsoft.com/office/drawing/2014/main" id="{62E53DB7-0388-FDE3-1183-B04A89B631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745592" y="8622688"/>
            <a:ext cx="537062" cy="537062"/>
          </a:xfrm>
          <a:prstGeom prst="rect">
            <a:avLst/>
          </a:prstGeom>
        </p:spPr>
      </p:pic>
    </p:spTree>
    <p:extLst>
      <p:ext uri="{BB962C8B-B14F-4D97-AF65-F5344CB8AC3E}">
        <p14:creationId xmlns:p14="http://schemas.microsoft.com/office/powerpoint/2010/main" val="347405160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Прямоугольник 54">
            <a:extLst>
              <a:ext uri="{FF2B5EF4-FFF2-40B4-BE49-F238E27FC236}">
                <a16:creationId xmlns:a16="http://schemas.microsoft.com/office/drawing/2014/main" id="{9535B27F-C187-3C98-AAFE-B36D5C9C1D84}"/>
              </a:ext>
            </a:extLst>
          </p:cNvPr>
          <p:cNvSpPr/>
          <p:nvPr/>
        </p:nvSpPr>
        <p:spPr>
          <a:xfrm rot="10800000">
            <a:off x="3960" y="2985990"/>
            <a:ext cx="22915715" cy="9365749"/>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cxnSp>
        <p:nvCxnSpPr>
          <p:cNvPr id="159" name="Прямая соединительная линия 158">
            <a:extLst>
              <a:ext uri="{FF2B5EF4-FFF2-40B4-BE49-F238E27FC236}">
                <a16:creationId xmlns:a16="http://schemas.microsoft.com/office/drawing/2014/main" id="{EF4D1C46-9B18-4B87-B31D-260E37E46A62}"/>
              </a:ext>
            </a:extLst>
          </p:cNvPr>
          <p:cNvCxnSpPr>
            <a:cxnSpLocks/>
          </p:cNvCxnSpPr>
          <p:nvPr/>
        </p:nvCxnSpPr>
        <p:spPr>
          <a:xfrm>
            <a:off x="22900474" y="0"/>
            <a:ext cx="15239"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5B7DBBD4-5D89-4AEF-B95A-120A19C1F938}"/>
              </a:ext>
            </a:extLst>
          </p:cNvPr>
          <p:cNvSpPr txBox="1"/>
          <p:nvPr/>
        </p:nvSpPr>
        <p:spPr>
          <a:xfrm>
            <a:off x="876672" y="876548"/>
            <a:ext cx="741511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BC9B76"/>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TRACTION</a:t>
            </a:r>
          </a:p>
        </p:txBody>
      </p:sp>
      <p:cxnSp>
        <p:nvCxnSpPr>
          <p:cNvPr id="42" name="Прямая соединительная линия 391">
            <a:extLst>
              <a:ext uri="{FF2B5EF4-FFF2-40B4-BE49-F238E27FC236}">
                <a16:creationId xmlns:a16="http://schemas.microsoft.com/office/drawing/2014/main" id="{65529C02-726F-8D2A-8C2D-2761DCCA12C3}"/>
              </a:ext>
            </a:extLst>
          </p:cNvPr>
          <p:cNvCxnSpPr/>
          <p:nvPr/>
        </p:nvCxnSpPr>
        <p:spPr>
          <a:xfrm>
            <a:off x="952989"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25</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3" name="Прямая соединительная линия 189">
            <a:extLst>
              <a:ext uri="{FF2B5EF4-FFF2-40B4-BE49-F238E27FC236}">
                <a16:creationId xmlns:a16="http://schemas.microsoft.com/office/drawing/2014/main" id="{80704701-3149-9E5F-7EC4-C5BB1F54C92C}"/>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6" name="Прямая соединительная линия 158">
            <a:extLst>
              <a:ext uri="{FF2B5EF4-FFF2-40B4-BE49-F238E27FC236}">
                <a16:creationId xmlns:a16="http://schemas.microsoft.com/office/drawing/2014/main" id="{8510B325-65E9-3875-FC64-8E84B5B72871}"/>
              </a:ext>
            </a:extLst>
          </p:cNvPr>
          <p:cNvCxnSpPr>
            <a:cxnSpLocks/>
          </p:cNvCxnSpPr>
          <p:nvPr/>
        </p:nvCxnSpPr>
        <p:spPr>
          <a:xfrm>
            <a:off x="22900474" y="0"/>
            <a:ext cx="15239"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nvGrpSpPr>
          <p:cNvPr id="16" name="Group 15">
            <a:extLst>
              <a:ext uri="{FF2B5EF4-FFF2-40B4-BE49-F238E27FC236}">
                <a16:creationId xmlns:a16="http://schemas.microsoft.com/office/drawing/2014/main" id="{7B6EF330-4C1E-007D-E2DD-61BD095E9061}"/>
              </a:ext>
            </a:extLst>
          </p:cNvPr>
          <p:cNvGrpSpPr/>
          <p:nvPr/>
        </p:nvGrpSpPr>
        <p:grpSpPr>
          <a:xfrm>
            <a:off x="1224587" y="5544326"/>
            <a:ext cx="21404289" cy="3632091"/>
            <a:chOff x="2257870" y="4975237"/>
            <a:chExt cx="12560431" cy="2131380"/>
          </a:xfrm>
        </p:grpSpPr>
        <p:pic>
          <p:nvPicPr>
            <p:cNvPr id="4" name="Picture 3">
              <a:extLst>
                <a:ext uri="{FF2B5EF4-FFF2-40B4-BE49-F238E27FC236}">
                  <a16:creationId xmlns:a16="http://schemas.microsoft.com/office/drawing/2014/main" id="{F1130288-6025-6B49-416E-6BCC1FA08511}"/>
                </a:ext>
              </a:extLst>
            </p:cNvPr>
            <p:cNvPicPr>
              <a:picLocks noChangeAspect="1"/>
            </p:cNvPicPr>
            <p:nvPr/>
          </p:nvPicPr>
          <p:blipFill>
            <a:blip r:embed="rId7"/>
            <a:stretch>
              <a:fillRect/>
            </a:stretch>
          </p:blipFill>
          <p:spPr>
            <a:xfrm>
              <a:off x="2823588" y="5237839"/>
              <a:ext cx="1409221" cy="1368602"/>
            </a:xfrm>
            <a:prstGeom prst="rect">
              <a:avLst/>
            </a:prstGeom>
          </p:spPr>
        </p:pic>
        <p:sp>
          <p:nvSpPr>
            <p:cNvPr id="7" name="TextBox 6">
              <a:extLst>
                <a:ext uri="{FF2B5EF4-FFF2-40B4-BE49-F238E27FC236}">
                  <a16:creationId xmlns:a16="http://schemas.microsoft.com/office/drawing/2014/main" id="{77C7D8ED-356C-518A-F58E-1E9E88AC2C90}"/>
                </a:ext>
              </a:extLst>
            </p:cNvPr>
            <p:cNvSpPr txBox="1"/>
            <p:nvPr/>
          </p:nvSpPr>
          <p:spPr>
            <a:xfrm>
              <a:off x="2257870" y="6803671"/>
              <a:ext cx="2558321" cy="288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8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500" dirty="0">
                  <a:sym typeface="Calibri Light"/>
                </a:rPr>
                <a:t>Student Housing</a:t>
              </a:r>
            </a:p>
          </p:txBody>
        </p:sp>
        <p:pic>
          <p:nvPicPr>
            <p:cNvPr id="8" name="Picture 7">
              <a:extLst>
                <a:ext uri="{FF2B5EF4-FFF2-40B4-BE49-F238E27FC236}">
                  <a16:creationId xmlns:a16="http://schemas.microsoft.com/office/drawing/2014/main" id="{F8DA2C56-507A-BEAA-2467-FB54B8A3A5BB}"/>
                </a:ext>
              </a:extLst>
            </p:cNvPr>
            <p:cNvPicPr>
              <a:picLocks noChangeAspect="1"/>
            </p:cNvPicPr>
            <p:nvPr/>
          </p:nvPicPr>
          <p:blipFill>
            <a:blip r:embed="rId8"/>
            <a:stretch>
              <a:fillRect/>
            </a:stretch>
          </p:blipFill>
          <p:spPr>
            <a:xfrm>
              <a:off x="6017735" y="5165282"/>
              <a:ext cx="1926387" cy="1564000"/>
            </a:xfrm>
            <a:prstGeom prst="rect">
              <a:avLst/>
            </a:prstGeom>
          </p:spPr>
        </p:pic>
        <p:sp>
          <p:nvSpPr>
            <p:cNvPr id="10" name="TextBox 9">
              <a:extLst>
                <a:ext uri="{FF2B5EF4-FFF2-40B4-BE49-F238E27FC236}">
                  <a16:creationId xmlns:a16="http://schemas.microsoft.com/office/drawing/2014/main" id="{71423460-E9EB-EC93-C21B-D6B5F43DF08B}"/>
                </a:ext>
              </a:extLst>
            </p:cNvPr>
            <p:cNvSpPr txBox="1"/>
            <p:nvPr/>
          </p:nvSpPr>
          <p:spPr>
            <a:xfrm>
              <a:off x="5513408" y="6817868"/>
              <a:ext cx="2856194" cy="288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8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500" dirty="0">
                  <a:sym typeface="Calibri Light"/>
                </a:rPr>
                <a:t>Mix-Use Apartment</a:t>
              </a:r>
            </a:p>
          </p:txBody>
        </p:sp>
        <p:pic>
          <p:nvPicPr>
            <p:cNvPr id="11" name="Picture 10">
              <a:extLst>
                <a:ext uri="{FF2B5EF4-FFF2-40B4-BE49-F238E27FC236}">
                  <a16:creationId xmlns:a16="http://schemas.microsoft.com/office/drawing/2014/main" id="{F9651A95-B814-22D3-968B-82D6DE9F018F}"/>
                </a:ext>
              </a:extLst>
            </p:cNvPr>
            <p:cNvPicPr>
              <a:picLocks noChangeAspect="1"/>
            </p:cNvPicPr>
            <p:nvPr/>
          </p:nvPicPr>
          <p:blipFill>
            <a:blip r:embed="rId9"/>
            <a:stretch>
              <a:fillRect/>
            </a:stretch>
          </p:blipFill>
          <p:spPr>
            <a:xfrm>
              <a:off x="9184101" y="4975237"/>
              <a:ext cx="1959291" cy="2073593"/>
            </a:xfrm>
            <a:prstGeom prst="rect">
              <a:avLst/>
            </a:prstGeom>
          </p:spPr>
        </p:pic>
        <p:sp>
          <p:nvSpPr>
            <p:cNvPr id="12" name="TextBox 11">
              <a:extLst>
                <a:ext uri="{FF2B5EF4-FFF2-40B4-BE49-F238E27FC236}">
                  <a16:creationId xmlns:a16="http://schemas.microsoft.com/office/drawing/2014/main" id="{6CAF8947-3D23-2BA1-2A42-1E21C5EEC60B}"/>
                </a:ext>
              </a:extLst>
            </p:cNvPr>
            <p:cNvSpPr txBox="1"/>
            <p:nvPr/>
          </p:nvSpPr>
          <p:spPr>
            <a:xfrm>
              <a:off x="8912243" y="6803671"/>
              <a:ext cx="2129844" cy="288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8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500" dirty="0">
                  <a:sym typeface="Calibri Light"/>
                </a:rPr>
                <a:t>Townhouses</a:t>
              </a:r>
            </a:p>
          </p:txBody>
        </p:sp>
        <p:pic>
          <p:nvPicPr>
            <p:cNvPr id="13" name="Picture 12">
              <a:extLst>
                <a:ext uri="{FF2B5EF4-FFF2-40B4-BE49-F238E27FC236}">
                  <a16:creationId xmlns:a16="http://schemas.microsoft.com/office/drawing/2014/main" id="{24C94559-54D5-6704-DFFC-4710ADD6C533}"/>
                </a:ext>
              </a:extLst>
            </p:cNvPr>
            <p:cNvPicPr>
              <a:picLocks noChangeAspect="1"/>
            </p:cNvPicPr>
            <p:nvPr/>
          </p:nvPicPr>
          <p:blipFill rotWithShape="1">
            <a:blip r:embed="rId10"/>
            <a:srcRect b="9775"/>
            <a:stretch/>
          </p:blipFill>
          <p:spPr>
            <a:xfrm>
              <a:off x="12553636" y="5479917"/>
              <a:ext cx="1570508" cy="1231944"/>
            </a:xfrm>
            <a:prstGeom prst="rect">
              <a:avLst/>
            </a:prstGeom>
          </p:spPr>
        </p:pic>
        <p:sp>
          <p:nvSpPr>
            <p:cNvPr id="14" name="TextBox 13">
              <a:extLst>
                <a:ext uri="{FF2B5EF4-FFF2-40B4-BE49-F238E27FC236}">
                  <a16:creationId xmlns:a16="http://schemas.microsoft.com/office/drawing/2014/main" id="{871DDF02-3B80-2D68-D135-57A1749CF281}"/>
                </a:ext>
              </a:extLst>
            </p:cNvPr>
            <p:cNvSpPr txBox="1"/>
            <p:nvPr/>
          </p:nvSpPr>
          <p:spPr>
            <a:xfrm>
              <a:off x="11844897" y="6817868"/>
              <a:ext cx="2973404" cy="288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8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500" dirty="0">
                  <a:sym typeface="Calibri Light"/>
                </a:rPr>
                <a:t>Single-</a:t>
              </a:r>
              <a:r>
                <a:rPr lang="en-US" sz="2500" dirty="0" err="1">
                  <a:sym typeface="Calibri Light"/>
                </a:rPr>
                <a:t>storey</a:t>
              </a:r>
              <a:r>
                <a:rPr lang="en-US" sz="2500" dirty="0">
                  <a:sym typeface="Calibri Light"/>
                </a:rPr>
                <a:t> homes</a:t>
              </a:r>
            </a:p>
          </p:txBody>
        </p:sp>
      </p:grpSp>
      <p:sp>
        <p:nvSpPr>
          <p:cNvPr id="15" name="TextBox 14">
            <a:extLst>
              <a:ext uri="{FF2B5EF4-FFF2-40B4-BE49-F238E27FC236}">
                <a16:creationId xmlns:a16="http://schemas.microsoft.com/office/drawing/2014/main" id="{3C413FFC-0499-BE47-5A0C-D4AB3B576A86}"/>
              </a:ext>
            </a:extLst>
          </p:cNvPr>
          <p:cNvSpPr txBox="1"/>
          <p:nvPr/>
        </p:nvSpPr>
        <p:spPr>
          <a:xfrm>
            <a:off x="937667" y="1613772"/>
            <a:ext cx="16390889"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We have secured MOUs for 4 projects </a:t>
            </a:r>
          </a:p>
        </p:txBody>
      </p:sp>
    </p:spTree>
    <p:extLst>
      <p:ext uri="{BB962C8B-B14F-4D97-AF65-F5344CB8AC3E}">
        <p14:creationId xmlns:p14="http://schemas.microsoft.com/office/powerpoint/2010/main" val="343245302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Прямая соединительная линия 368">
            <a:extLst>
              <a:ext uri="{FF2B5EF4-FFF2-40B4-BE49-F238E27FC236}">
                <a16:creationId xmlns:a16="http://schemas.microsoft.com/office/drawing/2014/main" id="{8BC6D476-7BB3-9D4C-457D-EBCC6CACE64B}"/>
              </a:ext>
            </a:extLst>
          </p:cNvPr>
          <p:cNvCxnSpPr>
            <a:cxnSpLocks/>
          </p:cNvCxnSpPr>
          <p:nvPr/>
        </p:nvCxnSpPr>
        <p:spPr>
          <a:xfrm>
            <a:off x="8294331" y="2702568"/>
            <a:ext cx="10822" cy="12062947"/>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fld id="{86CB4B4D-7CA3-9044-876B-883B54F8677D}" type="slidenum">
              <a:rPr lang="en-US" sz="2000" smtClean="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rPr>
              <a:t>26</a:t>
            </a:fld>
            <a:endParaRPr lang="en-US" sz="2000" dirty="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5B7DBBD4-5D89-4AEF-B95A-120A19C1F938}"/>
              </a:ext>
            </a:extLst>
          </p:cNvPr>
          <p:cNvSpPr txBox="1"/>
          <p:nvPr/>
        </p:nvSpPr>
        <p:spPr>
          <a:xfrm>
            <a:off x="976587" y="876548"/>
            <a:ext cx="7727237"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GTM</a:t>
            </a:r>
          </a:p>
        </p:txBody>
      </p:sp>
      <p:cxnSp>
        <p:nvCxnSpPr>
          <p:cNvPr id="92" name="Прямая соединительная линия 177">
            <a:extLst>
              <a:ext uri="{FF2B5EF4-FFF2-40B4-BE49-F238E27FC236}">
                <a16:creationId xmlns:a16="http://schemas.microsoft.com/office/drawing/2014/main" id="{EEFCBB9B-89D5-62A5-4C51-5F929539F6B7}"/>
              </a:ext>
            </a:extLst>
          </p:cNvPr>
          <p:cNvCxnSpPr>
            <a:cxnSpLocks/>
          </p:cNvCxnSpPr>
          <p:nvPr/>
        </p:nvCxnSpPr>
        <p:spPr>
          <a:xfrm flipH="1">
            <a:off x="0" y="11993133"/>
            <a:ext cx="24802652"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5" name="Freeform 4">
            <a:extLst>
              <a:ext uri="{FF2B5EF4-FFF2-40B4-BE49-F238E27FC236}">
                <a16:creationId xmlns:a16="http://schemas.microsoft.com/office/drawing/2014/main" id="{17646D75-81C2-5750-D537-3492B2B5C1CE}"/>
              </a:ext>
            </a:extLst>
          </p:cNvPr>
          <p:cNvSpPr/>
          <p:nvPr/>
        </p:nvSpPr>
        <p:spPr>
          <a:xfrm>
            <a:off x="1245265" y="2896986"/>
            <a:ext cx="974544" cy="96721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BCA3"/>
          </a:solidFill>
        </p:spPr>
        <p:txBody>
          <a:bodyPr/>
          <a:lstStyle/>
          <a:p>
            <a:endParaRPr lang="en-US" dirty="0">
              <a:solidFill>
                <a:srgbClr val="DDC7B1"/>
              </a:solidFill>
            </a:endParaRPr>
          </a:p>
        </p:txBody>
      </p:sp>
      <p:sp>
        <p:nvSpPr>
          <p:cNvPr id="46" name="TextBox 6">
            <a:extLst>
              <a:ext uri="{FF2B5EF4-FFF2-40B4-BE49-F238E27FC236}">
                <a16:creationId xmlns:a16="http://schemas.microsoft.com/office/drawing/2014/main" id="{2408CAB3-1238-8A27-D926-F36710B47404}"/>
              </a:ext>
            </a:extLst>
          </p:cNvPr>
          <p:cNvSpPr txBox="1"/>
          <p:nvPr/>
        </p:nvSpPr>
        <p:spPr>
          <a:xfrm>
            <a:off x="2525236" y="3564296"/>
            <a:ext cx="4628001" cy="288541"/>
          </a:xfrm>
          <a:prstGeom prst="rect">
            <a:avLst/>
          </a:prstGeom>
        </p:spPr>
        <p:txBody>
          <a:bodyPr lIns="0" tIns="0" rIns="0" bIns="0" rtlCol="0" anchor="t">
            <a:spAutoFit/>
          </a:bodyPr>
          <a:lstStyle/>
          <a:p>
            <a:pPr algn="l">
              <a:lnSpc>
                <a:spcPts val="1980"/>
              </a:lnSpc>
            </a:pPr>
            <a:r>
              <a:rPr lang="en-US" sz="2500" b="1" dirty="0">
                <a:solidFill>
                  <a:srgbClr val="D3BCA3"/>
                </a:solidFill>
                <a:latin typeface="GT Walsheim Bold" panose="02000503030000020003" pitchFamily="2" charset="77"/>
              </a:rPr>
              <a:t>R&amp;D AND MARKET SURVEY</a:t>
            </a:r>
          </a:p>
        </p:txBody>
      </p:sp>
      <p:sp>
        <p:nvSpPr>
          <p:cNvPr id="47" name="TextBox 7">
            <a:extLst>
              <a:ext uri="{FF2B5EF4-FFF2-40B4-BE49-F238E27FC236}">
                <a16:creationId xmlns:a16="http://schemas.microsoft.com/office/drawing/2014/main" id="{CE56D086-F6CD-0881-D1B5-9E9C2CB03F03}"/>
              </a:ext>
            </a:extLst>
          </p:cNvPr>
          <p:cNvSpPr txBox="1"/>
          <p:nvPr/>
        </p:nvSpPr>
        <p:spPr>
          <a:xfrm>
            <a:off x="2201719" y="3970374"/>
            <a:ext cx="5904222" cy="3414396"/>
          </a:xfrm>
          <a:prstGeom prst="rect">
            <a:avLst/>
          </a:prstGeom>
        </p:spPr>
        <p:txBody>
          <a:bodyPr wrap="square" lIns="0" tIns="0" rIns="0" bIns="0" rtlCol="0" anchor="t">
            <a:spAutoFit/>
          </a:bodyPr>
          <a:lstStyle/>
          <a:p>
            <a:pPr marL="411480" lvl="1" indent="-140335" algn="l">
              <a:lnSpc>
                <a:spcPct val="150000"/>
              </a:lnSpc>
              <a:buFont typeface="Arial"/>
              <a:buChar char="•"/>
            </a:pPr>
            <a:r>
              <a:rPr lang="en-US" sz="2500" spc="48" dirty="0">
                <a:solidFill>
                  <a:srgbClr val="97323A"/>
                </a:solidFill>
                <a:latin typeface="GT Walsheim Regular" panose="02000503030000020003" pitchFamily="2" charset="77"/>
              </a:rPr>
              <a:t>MOU for 4 development projects</a:t>
            </a:r>
          </a:p>
          <a:p>
            <a:pPr marL="411480" lvl="1" indent="-140335" algn="l">
              <a:lnSpc>
                <a:spcPct val="150000"/>
              </a:lnSpc>
              <a:buFont typeface="Arial"/>
              <a:buChar char="•"/>
            </a:pPr>
            <a:r>
              <a:rPr lang="en-US" sz="2500" spc="48" dirty="0">
                <a:solidFill>
                  <a:srgbClr val="97323A"/>
                </a:solidFill>
                <a:latin typeface="GT Walsheim Regular" panose="02000503030000020003" pitchFamily="2" charset="77"/>
              </a:rPr>
              <a:t>Prototype</a:t>
            </a:r>
          </a:p>
          <a:p>
            <a:pPr marL="411480" lvl="1" indent="-140335" algn="l">
              <a:lnSpc>
                <a:spcPct val="150000"/>
              </a:lnSpc>
              <a:buFont typeface="Arial"/>
              <a:buChar char="•"/>
            </a:pPr>
            <a:r>
              <a:rPr lang="en-US" sz="2500" spc="48" dirty="0">
                <a:solidFill>
                  <a:srgbClr val="97323A"/>
                </a:solidFill>
                <a:latin typeface="GT Walsheim Regular" panose="02000503030000020003" pitchFamily="2" charset="77"/>
              </a:rPr>
              <a:t>Patent submission</a:t>
            </a:r>
          </a:p>
          <a:p>
            <a:pPr marL="411480" lvl="1" indent="-140335" algn="l">
              <a:lnSpc>
                <a:spcPct val="150000"/>
              </a:lnSpc>
              <a:buFont typeface="Arial"/>
              <a:buChar char="•"/>
            </a:pPr>
            <a:r>
              <a:rPr lang="en-US" sz="2500" spc="48" dirty="0">
                <a:solidFill>
                  <a:srgbClr val="97323A"/>
                </a:solidFill>
                <a:latin typeface="GT Walsheim Regular" panose="02000503030000020003" pitchFamily="2" charset="77"/>
              </a:rPr>
              <a:t>B2C/B2B sales network established</a:t>
            </a:r>
          </a:p>
          <a:p>
            <a:pPr marL="411480" lvl="1" indent="-140335" algn="l">
              <a:lnSpc>
                <a:spcPct val="150000"/>
              </a:lnSpc>
              <a:buFont typeface="Arial"/>
              <a:buChar char="•"/>
            </a:pPr>
            <a:r>
              <a:rPr lang="en-US" sz="2500" spc="48" dirty="0">
                <a:solidFill>
                  <a:srgbClr val="97323A"/>
                </a:solidFill>
                <a:latin typeface="GT Walsheim Regular" panose="02000503030000020003" pitchFamily="2" charset="77"/>
              </a:rPr>
              <a:t>Logistics &amp; warehousing established</a:t>
            </a:r>
          </a:p>
          <a:p>
            <a:pPr marL="411480" lvl="1" indent="-140335" algn="l">
              <a:lnSpc>
                <a:spcPct val="150000"/>
              </a:lnSpc>
              <a:buFont typeface="Arial"/>
              <a:buChar char="•"/>
            </a:pPr>
            <a:r>
              <a:rPr lang="en-US" sz="2500" spc="48" dirty="0">
                <a:solidFill>
                  <a:srgbClr val="97323A"/>
                </a:solidFill>
                <a:latin typeface="GT Walsheim Regular" panose="02000503030000020003" pitchFamily="2" charset="77"/>
              </a:rPr>
              <a:t>Brand recognition</a:t>
            </a:r>
          </a:p>
        </p:txBody>
      </p:sp>
      <p:sp>
        <p:nvSpPr>
          <p:cNvPr id="48" name="TextBox 8">
            <a:extLst>
              <a:ext uri="{FF2B5EF4-FFF2-40B4-BE49-F238E27FC236}">
                <a16:creationId xmlns:a16="http://schemas.microsoft.com/office/drawing/2014/main" id="{8D9CC937-62AD-6322-61BF-164FAA0A2D10}"/>
              </a:ext>
            </a:extLst>
          </p:cNvPr>
          <p:cNvSpPr txBox="1"/>
          <p:nvPr/>
        </p:nvSpPr>
        <p:spPr>
          <a:xfrm>
            <a:off x="1057023" y="3003163"/>
            <a:ext cx="1351031" cy="967211"/>
          </a:xfrm>
          <a:prstGeom prst="rect">
            <a:avLst/>
          </a:prstGeom>
        </p:spPr>
        <p:txBody>
          <a:bodyPr lIns="0" tIns="0" rIns="0" bIns="0" rtlCol="0" anchor="t">
            <a:spAutoFit/>
          </a:bodyPr>
          <a:lstStyle/>
          <a:p>
            <a:pPr algn="ctr">
              <a:lnSpc>
                <a:spcPts val="5599"/>
              </a:lnSpc>
            </a:pPr>
            <a:r>
              <a:rPr lang="en-US" sz="3999" dirty="0">
                <a:solidFill>
                  <a:srgbClr val="FFFFFF"/>
                </a:solidFill>
                <a:latin typeface="Quattrocento"/>
              </a:rPr>
              <a:t>1</a:t>
            </a:r>
          </a:p>
        </p:txBody>
      </p:sp>
      <p:sp>
        <p:nvSpPr>
          <p:cNvPr id="51" name="TextBox 9">
            <a:extLst>
              <a:ext uri="{FF2B5EF4-FFF2-40B4-BE49-F238E27FC236}">
                <a16:creationId xmlns:a16="http://schemas.microsoft.com/office/drawing/2014/main" id="{5477FFBA-C132-828A-5548-E20F98A4B2A6}"/>
              </a:ext>
            </a:extLst>
          </p:cNvPr>
          <p:cNvSpPr txBox="1"/>
          <p:nvPr/>
        </p:nvSpPr>
        <p:spPr>
          <a:xfrm>
            <a:off x="2525236" y="3059427"/>
            <a:ext cx="4628001" cy="365485"/>
          </a:xfrm>
          <a:prstGeom prst="rect">
            <a:avLst/>
          </a:prstGeom>
        </p:spPr>
        <p:txBody>
          <a:bodyPr lIns="0" tIns="0" rIns="0" bIns="0" rtlCol="0" anchor="t">
            <a:spAutoFit/>
          </a:bodyPr>
          <a:lstStyle/>
          <a:p>
            <a:pPr algn="l">
              <a:lnSpc>
                <a:spcPts val="2800"/>
              </a:lnSpc>
            </a:pPr>
            <a:r>
              <a:rPr lang="en-US" sz="2500" b="1" dirty="0">
                <a:solidFill>
                  <a:srgbClr val="D3BCA3"/>
                </a:solidFill>
                <a:latin typeface="GT Walsheim Bold" panose="02000503030000020003" pitchFamily="2" charset="77"/>
              </a:rPr>
              <a:t>2021-2022</a:t>
            </a:r>
          </a:p>
        </p:txBody>
      </p:sp>
      <p:cxnSp>
        <p:nvCxnSpPr>
          <p:cNvPr id="4" name="Прямая соединительная линия 189">
            <a:extLst>
              <a:ext uri="{FF2B5EF4-FFF2-40B4-BE49-F238E27FC236}">
                <a16:creationId xmlns:a16="http://schemas.microsoft.com/office/drawing/2014/main" id="{A025C1F6-D5B1-9C57-61FD-AF95DB1A257F}"/>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66" name="Graphic 65" descr="Checkmark with solid fill">
            <a:extLst>
              <a:ext uri="{FF2B5EF4-FFF2-40B4-BE49-F238E27FC236}">
                <a16:creationId xmlns:a16="http://schemas.microsoft.com/office/drawing/2014/main" id="{2010ABE3-793D-9604-357D-D988D6C57A3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5239" y="4093242"/>
            <a:ext cx="352984" cy="352984"/>
          </a:xfrm>
          <a:prstGeom prst="rect">
            <a:avLst/>
          </a:prstGeom>
        </p:spPr>
      </p:pic>
      <p:pic>
        <p:nvPicPr>
          <p:cNvPr id="67" name="Graphic 66" descr="Checkmark with solid fill">
            <a:extLst>
              <a:ext uri="{FF2B5EF4-FFF2-40B4-BE49-F238E27FC236}">
                <a16:creationId xmlns:a16="http://schemas.microsoft.com/office/drawing/2014/main" id="{28335D43-0CE6-0460-72E5-B3A9311C9D9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4276" y="4668051"/>
            <a:ext cx="352984" cy="352984"/>
          </a:xfrm>
          <a:prstGeom prst="rect">
            <a:avLst/>
          </a:prstGeom>
        </p:spPr>
      </p:pic>
      <p:pic>
        <p:nvPicPr>
          <p:cNvPr id="84" name="Graphic 83" descr="Checkmark with solid fill">
            <a:extLst>
              <a:ext uri="{FF2B5EF4-FFF2-40B4-BE49-F238E27FC236}">
                <a16:creationId xmlns:a16="http://schemas.microsoft.com/office/drawing/2014/main" id="{D56F4C65-4543-5C3C-D73C-C3E32D0922B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5239" y="5234369"/>
            <a:ext cx="352984" cy="352984"/>
          </a:xfrm>
          <a:prstGeom prst="rect">
            <a:avLst/>
          </a:prstGeom>
        </p:spPr>
      </p:pic>
      <p:pic>
        <p:nvPicPr>
          <p:cNvPr id="88" name="Graphic 87" descr="Checkmark with solid fill">
            <a:extLst>
              <a:ext uri="{FF2B5EF4-FFF2-40B4-BE49-F238E27FC236}">
                <a16:creationId xmlns:a16="http://schemas.microsoft.com/office/drawing/2014/main" id="{7A6C7A47-56DD-F216-F805-D94CD4BB4A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5239" y="5847521"/>
            <a:ext cx="352984" cy="352984"/>
          </a:xfrm>
          <a:prstGeom prst="rect">
            <a:avLst/>
          </a:prstGeom>
        </p:spPr>
      </p:pic>
      <p:pic>
        <p:nvPicPr>
          <p:cNvPr id="89" name="Graphic 88" descr="Checkmark with solid fill">
            <a:extLst>
              <a:ext uri="{FF2B5EF4-FFF2-40B4-BE49-F238E27FC236}">
                <a16:creationId xmlns:a16="http://schemas.microsoft.com/office/drawing/2014/main" id="{14931E0E-680C-3DC5-1003-1A0CAB76E75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4276" y="6444067"/>
            <a:ext cx="352984" cy="352984"/>
          </a:xfrm>
          <a:prstGeom prst="rect">
            <a:avLst/>
          </a:prstGeom>
        </p:spPr>
      </p:pic>
      <p:pic>
        <p:nvPicPr>
          <p:cNvPr id="91" name="Graphic 90" descr="Checkmark with solid fill">
            <a:extLst>
              <a:ext uri="{FF2B5EF4-FFF2-40B4-BE49-F238E27FC236}">
                <a16:creationId xmlns:a16="http://schemas.microsoft.com/office/drawing/2014/main" id="{5BDA1D70-2828-25AE-3D49-C226A7F262C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33326" y="6998944"/>
            <a:ext cx="352984" cy="352984"/>
          </a:xfrm>
          <a:prstGeom prst="rect">
            <a:avLst/>
          </a:prstGeom>
        </p:spPr>
      </p:pic>
      <p:pic>
        <p:nvPicPr>
          <p:cNvPr id="103" name="Picture 102">
            <a:extLst>
              <a:ext uri="{FF2B5EF4-FFF2-40B4-BE49-F238E27FC236}">
                <a16:creationId xmlns:a16="http://schemas.microsoft.com/office/drawing/2014/main" id="{AC569C61-0D92-9634-5AAF-A99E07B91ACC}"/>
              </a:ext>
            </a:extLst>
          </p:cNvPr>
          <p:cNvPicPr>
            <a:picLocks noChangeAspect="1"/>
          </p:cNvPicPr>
          <p:nvPr/>
        </p:nvPicPr>
        <p:blipFill>
          <a:blip r:embed="rId9"/>
          <a:stretch>
            <a:fillRect/>
          </a:stretch>
        </p:blipFill>
        <p:spPr>
          <a:xfrm>
            <a:off x="26443723" y="5192582"/>
            <a:ext cx="9601634" cy="7346705"/>
          </a:xfrm>
          <a:prstGeom prst="rect">
            <a:avLst/>
          </a:prstGeom>
        </p:spPr>
      </p:pic>
      <p:sp>
        <p:nvSpPr>
          <p:cNvPr id="106" name="TextBox 105">
            <a:extLst>
              <a:ext uri="{FF2B5EF4-FFF2-40B4-BE49-F238E27FC236}">
                <a16:creationId xmlns:a16="http://schemas.microsoft.com/office/drawing/2014/main" id="{31CCBD7B-A064-9DA1-BFC1-A6DC598DB28F}"/>
              </a:ext>
            </a:extLst>
          </p:cNvPr>
          <p:cNvSpPr txBox="1"/>
          <p:nvPr/>
        </p:nvSpPr>
        <p:spPr>
          <a:xfrm>
            <a:off x="10592074" y="15383217"/>
            <a:ext cx="1241107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solidFill>
                  <a:srgbClr val="FF0000"/>
                </a:solidFill>
                <a:effectLst/>
                <a:latin typeface="Calibri" panose="020F0502020204030204" pitchFamily="34" charset="0"/>
                <a:ea typeface="Calibri" panose="020F0502020204030204" pitchFamily="34" charset="0"/>
                <a:cs typeface="Cordia New" panose="020B0304020202020204" pitchFamily="34" charset="-34"/>
              </a:rPr>
              <a:t>Missing financial plan breakdown per year, target staff headcount, and other metrics. See reference below</a:t>
            </a:r>
            <a:endParaRPr lang="en-PH" dirty="0">
              <a:solidFill>
                <a:srgbClr val="FF0000"/>
              </a:solidFill>
            </a:endParaRPr>
          </a:p>
        </p:txBody>
      </p:sp>
      <p:sp>
        <p:nvSpPr>
          <p:cNvPr id="21" name="TextBox 20">
            <a:extLst>
              <a:ext uri="{FF2B5EF4-FFF2-40B4-BE49-F238E27FC236}">
                <a16:creationId xmlns:a16="http://schemas.microsoft.com/office/drawing/2014/main" id="{33A4075F-A9A6-96E7-A8FC-0D9A4B410C98}"/>
              </a:ext>
            </a:extLst>
          </p:cNvPr>
          <p:cNvSpPr txBox="1"/>
          <p:nvPr/>
        </p:nvSpPr>
        <p:spPr>
          <a:xfrm>
            <a:off x="883156" y="1523159"/>
            <a:ext cx="20696296"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Go-To-Market Plan &amp; Revenue Forecast</a:t>
            </a:r>
          </a:p>
        </p:txBody>
      </p:sp>
      <p:sp>
        <p:nvSpPr>
          <p:cNvPr id="22" name="Freeform 4">
            <a:extLst>
              <a:ext uri="{FF2B5EF4-FFF2-40B4-BE49-F238E27FC236}">
                <a16:creationId xmlns:a16="http://schemas.microsoft.com/office/drawing/2014/main" id="{D56D6EC9-F748-FFAB-54CA-592660C4EE4A}"/>
              </a:ext>
            </a:extLst>
          </p:cNvPr>
          <p:cNvSpPr/>
          <p:nvPr/>
        </p:nvSpPr>
        <p:spPr>
          <a:xfrm>
            <a:off x="1246902" y="7953765"/>
            <a:ext cx="974544" cy="96721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27466"/>
          </a:solidFill>
        </p:spPr>
        <p:txBody>
          <a:bodyPr/>
          <a:lstStyle/>
          <a:p>
            <a:endParaRPr lang="en-US" dirty="0">
              <a:solidFill>
                <a:srgbClr val="827466"/>
              </a:solidFill>
              <a:highlight>
                <a:srgbClr val="9B7464"/>
              </a:highlight>
            </a:endParaRPr>
          </a:p>
        </p:txBody>
      </p:sp>
      <p:sp>
        <p:nvSpPr>
          <p:cNvPr id="24" name="TextBox 6">
            <a:extLst>
              <a:ext uri="{FF2B5EF4-FFF2-40B4-BE49-F238E27FC236}">
                <a16:creationId xmlns:a16="http://schemas.microsoft.com/office/drawing/2014/main" id="{CD1DC71C-EE84-BC21-5979-E137739501A8}"/>
              </a:ext>
            </a:extLst>
          </p:cNvPr>
          <p:cNvSpPr txBox="1"/>
          <p:nvPr/>
        </p:nvSpPr>
        <p:spPr>
          <a:xfrm>
            <a:off x="2526873" y="8524823"/>
            <a:ext cx="5224849" cy="384721"/>
          </a:xfrm>
          <a:prstGeom prst="rect">
            <a:avLst/>
          </a:prstGeom>
        </p:spPr>
        <p:txBody>
          <a:bodyPr wrap="square" lIns="0" tIns="0" rIns="0" bIns="0" rtlCol="0" anchor="t">
            <a:spAutoFit/>
          </a:bodyPr>
          <a:lstStyle/>
          <a:p>
            <a:pPr algn="l"/>
            <a:r>
              <a:rPr lang="en-US" sz="2500" b="1" dirty="0">
                <a:solidFill>
                  <a:srgbClr val="827466"/>
                </a:solidFill>
                <a:latin typeface="GT Walsheim Bold" panose="02000503030000020003" pitchFamily="2" charset="77"/>
              </a:rPr>
              <a:t>PRODUCT COMMERCIALISATION</a:t>
            </a:r>
          </a:p>
        </p:txBody>
      </p:sp>
      <p:sp>
        <p:nvSpPr>
          <p:cNvPr id="26" name="TextBox 8">
            <a:extLst>
              <a:ext uri="{FF2B5EF4-FFF2-40B4-BE49-F238E27FC236}">
                <a16:creationId xmlns:a16="http://schemas.microsoft.com/office/drawing/2014/main" id="{B0401360-D6BB-5FB6-9CCD-D24AD895DA65}"/>
              </a:ext>
            </a:extLst>
          </p:cNvPr>
          <p:cNvSpPr txBox="1"/>
          <p:nvPr/>
        </p:nvSpPr>
        <p:spPr>
          <a:xfrm>
            <a:off x="1058660" y="8059942"/>
            <a:ext cx="1351031" cy="683007"/>
          </a:xfrm>
          <a:prstGeom prst="rect">
            <a:avLst/>
          </a:prstGeom>
        </p:spPr>
        <p:txBody>
          <a:bodyPr lIns="0" tIns="0" rIns="0" bIns="0" rtlCol="0" anchor="t">
            <a:spAutoFit/>
          </a:bodyPr>
          <a:lstStyle/>
          <a:p>
            <a:pPr algn="ctr">
              <a:lnSpc>
                <a:spcPts val="5599"/>
              </a:lnSpc>
            </a:pPr>
            <a:r>
              <a:rPr lang="en-US" sz="3999" dirty="0">
                <a:solidFill>
                  <a:srgbClr val="FFFFFF"/>
                </a:solidFill>
                <a:latin typeface="Quattrocento"/>
              </a:rPr>
              <a:t>2</a:t>
            </a:r>
          </a:p>
        </p:txBody>
      </p:sp>
      <p:sp>
        <p:nvSpPr>
          <p:cNvPr id="27" name="TextBox 9">
            <a:extLst>
              <a:ext uri="{FF2B5EF4-FFF2-40B4-BE49-F238E27FC236}">
                <a16:creationId xmlns:a16="http://schemas.microsoft.com/office/drawing/2014/main" id="{C814BCC0-2268-8577-7141-DD14F567085D}"/>
              </a:ext>
            </a:extLst>
          </p:cNvPr>
          <p:cNvSpPr txBox="1"/>
          <p:nvPr/>
        </p:nvSpPr>
        <p:spPr>
          <a:xfrm>
            <a:off x="2526873" y="8116206"/>
            <a:ext cx="4628001" cy="365485"/>
          </a:xfrm>
          <a:prstGeom prst="rect">
            <a:avLst/>
          </a:prstGeom>
        </p:spPr>
        <p:txBody>
          <a:bodyPr lIns="0" tIns="0" rIns="0" bIns="0" rtlCol="0" anchor="t">
            <a:spAutoFit/>
          </a:bodyPr>
          <a:lstStyle/>
          <a:p>
            <a:pPr algn="l">
              <a:lnSpc>
                <a:spcPts val="2800"/>
              </a:lnSpc>
            </a:pPr>
            <a:r>
              <a:rPr lang="en-US" sz="2500" b="1" dirty="0">
                <a:solidFill>
                  <a:srgbClr val="827466"/>
                </a:solidFill>
                <a:latin typeface="GT Walsheim Bold" panose="02000503030000020003" pitchFamily="2" charset="77"/>
              </a:rPr>
              <a:t>2022-2023</a:t>
            </a:r>
          </a:p>
        </p:txBody>
      </p:sp>
      <p:sp>
        <p:nvSpPr>
          <p:cNvPr id="28" name="TextBox 11">
            <a:extLst>
              <a:ext uri="{FF2B5EF4-FFF2-40B4-BE49-F238E27FC236}">
                <a16:creationId xmlns:a16="http://schemas.microsoft.com/office/drawing/2014/main" id="{FE861136-A67A-FC61-8FD7-AB903B317D45}"/>
              </a:ext>
            </a:extLst>
          </p:cNvPr>
          <p:cNvSpPr txBox="1"/>
          <p:nvPr/>
        </p:nvSpPr>
        <p:spPr>
          <a:xfrm>
            <a:off x="2431295" y="9027153"/>
            <a:ext cx="5320427" cy="2837315"/>
          </a:xfrm>
          <a:prstGeom prst="rect">
            <a:avLst/>
          </a:prstGeom>
        </p:spPr>
        <p:txBody>
          <a:bodyPr wrap="square" lIns="0" tIns="0" rIns="0" bIns="0" rtlCol="0" anchor="t">
            <a:spAutoFit/>
          </a:bodyPr>
          <a:lstStyle/>
          <a:p>
            <a:pPr marL="280669" lvl="1" indent="-140335" algn="l">
              <a:lnSpc>
                <a:spcPct val="150000"/>
              </a:lnSpc>
              <a:buFont typeface="Arial"/>
              <a:buChar char="•"/>
            </a:pPr>
            <a:r>
              <a:rPr lang="en-US" sz="2500" spc="48" dirty="0">
                <a:solidFill>
                  <a:srgbClr val="545454"/>
                </a:solidFill>
                <a:latin typeface="GT Walsheim Regular" panose="02000503030000020003" pitchFamily="2" charset="77"/>
              </a:rPr>
              <a:t>Pre-seed raise of USD$1.1M</a:t>
            </a:r>
          </a:p>
          <a:p>
            <a:pPr marL="280669" lvl="1" indent="-140335" algn="l">
              <a:lnSpc>
                <a:spcPct val="150000"/>
              </a:lnSpc>
              <a:buFont typeface="Arial"/>
              <a:buChar char="•"/>
            </a:pPr>
            <a:r>
              <a:rPr lang="en-US" sz="2500" spc="48" dirty="0">
                <a:solidFill>
                  <a:srgbClr val="545454"/>
                </a:solidFill>
                <a:latin typeface="GT Walsheim Regular" panose="02000503030000020003" pitchFamily="2" charset="77"/>
              </a:rPr>
              <a:t>Commercialized product line</a:t>
            </a:r>
          </a:p>
          <a:p>
            <a:pPr marL="280669" lvl="1" indent="-140335" algn="l">
              <a:lnSpc>
                <a:spcPct val="150000"/>
              </a:lnSpc>
              <a:buFont typeface="Arial"/>
              <a:buChar char="•"/>
            </a:pPr>
            <a:r>
              <a:rPr lang="en-US" sz="2500" spc="48" dirty="0">
                <a:solidFill>
                  <a:srgbClr val="545454"/>
                </a:solidFill>
                <a:latin typeface="GT Walsheim Regular" panose="02000503030000020003" pitchFamily="2" charset="77"/>
              </a:rPr>
              <a:t>Media &amp; public outreach</a:t>
            </a:r>
          </a:p>
          <a:p>
            <a:pPr marL="280669" lvl="1" indent="-140335" algn="l">
              <a:lnSpc>
                <a:spcPct val="150000"/>
              </a:lnSpc>
              <a:buFont typeface="Arial"/>
              <a:buChar char="•"/>
            </a:pPr>
            <a:r>
              <a:rPr lang="en-US" sz="2500" spc="48" dirty="0">
                <a:solidFill>
                  <a:srgbClr val="545454"/>
                </a:solidFill>
                <a:latin typeface="GT Walsheim Regular" panose="02000503030000020003" pitchFamily="2" charset="77"/>
              </a:rPr>
              <a:t>Online shop &amp; Interior design app</a:t>
            </a:r>
          </a:p>
          <a:p>
            <a:pPr marL="280669" lvl="1" indent="-140335" algn="l">
              <a:lnSpc>
                <a:spcPct val="150000"/>
              </a:lnSpc>
              <a:buFont typeface="Arial"/>
              <a:buChar char="•"/>
            </a:pPr>
            <a:r>
              <a:rPr lang="en-US" sz="2500" spc="48" dirty="0">
                <a:solidFill>
                  <a:srgbClr val="545454"/>
                </a:solidFill>
                <a:latin typeface="GT Walsheim Regular" panose="02000503030000020003" pitchFamily="2" charset="77"/>
              </a:rPr>
              <a:t>Launch of </a:t>
            </a:r>
            <a:r>
              <a:rPr lang="en-US" sz="2500" spc="48" dirty="0" err="1">
                <a:solidFill>
                  <a:srgbClr val="545454"/>
                </a:solidFill>
                <a:latin typeface="GT Walsheim Regular" panose="02000503030000020003" pitchFamily="2" charset="77"/>
              </a:rPr>
              <a:t>Ö.Wall</a:t>
            </a:r>
            <a:endParaRPr lang="en-US" sz="2500" spc="48" dirty="0">
              <a:solidFill>
                <a:srgbClr val="545454"/>
              </a:solidFill>
              <a:latin typeface="GT Walsheim Regular" panose="02000503030000020003" pitchFamily="2" charset="77"/>
            </a:endParaRPr>
          </a:p>
        </p:txBody>
      </p:sp>
      <p:sp>
        <p:nvSpPr>
          <p:cNvPr id="29" name="Freeform 4">
            <a:extLst>
              <a:ext uri="{FF2B5EF4-FFF2-40B4-BE49-F238E27FC236}">
                <a16:creationId xmlns:a16="http://schemas.microsoft.com/office/drawing/2014/main" id="{39638E6B-D695-06EC-C871-6D0546196F57}"/>
              </a:ext>
            </a:extLst>
          </p:cNvPr>
          <p:cNvSpPr/>
          <p:nvPr/>
        </p:nvSpPr>
        <p:spPr>
          <a:xfrm>
            <a:off x="8731680" y="8015558"/>
            <a:ext cx="974544" cy="96721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BCA3"/>
          </a:solidFill>
        </p:spPr>
        <p:txBody>
          <a:bodyPr/>
          <a:lstStyle/>
          <a:p>
            <a:endParaRPr lang="en-US" dirty="0">
              <a:solidFill>
                <a:srgbClr val="D3BCA3"/>
              </a:solidFill>
              <a:highlight>
                <a:srgbClr val="EDE3D9"/>
              </a:highlight>
            </a:endParaRPr>
          </a:p>
        </p:txBody>
      </p:sp>
      <p:sp>
        <p:nvSpPr>
          <p:cNvPr id="31" name="TextBox 6">
            <a:extLst>
              <a:ext uri="{FF2B5EF4-FFF2-40B4-BE49-F238E27FC236}">
                <a16:creationId xmlns:a16="http://schemas.microsoft.com/office/drawing/2014/main" id="{1CB6BBD2-ECF3-FCE9-22EB-5D7910D31688}"/>
              </a:ext>
            </a:extLst>
          </p:cNvPr>
          <p:cNvSpPr txBox="1"/>
          <p:nvPr/>
        </p:nvSpPr>
        <p:spPr>
          <a:xfrm>
            <a:off x="10011651" y="8586616"/>
            <a:ext cx="5459001" cy="384721"/>
          </a:xfrm>
          <a:prstGeom prst="rect">
            <a:avLst/>
          </a:prstGeom>
        </p:spPr>
        <p:txBody>
          <a:bodyPr wrap="square" lIns="0" tIns="0" rIns="0" bIns="0" rtlCol="0" anchor="t">
            <a:spAutoFit/>
          </a:bodyPr>
          <a:lstStyle/>
          <a:p>
            <a:pPr algn="l"/>
            <a:r>
              <a:rPr lang="en-US" sz="2500" b="1" dirty="0">
                <a:solidFill>
                  <a:srgbClr val="D3BCA3"/>
                </a:solidFill>
                <a:latin typeface="GT Walsheim Bold" panose="02000503030000020003" pitchFamily="2" charset="77"/>
              </a:rPr>
              <a:t>PILOT YEAR &amp; PRODUCT MARKET FIT</a:t>
            </a:r>
          </a:p>
        </p:txBody>
      </p:sp>
      <p:sp>
        <p:nvSpPr>
          <p:cNvPr id="32" name="TextBox 8">
            <a:extLst>
              <a:ext uri="{FF2B5EF4-FFF2-40B4-BE49-F238E27FC236}">
                <a16:creationId xmlns:a16="http://schemas.microsoft.com/office/drawing/2014/main" id="{51DD776E-4C95-94B9-3852-6977A4F5A1DC}"/>
              </a:ext>
            </a:extLst>
          </p:cNvPr>
          <p:cNvSpPr txBox="1"/>
          <p:nvPr/>
        </p:nvSpPr>
        <p:spPr>
          <a:xfrm>
            <a:off x="8543438" y="8121735"/>
            <a:ext cx="1351031" cy="683007"/>
          </a:xfrm>
          <a:prstGeom prst="rect">
            <a:avLst/>
          </a:prstGeom>
        </p:spPr>
        <p:txBody>
          <a:bodyPr lIns="0" tIns="0" rIns="0" bIns="0" rtlCol="0" anchor="t">
            <a:spAutoFit/>
          </a:bodyPr>
          <a:lstStyle/>
          <a:p>
            <a:pPr algn="ctr">
              <a:lnSpc>
                <a:spcPts val="5599"/>
              </a:lnSpc>
            </a:pPr>
            <a:r>
              <a:rPr lang="en-US" sz="3999" dirty="0">
                <a:solidFill>
                  <a:srgbClr val="FFFFFF"/>
                </a:solidFill>
                <a:latin typeface="Quattrocento"/>
              </a:rPr>
              <a:t>3</a:t>
            </a:r>
          </a:p>
        </p:txBody>
      </p:sp>
      <p:sp>
        <p:nvSpPr>
          <p:cNvPr id="33" name="TextBox 9">
            <a:extLst>
              <a:ext uri="{FF2B5EF4-FFF2-40B4-BE49-F238E27FC236}">
                <a16:creationId xmlns:a16="http://schemas.microsoft.com/office/drawing/2014/main" id="{D142517A-D5B3-8207-E1E1-F60E387BB228}"/>
              </a:ext>
            </a:extLst>
          </p:cNvPr>
          <p:cNvSpPr txBox="1"/>
          <p:nvPr/>
        </p:nvSpPr>
        <p:spPr>
          <a:xfrm>
            <a:off x="10011651" y="8177999"/>
            <a:ext cx="4628001" cy="365485"/>
          </a:xfrm>
          <a:prstGeom prst="rect">
            <a:avLst/>
          </a:prstGeom>
        </p:spPr>
        <p:txBody>
          <a:bodyPr lIns="0" tIns="0" rIns="0" bIns="0" rtlCol="0" anchor="t">
            <a:spAutoFit/>
          </a:bodyPr>
          <a:lstStyle/>
          <a:p>
            <a:pPr algn="l">
              <a:lnSpc>
                <a:spcPts val="2800"/>
              </a:lnSpc>
            </a:pPr>
            <a:r>
              <a:rPr lang="en-US" sz="2500" b="1" dirty="0">
                <a:solidFill>
                  <a:srgbClr val="D3BCA3"/>
                </a:solidFill>
                <a:latin typeface="GT Walsheim Bold" panose="02000503030000020003" pitchFamily="2" charset="77"/>
              </a:rPr>
              <a:t>2023-2024</a:t>
            </a:r>
          </a:p>
        </p:txBody>
      </p:sp>
      <p:sp>
        <p:nvSpPr>
          <p:cNvPr id="34" name="TextBox 11">
            <a:extLst>
              <a:ext uri="{FF2B5EF4-FFF2-40B4-BE49-F238E27FC236}">
                <a16:creationId xmlns:a16="http://schemas.microsoft.com/office/drawing/2014/main" id="{931D54BA-6B44-4AA9-39FC-8F28D39306F9}"/>
              </a:ext>
            </a:extLst>
          </p:cNvPr>
          <p:cNvSpPr txBox="1"/>
          <p:nvPr/>
        </p:nvSpPr>
        <p:spPr>
          <a:xfrm>
            <a:off x="9916074" y="9088946"/>
            <a:ext cx="6260992" cy="2260234"/>
          </a:xfrm>
          <a:prstGeom prst="rect">
            <a:avLst/>
          </a:prstGeom>
        </p:spPr>
        <p:txBody>
          <a:bodyPr wrap="square" lIns="0" tIns="0" rIns="0" bIns="0" rtlCol="0" anchor="t">
            <a:spAutoFit/>
          </a:bodyPr>
          <a:lstStyle/>
          <a:p>
            <a:pPr marL="280669" lvl="1" indent="-140335" algn="l">
              <a:lnSpc>
                <a:spcPct val="150000"/>
              </a:lnSpc>
              <a:buFont typeface="Arial"/>
              <a:buChar char="•"/>
            </a:pPr>
            <a:r>
              <a:rPr lang="en-US" sz="2500" spc="48" dirty="0">
                <a:solidFill>
                  <a:srgbClr val="545454">
                    <a:alpha val="57000"/>
                  </a:srgbClr>
                </a:solidFill>
                <a:latin typeface="GT Walsheim Regular" panose="02000503030000020003" pitchFamily="2" charset="77"/>
              </a:rPr>
              <a:t>Seed raise of USD$13M</a:t>
            </a:r>
          </a:p>
          <a:p>
            <a:pPr marL="280669" lvl="1" indent="-140335" algn="l">
              <a:lnSpc>
                <a:spcPct val="150000"/>
              </a:lnSpc>
              <a:buFont typeface="Arial"/>
              <a:buChar char="•"/>
            </a:pPr>
            <a:r>
              <a:rPr lang="en-US" sz="2500" spc="48" dirty="0">
                <a:solidFill>
                  <a:srgbClr val="545454">
                    <a:alpha val="57000"/>
                  </a:srgbClr>
                </a:solidFill>
                <a:latin typeface="GT Walsheim Regular" panose="02000503030000020003" pitchFamily="2" charset="77"/>
              </a:rPr>
              <a:t>Assembly Facility</a:t>
            </a:r>
          </a:p>
          <a:p>
            <a:pPr marL="280669" lvl="1" indent="-140335" algn="l">
              <a:lnSpc>
                <a:spcPct val="150000"/>
              </a:lnSpc>
              <a:buFont typeface="Arial"/>
              <a:buChar char="•"/>
            </a:pPr>
            <a:r>
              <a:rPr lang="en-US" sz="2500" spc="48" dirty="0">
                <a:solidFill>
                  <a:srgbClr val="545454">
                    <a:alpha val="57000"/>
                  </a:srgbClr>
                </a:solidFill>
                <a:latin typeface="GT Walsheim Regular" panose="02000503030000020003" pitchFamily="2" charset="77"/>
              </a:rPr>
              <a:t>Flagship display house</a:t>
            </a:r>
          </a:p>
          <a:p>
            <a:pPr marL="280669" lvl="1" indent="-140335" algn="l">
              <a:lnSpc>
                <a:spcPct val="150000"/>
              </a:lnSpc>
              <a:buFont typeface="Arial"/>
              <a:buChar char="•"/>
            </a:pPr>
            <a:r>
              <a:rPr lang="en-US" sz="2500" spc="48" dirty="0">
                <a:solidFill>
                  <a:srgbClr val="545454">
                    <a:alpha val="57000"/>
                  </a:srgbClr>
                </a:solidFill>
                <a:latin typeface="GT Walsheim Regular" panose="02000503030000020003" pitchFamily="2" charset="77"/>
              </a:rPr>
              <a:t>Marketing &amp; mass media campaigns</a:t>
            </a:r>
          </a:p>
        </p:txBody>
      </p:sp>
      <p:grpSp>
        <p:nvGrpSpPr>
          <p:cNvPr id="36" name="Group 35">
            <a:extLst>
              <a:ext uri="{FF2B5EF4-FFF2-40B4-BE49-F238E27FC236}">
                <a16:creationId xmlns:a16="http://schemas.microsoft.com/office/drawing/2014/main" id="{16B8E8C2-421E-91F3-5670-38926527F172}"/>
              </a:ext>
            </a:extLst>
          </p:cNvPr>
          <p:cNvGrpSpPr/>
          <p:nvPr/>
        </p:nvGrpSpPr>
        <p:grpSpPr>
          <a:xfrm>
            <a:off x="8554458" y="2901072"/>
            <a:ext cx="14193015" cy="5141650"/>
            <a:chOff x="1964128" y="1401045"/>
            <a:chExt cx="15561872" cy="7091494"/>
          </a:xfrm>
        </p:grpSpPr>
        <p:grpSp>
          <p:nvGrpSpPr>
            <p:cNvPr id="37" name="Group 36">
              <a:extLst>
                <a:ext uri="{FF2B5EF4-FFF2-40B4-BE49-F238E27FC236}">
                  <a16:creationId xmlns:a16="http://schemas.microsoft.com/office/drawing/2014/main" id="{D74F3C2D-4BD6-26B8-DEDB-E89A1E4891FC}"/>
                </a:ext>
              </a:extLst>
            </p:cNvPr>
            <p:cNvGrpSpPr/>
            <p:nvPr/>
          </p:nvGrpSpPr>
          <p:grpSpPr>
            <a:xfrm>
              <a:off x="1964128" y="1401045"/>
              <a:ext cx="15561872" cy="6583256"/>
              <a:chOff x="1964127" y="3852863"/>
              <a:chExt cx="9766126" cy="4131438"/>
            </a:xfrm>
          </p:grpSpPr>
          <p:sp>
            <p:nvSpPr>
              <p:cNvPr id="40" name="Rectangle 39">
                <a:extLst>
                  <a:ext uri="{FF2B5EF4-FFF2-40B4-BE49-F238E27FC236}">
                    <a16:creationId xmlns:a16="http://schemas.microsoft.com/office/drawing/2014/main" id="{FEE4107E-BB48-16F3-72A0-4CE837B79E5A}"/>
                  </a:ext>
                </a:extLst>
              </p:cNvPr>
              <p:cNvSpPr/>
              <p:nvPr/>
            </p:nvSpPr>
            <p:spPr>
              <a:xfrm>
                <a:off x="2205261" y="3852863"/>
                <a:ext cx="9192175" cy="4131438"/>
              </a:xfrm>
              <a:prstGeom prst="rect">
                <a:avLst/>
              </a:prstGeom>
              <a:solidFill>
                <a:srgbClr val="EFE9E0">
                  <a:alpha val="21863"/>
                </a:srgbClr>
              </a:solidFill>
              <a:ln w="12700" cap="flat">
                <a:solidFill>
                  <a:srgbClr val="4F4F4F">
                    <a:alpha val="45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41" name="Group 40">
                <a:extLst>
                  <a:ext uri="{FF2B5EF4-FFF2-40B4-BE49-F238E27FC236}">
                    <a16:creationId xmlns:a16="http://schemas.microsoft.com/office/drawing/2014/main" id="{60B34CDF-7DEA-F117-072F-2E1A45AAF046}"/>
                  </a:ext>
                </a:extLst>
              </p:cNvPr>
              <p:cNvGrpSpPr/>
              <p:nvPr/>
            </p:nvGrpSpPr>
            <p:grpSpPr>
              <a:xfrm>
                <a:off x="1964127" y="4307320"/>
                <a:ext cx="9766126" cy="3565561"/>
                <a:chOff x="8297556" y="8378828"/>
                <a:chExt cx="6047537" cy="2207924"/>
              </a:xfrm>
            </p:grpSpPr>
            <p:graphicFrame>
              <p:nvGraphicFramePr>
                <p:cNvPr id="55" name="Chart 54">
                  <a:extLst>
                    <a:ext uri="{FF2B5EF4-FFF2-40B4-BE49-F238E27FC236}">
                      <a16:creationId xmlns:a16="http://schemas.microsoft.com/office/drawing/2014/main" id="{03B06F64-0BAE-6C33-D293-6D5BF3C5B151}"/>
                    </a:ext>
                  </a:extLst>
                </p:cNvPr>
                <p:cNvGraphicFramePr/>
                <p:nvPr>
                  <p:extLst>
                    <p:ext uri="{D42A27DB-BD31-4B8C-83A1-F6EECF244321}">
                      <p14:modId xmlns:p14="http://schemas.microsoft.com/office/powerpoint/2010/main" val="35622659"/>
                    </p:ext>
                  </p:extLst>
                </p:nvPr>
              </p:nvGraphicFramePr>
              <p:xfrm>
                <a:off x="8455305" y="8378828"/>
                <a:ext cx="5889788" cy="2207924"/>
              </p:xfrm>
              <a:graphic>
                <a:graphicData uri="http://schemas.openxmlformats.org/drawingml/2006/chart">
                  <c:chart xmlns:c="http://schemas.openxmlformats.org/drawingml/2006/chart" xmlns:r="http://schemas.openxmlformats.org/officeDocument/2006/relationships" r:id="rId10"/>
                </a:graphicData>
              </a:graphic>
            </p:graphicFrame>
            <p:sp>
              <p:nvSpPr>
                <p:cNvPr id="58" name="TextBox 57">
                  <a:extLst>
                    <a:ext uri="{FF2B5EF4-FFF2-40B4-BE49-F238E27FC236}">
                      <a16:creationId xmlns:a16="http://schemas.microsoft.com/office/drawing/2014/main" id="{136270D1-20AE-B67C-604E-7017A7E712B0}"/>
                    </a:ext>
                  </a:extLst>
                </p:cNvPr>
                <p:cNvSpPr txBox="1"/>
                <p:nvPr/>
              </p:nvSpPr>
              <p:spPr>
                <a:xfrm>
                  <a:off x="8297556" y="9977511"/>
                  <a:ext cx="504098" cy="2267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lnSpc>
                      <a:spcPct val="110000"/>
                    </a:lnSpc>
                    <a:spcBef>
                      <a:spcPts val="300"/>
                    </a:spcBef>
                  </a:pPr>
                  <a:r>
                    <a:rPr lang="uk-UA" sz="1500" dirty="0">
                      <a:solidFill>
                        <a:srgbClr val="343434"/>
                      </a:solidFill>
                      <a:latin typeface="GT Walsheim Pro Light" pitchFamily="2" charset="77"/>
                      <a:ea typeface="Open Sans" panose="020B0606030504020204" pitchFamily="34" charset="0"/>
                      <a:cs typeface="GT Walsheim Pro Light" pitchFamily="2" charset="77"/>
                    </a:rPr>
                    <a:t>0</a:t>
                  </a:r>
                  <a:endParaRPr lang="en-US" sz="1500" dirty="0">
                    <a:solidFill>
                      <a:srgbClr val="343434"/>
                    </a:solidFill>
                    <a:latin typeface="GT Walsheim Pro Light" pitchFamily="2" charset="77"/>
                    <a:ea typeface="Open Sans" panose="020B0606030504020204" pitchFamily="34" charset="0"/>
                    <a:cs typeface="GT Walsheim Pro Light" pitchFamily="2" charset="77"/>
                  </a:endParaRPr>
                </a:p>
              </p:txBody>
            </p:sp>
            <p:cxnSp>
              <p:nvCxnSpPr>
                <p:cNvPr id="59" name="Прямая соединительная линия 368">
                  <a:extLst>
                    <a:ext uri="{FF2B5EF4-FFF2-40B4-BE49-F238E27FC236}">
                      <a16:creationId xmlns:a16="http://schemas.microsoft.com/office/drawing/2014/main" id="{50D67663-7876-2EDD-5F12-5DC86A034422}"/>
                    </a:ext>
                  </a:extLst>
                </p:cNvPr>
                <p:cNvCxnSpPr>
                  <a:cxnSpLocks/>
                </p:cNvCxnSpPr>
                <p:nvPr/>
              </p:nvCxnSpPr>
              <p:spPr>
                <a:xfrm flipH="1">
                  <a:off x="8846816" y="10095239"/>
                  <a:ext cx="5307273"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60" name="Прямая соединительная линия 368">
                  <a:extLst>
                    <a:ext uri="{FF2B5EF4-FFF2-40B4-BE49-F238E27FC236}">
                      <a16:creationId xmlns:a16="http://schemas.microsoft.com/office/drawing/2014/main" id="{BB66B610-5AA1-E957-6F49-6AE95DF61818}"/>
                    </a:ext>
                  </a:extLst>
                </p:cNvPr>
                <p:cNvCxnSpPr>
                  <a:cxnSpLocks/>
                </p:cNvCxnSpPr>
                <p:nvPr/>
              </p:nvCxnSpPr>
              <p:spPr>
                <a:xfrm flipH="1">
                  <a:off x="8846815" y="9700519"/>
                  <a:ext cx="5307273" cy="0"/>
                </a:xfrm>
                <a:prstGeom prst="line">
                  <a:avLst/>
                </a:prstGeom>
                <a:noFill/>
                <a:ln w="15875" cap="flat">
                  <a:solidFill>
                    <a:srgbClr val="525452">
                      <a:alpha val="1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61" name="Прямая соединительная линия 368">
                  <a:extLst>
                    <a:ext uri="{FF2B5EF4-FFF2-40B4-BE49-F238E27FC236}">
                      <a16:creationId xmlns:a16="http://schemas.microsoft.com/office/drawing/2014/main" id="{39693035-C783-215D-560D-09B1049FC524}"/>
                    </a:ext>
                  </a:extLst>
                </p:cNvPr>
                <p:cNvCxnSpPr>
                  <a:cxnSpLocks/>
                </p:cNvCxnSpPr>
                <p:nvPr/>
              </p:nvCxnSpPr>
              <p:spPr>
                <a:xfrm flipH="1">
                  <a:off x="8846815" y="9377253"/>
                  <a:ext cx="5307273" cy="0"/>
                </a:xfrm>
                <a:prstGeom prst="line">
                  <a:avLst/>
                </a:prstGeom>
                <a:noFill/>
                <a:ln w="15875" cap="flat">
                  <a:solidFill>
                    <a:srgbClr val="525452">
                      <a:alpha val="1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62" name="Прямая соединительная линия 368">
                  <a:extLst>
                    <a:ext uri="{FF2B5EF4-FFF2-40B4-BE49-F238E27FC236}">
                      <a16:creationId xmlns:a16="http://schemas.microsoft.com/office/drawing/2014/main" id="{3D4717C9-0314-FD5F-B1B3-7D0CA7817173}"/>
                    </a:ext>
                  </a:extLst>
                </p:cNvPr>
                <p:cNvCxnSpPr>
                  <a:cxnSpLocks/>
                </p:cNvCxnSpPr>
                <p:nvPr/>
              </p:nvCxnSpPr>
              <p:spPr>
                <a:xfrm flipH="1">
                  <a:off x="8863277" y="8943173"/>
                  <a:ext cx="5307273" cy="0"/>
                </a:xfrm>
                <a:prstGeom prst="line">
                  <a:avLst/>
                </a:prstGeom>
                <a:noFill/>
                <a:ln w="15875" cap="flat">
                  <a:solidFill>
                    <a:srgbClr val="525452">
                      <a:alpha val="1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65199B9D-855A-6517-5E5C-956248111267}"/>
                    </a:ext>
                  </a:extLst>
                </p:cNvPr>
                <p:cNvSpPr txBox="1"/>
                <p:nvPr/>
              </p:nvSpPr>
              <p:spPr>
                <a:xfrm>
                  <a:off x="9244517" y="10197791"/>
                  <a:ext cx="504098" cy="156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spcBef>
                      <a:spcPts val="300"/>
                    </a:spcBef>
                  </a:pPr>
                  <a:r>
                    <a:rPr lang="en-US" sz="2500" dirty="0">
                      <a:solidFill>
                        <a:srgbClr val="343434"/>
                      </a:solidFill>
                      <a:latin typeface="GT Walsheim Pro Light" pitchFamily="2" charset="77"/>
                      <a:ea typeface="Open Sans" panose="020B0606030504020204" pitchFamily="34" charset="0"/>
                      <a:cs typeface="GT Walsheim Pro Light" pitchFamily="2" charset="77"/>
                    </a:rPr>
                    <a:t>Year 1</a:t>
                  </a:r>
                </a:p>
              </p:txBody>
            </p:sp>
            <p:sp>
              <p:nvSpPr>
                <p:cNvPr id="68" name="TextBox 67">
                  <a:extLst>
                    <a:ext uri="{FF2B5EF4-FFF2-40B4-BE49-F238E27FC236}">
                      <a16:creationId xmlns:a16="http://schemas.microsoft.com/office/drawing/2014/main" id="{2C123244-77A3-C3AD-6171-9433869FFC56}"/>
                    </a:ext>
                  </a:extLst>
                </p:cNvPr>
                <p:cNvSpPr txBox="1"/>
                <p:nvPr/>
              </p:nvSpPr>
              <p:spPr>
                <a:xfrm>
                  <a:off x="10035332" y="10205488"/>
                  <a:ext cx="677337" cy="276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spcBef>
                      <a:spcPts val="300"/>
                    </a:spcBef>
                  </a:pPr>
                  <a:r>
                    <a:rPr lang="en-US" sz="2500" dirty="0">
                      <a:solidFill>
                        <a:srgbClr val="343434"/>
                      </a:solidFill>
                      <a:latin typeface="GT Walsheim Pro Light" pitchFamily="2" charset="77"/>
                      <a:ea typeface="Open Sans" panose="020B0606030504020204" pitchFamily="34" charset="0"/>
                      <a:cs typeface="GT Walsheim Pro Light" pitchFamily="2" charset="77"/>
                    </a:rPr>
                    <a:t>Year 2</a:t>
                  </a:r>
                </a:p>
              </p:txBody>
            </p:sp>
            <p:sp>
              <p:nvSpPr>
                <p:cNvPr id="69" name="TextBox 68">
                  <a:extLst>
                    <a:ext uri="{FF2B5EF4-FFF2-40B4-BE49-F238E27FC236}">
                      <a16:creationId xmlns:a16="http://schemas.microsoft.com/office/drawing/2014/main" id="{BF6EC5D3-2682-EE5A-C976-1B1B3A57729C}"/>
                    </a:ext>
                  </a:extLst>
                </p:cNvPr>
                <p:cNvSpPr txBox="1"/>
                <p:nvPr/>
              </p:nvSpPr>
              <p:spPr>
                <a:xfrm>
                  <a:off x="10873446" y="10197791"/>
                  <a:ext cx="769458" cy="276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spcBef>
                      <a:spcPts val="300"/>
                    </a:spcBef>
                  </a:pPr>
                  <a:r>
                    <a:rPr lang="en-US" sz="2500" dirty="0">
                      <a:solidFill>
                        <a:srgbClr val="343434"/>
                      </a:solidFill>
                      <a:latin typeface="GT Walsheim Pro Light" pitchFamily="2" charset="77"/>
                      <a:ea typeface="Open Sans" panose="020B0606030504020204" pitchFamily="34" charset="0"/>
                      <a:cs typeface="GT Walsheim Pro Light" pitchFamily="2" charset="77"/>
                    </a:rPr>
                    <a:t>Year 3</a:t>
                  </a:r>
                </a:p>
              </p:txBody>
            </p:sp>
            <p:sp>
              <p:nvSpPr>
                <p:cNvPr id="70" name="TextBox 69">
                  <a:extLst>
                    <a:ext uri="{FF2B5EF4-FFF2-40B4-BE49-F238E27FC236}">
                      <a16:creationId xmlns:a16="http://schemas.microsoft.com/office/drawing/2014/main" id="{6B21C51A-D141-4EBC-FD9A-529D42F07821}"/>
                    </a:ext>
                  </a:extLst>
                </p:cNvPr>
                <p:cNvSpPr txBox="1"/>
                <p:nvPr/>
              </p:nvSpPr>
              <p:spPr>
                <a:xfrm>
                  <a:off x="11712241" y="10205488"/>
                  <a:ext cx="727684" cy="276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spcBef>
                      <a:spcPts val="300"/>
                    </a:spcBef>
                  </a:pPr>
                  <a:r>
                    <a:rPr lang="en-US" sz="2500" dirty="0">
                      <a:solidFill>
                        <a:srgbClr val="343434"/>
                      </a:solidFill>
                      <a:latin typeface="GT Walsheim Pro Light" pitchFamily="2" charset="77"/>
                      <a:ea typeface="Open Sans" panose="020B0606030504020204" pitchFamily="34" charset="0"/>
                      <a:cs typeface="GT Walsheim Pro Light" pitchFamily="2" charset="77"/>
                    </a:rPr>
                    <a:t>Year 4</a:t>
                  </a:r>
                </a:p>
              </p:txBody>
            </p:sp>
            <p:sp>
              <p:nvSpPr>
                <p:cNvPr id="71" name="TextBox 70">
                  <a:extLst>
                    <a:ext uri="{FF2B5EF4-FFF2-40B4-BE49-F238E27FC236}">
                      <a16:creationId xmlns:a16="http://schemas.microsoft.com/office/drawing/2014/main" id="{4B2B0EA4-2329-93BF-D0D3-9675117DC21E}"/>
                    </a:ext>
                  </a:extLst>
                </p:cNvPr>
                <p:cNvSpPr txBox="1"/>
                <p:nvPr/>
              </p:nvSpPr>
              <p:spPr>
                <a:xfrm>
                  <a:off x="12525100" y="10209216"/>
                  <a:ext cx="647852" cy="276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spcBef>
                      <a:spcPts val="300"/>
                    </a:spcBef>
                  </a:pPr>
                  <a:r>
                    <a:rPr lang="en-US" sz="2500" dirty="0">
                      <a:solidFill>
                        <a:srgbClr val="343434"/>
                      </a:solidFill>
                      <a:latin typeface="GT Walsheim Pro Light" pitchFamily="2" charset="77"/>
                      <a:ea typeface="Open Sans" panose="020B0606030504020204" pitchFamily="34" charset="0"/>
                      <a:cs typeface="GT Walsheim Pro Light" pitchFamily="2" charset="77"/>
                    </a:rPr>
                    <a:t>Year 5</a:t>
                  </a:r>
                </a:p>
              </p:txBody>
            </p:sp>
            <p:sp>
              <p:nvSpPr>
                <p:cNvPr id="72" name="TextBox 71">
                  <a:extLst>
                    <a:ext uri="{FF2B5EF4-FFF2-40B4-BE49-F238E27FC236}">
                      <a16:creationId xmlns:a16="http://schemas.microsoft.com/office/drawing/2014/main" id="{9E8DC90F-511B-3587-EF83-09F86B731C21}"/>
                    </a:ext>
                  </a:extLst>
                </p:cNvPr>
                <p:cNvSpPr txBox="1"/>
                <p:nvPr/>
              </p:nvSpPr>
              <p:spPr>
                <a:xfrm>
                  <a:off x="13258105" y="10209216"/>
                  <a:ext cx="727684" cy="276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spcBef>
                      <a:spcPts val="300"/>
                    </a:spcBef>
                  </a:pPr>
                  <a:r>
                    <a:rPr lang="en-US" sz="2500" dirty="0">
                      <a:solidFill>
                        <a:srgbClr val="343434"/>
                      </a:solidFill>
                      <a:latin typeface="GT Walsheim Pro Light" pitchFamily="2" charset="77"/>
                      <a:ea typeface="Open Sans" panose="020B0606030504020204" pitchFamily="34" charset="0"/>
                      <a:cs typeface="GT Walsheim Pro Light" pitchFamily="2" charset="77"/>
                    </a:rPr>
                    <a:t>Year 6</a:t>
                  </a:r>
                </a:p>
              </p:txBody>
            </p:sp>
            <p:cxnSp>
              <p:nvCxnSpPr>
                <p:cNvPr id="73" name="Straight Connector 72">
                  <a:extLst>
                    <a:ext uri="{FF2B5EF4-FFF2-40B4-BE49-F238E27FC236}">
                      <a16:creationId xmlns:a16="http://schemas.microsoft.com/office/drawing/2014/main" id="{6F4E36EF-62ED-D7F0-ED29-5F59EE09106F}"/>
                    </a:ext>
                  </a:extLst>
                </p:cNvPr>
                <p:cNvCxnSpPr>
                  <a:cxnSpLocks/>
                </p:cNvCxnSpPr>
                <p:nvPr/>
              </p:nvCxnSpPr>
              <p:spPr>
                <a:xfrm>
                  <a:off x="9875502" y="9252348"/>
                  <a:ext cx="0" cy="814490"/>
                </a:xfrm>
                <a:prstGeom prst="line">
                  <a:avLst/>
                </a:prstGeom>
                <a:ln w="12700">
                  <a:solidFill>
                    <a:schemeClr val="dk1">
                      <a:shade val="95000"/>
                      <a:satMod val="104999"/>
                      <a:alpha val="68160"/>
                    </a:schemeClr>
                  </a:solidFill>
                  <a:prstDash val="sysDash"/>
                  <a:headEnd type="none"/>
                  <a:tailEnd type="none"/>
                </a:ln>
              </p:spPr>
              <p:style>
                <a:lnRef idx="1">
                  <a:schemeClr val="dk1"/>
                </a:lnRef>
                <a:fillRef idx="0">
                  <a:schemeClr val="dk1"/>
                </a:fillRef>
                <a:effectRef idx="0">
                  <a:schemeClr val="dk1"/>
                </a:effectRef>
                <a:fontRef idx="minor">
                  <a:schemeClr val="tx1"/>
                </a:fontRef>
              </p:style>
            </p:cxnSp>
            <p:cxnSp>
              <p:nvCxnSpPr>
                <p:cNvPr id="75" name="Прямая соединительная линия 368">
                  <a:extLst>
                    <a:ext uri="{FF2B5EF4-FFF2-40B4-BE49-F238E27FC236}">
                      <a16:creationId xmlns:a16="http://schemas.microsoft.com/office/drawing/2014/main" id="{E671C2F3-8F11-5ED7-FD42-9CE0D1E32604}"/>
                    </a:ext>
                  </a:extLst>
                </p:cNvPr>
                <p:cNvCxnSpPr>
                  <a:cxnSpLocks/>
                </p:cNvCxnSpPr>
                <p:nvPr/>
              </p:nvCxnSpPr>
              <p:spPr>
                <a:xfrm flipH="1">
                  <a:off x="8863278" y="8581690"/>
                  <a:ext cx="5307273" cy="0"/>
                </a:xfrm>
                <a:prstGeom prst="line">
                  <a:avLst/>
                </a:prstGeom>
                <a:noFill/>
                <a:ln w="15875" cap="flat">
                  <a:solidFill>
                    <a:srgbClr val="525452">
                      <a:alpha val="1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76" name="TextBox 75">
                  <a:extLst>
                    <a:ext uri="{FF2B5EF4-FFF2-40B4-BE49-F238E27FC236}">
                      <a16:creationId xmlns:a16="http://schemas.microsoft.com/office/drawing/2014/main" id="{224D6007-E00D-7D2A-4B99-8643F5AE1FF3}"/>
                    </a:ext>
                  </a:extLst>
                </p:cNvPr>
                <p:cNvSpPr txBox="1"/>
                <p:nvPr/>
              </p:nvSpPr>
              <p:spPr>
                <a:xfrm>
                  <a:off x="8585374" y="8476665"/>
                  <a:ext cx="885759" cy="1573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spcBef>
                      <a:spcPts val="300"/>
                    </a:spcBef>
                  </a:pPr>
                  <a:r>
                    <a:rPr lang="en-AU" sz="2500" dirty="0">
                      <a:solidFill>
                        <a:srgbClr val="343434"/>
                      </a:solidFill>
                      <a:latin typeface="GT Super Display" panose="00000500000000000000"/>
                      <a:ea typeface="Open Sans" panose="020B0606030504020204" pitchFamily="34" charset="0"/>
                      <a:cs typeface="GT Walsheim Pro Light" pitchFamily="2" charset="77"/>
                    </a:rPr>
                    <a:t>2B</a:t>
                  </a:r>
                  <a:endParaRPr lang="en-US" sz="2500" dirty="0">
                    <a:solidFill>
                      <a:srgbClr val="343434"/>
                    </a:solidFill>
                    <a:latin typeface="GT Super Display" panose="00000500000000000000"/>
                    <a:ea typeface="Open Sans" panose="020B0606030504020204" pitchFamily="34" charset="0"/>
                    <a:cs typeface="GT Walsheim Pro Light" pitchFamily="2" charset="77"/>
                  </a:endParaRPr>
                </a:p>
              </p:txBody>
            </p:sp>
            <p:sp>
              <p:nvSpPr>
                <p:cNvPr id="77" name="TextBox 76">
                  <a:extLst>
                    <a:ext uri="{FF2B5EF4-FFF2-40B4-BE49-F238E27FC236}">
                      <a16:creationId xmlns:a16="http://schemas.microsoft.com/office/drawing/2014/main" id="{89AE374E-FE62-27F7-904C-222439684FC0}"/>
                    </a:ext>
                  </a:extLst>
                </p:cNvPr>
                <p:cNvSpPr txBox="1"/>
                <p:nvPr/>
              </p:nvSpPr>
              <p:spPr>
                <a:xfrm>
                  <a:off x="8520700" y="9599631"/>
                  <a:ext cx="885759" cy="1573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spcBef>
                      <a:spcPts val="300"/>
                    </a:spcBef>
                  </a:pPr>
                  <a:r>
                    <a:rPr lang="en-AU" sz="2500" dirty="0">
                      <a:solidFill>
                        <a:srgbClr val="343434"/>
                      </a:solidFill>
                      <a:latin typeface="GT Super Display" panose="00000500000000000000"/>
                      <a:ea typeface="Open Sans" panose="020B0606030504020204" pitchFamily="34" charset="0"/>
                      <a:cs typeface="GT Walsheim Pro Light" pitchFamily="2" charset="77"/>
                    </a:rPr>
                    <a:t>0.5B</a:t>
                  </a:r>
                  <a:endParaRPr lang="en-US" sz="2500" dirty="0">
                    <a:solidFill>
                      <a:srgbClr val="343434"/>
                    </a:solidFill>
                    <a:latin typeface="GT Super Display" panose="00000500000000000000"/>
                    <a:ea typeface="Open Sans" panose="020B0606030504020204" pitchFamily="34" charset="0"/>
                    <a:cs typeface="GT Walsheim Pro Light" pitchFamily="2" charset="77"/>
                  </a:endParaRPr>
                </a:p>
              </p:txBody>
            </p:sp>
            <p:sp>
              <p:nvSpPr>
                <p:cNvPr id="78" name="TextBox 77">
                  <a:extLst>
                    <a:ext uri="{FF2B5EF4-FFF2-40B4-BE49-F238E27FC236}">
                      <a16:creationId xmlns:a16="http://schemas.microsoft.com/office/drawing/2014/main" id="{D0F8AC2F-88AB-2285-2C50-414AFAE47BE2}"/>
                    </a:ext>
                  </a:extLst>
                </p:cNvPr>
                <p:cNvSpPr txBox="1"/>
                <p:nvPr/>
              </p:nvSpPr>
              <p:spPr>
                <a:xfrm>
                  <a:off x="8585374" y="9219919"/>
                  <a:ext cx="885759" cy="1573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spcBef>
                      <a:spcPts val="300"/>
                    </a:spcBef>
                  </a:pPr>
                  <a:r>
                    <a:rPr lang="en-AU" sz="2500" dirty="0">
                      <a:solidFill>
                        <a:srgbClr val="343434"/>
                      </a:solidFill>
                      <a:latin typeface="GT Super Display" panose="00000500000000000000"/>
                      <a:ea typeface="Open Sans" panose="020B0606030504020204" pitchFamily="34" charset="0"/>
                      <a:cs typeface="GT Walsheim Pro Light" pitchFamily="2" charset="77"/>
                    </a:rPr>
                    <a:t>1B</a:t>
                  </a:r>
                  <a:endParaRPr lang="en-US" sz="2500" dirty="0">
                    <a:solidFill>
                      <a:srgbClr val="343434"/>
                    </a:solidFill>
                    <a:latin typeface="GT Super Display" panose="00000500000000000000"/>
                    <a:ea typeface="Open Sans" panose="020B0606030504020204" pitchFamily="34" charset="0"/>
                    <a:cs typeface="GT Walsheim Pro Light" pitchFamily="2" charset="77"/>
                  </a:endParaRPr>
                </a:p>
              </p:txBody>
            </p:sp>
            <p:sp>
              <p:nvSpPr>
                <p:cNvPr id="79" name="TextBox 78">
                  <a:extLst>
                    <a:ext uri="{FF2B5EF4-FFF2-40B4-BE49-F238E27FC236}">
                      <a16:creationId xmlns:a16="http://schemas.microsoft.com/office/drawing/2014/main" id="{B77A9CD9-B4B1-537C-45F7-32F663BF4B10}"/>
                    </a:ext>
                  </a:extLst>
                </p:cNvPr>
                <p:cNvSpPr txBox="1"/>
                <p:nvPr/>
              </p:nvSpPr>
              <p:spPr>
                <a:xfrm>
                  <a:off x="8516941" y="8840137"/>
                  <a:ext cx="885759" cy="1573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spcBef>
                      <a:spcPts val="300"/>
                    </a:spcBef>
                  </a:pPr>
                  <a:r>
                    <a:rPr lang="en-AU" sz="2500" dirty="0">
                      <a:solidFill>
                        <a:srgbClr val="343434"/>
                      </a:solidFill>
                      <a:latin typeface="GT Super Display" panose="00000500000000000000"/>
                      <a:ea typeface="Open Sans" panose="020B0606030504020204" pitchFamily="34" charset="0"/>
                      <a:cs typeface="GT Walsheim Pro Light" pitchFamily="2" charset="77"/>
                    </a:rPr>
                    <a:t>1.5B</a:t>
                  </a:r>
                  <a:endParaRPr lang="en-US" sz="2500" dirty="0">
                    <a:solidFill>
                      <a:srgbClr val="343434"/>
                    </a:solidFill>
                    <a:latin typeface="GT Super Display" panose="00000500000000000000"/>
                    <a:ea typeface="Open Sans" panose="020B0606030504020204" pitchFamily="34" charset="0"/>
                    <a:cs typeface="GT Walsheim Pro Light" pitchFamily="2" charset="77"/>
                  </a:endParaRPr>
                </a:p>
              </p:txBody>
            </p:sp>
            <p:cxnSp>
              <p:nvCxnSpPr>
                <p:cNvPr id="80" name="Straight Connector 79">
                  <a:extLst>
                    <a:ext uri="{FF2B5EF4-FFF2-40B4-BE49-F238E27FC236}">
                      <a16:creationId xmlns:a16="http://schemas.microsoft.com/office/drawing/2014/main" id="{513F029D-3E98-3B6B-81D4-A3183114139B}"/>
                    </a:ext>
                  </a:extLst>
                </p:cNvPr>
                <p:cNvCxnSpPr>
                  <a:cxnSpLocks/>
                </p:cNvCxnSpPr>
                <p:nvPr/>
              </p:nvCxnSpPr>
              <p:spPr>
                <a:xfrm>
                  <a:off x="9307192" y="9457463"/>
                  <a:ext cx="6501" cy="621330"/>
                </a:xfrm>
                <a:prstGeom prst="line">
                  <a:avLst/>
                </a:prstGeom>
                <a:ln w="12700">
                  <a:solidFill>
                    <a:schemeClr val="dk1">
                      <a:shade val="95000"/>
                      <a:satMod val="104999"/>
                      <a:alpha val="68160"/>
                    </a:schemeClr>
                  </a:solidFill>
                  <a:prstDash val="sysDash"/>
                  <a:headEnd type="none"/>
                  <a:tailEnd type="none"/>
                </a:ln>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BB5A5F66-249B-5B74-C03F-BBAB164BFF3A}"/>
                    </a:ext>
                  </a:extLst>
                </p:cNvPr>
                <p:cNvSpPr txBox="1"/>
                <p:nvPr/>
              </p:nvSpPr>
              <p:spPr>
                <a:xfrm>
                  <a:off x="8685068" y="9234670"/>
                  <a:ext cx="1298942" cy="202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spcBef>
                      <a:spcPts val="300"/>
                    </a:spcBef>
                  </a:pPr>
                  <a:r>
                    <a:rPr lang="en-AU" sz="1800" dirty="0">
                      <a:solidFill>
                        <a:srgbClr val="343434"/>
                      </a:solidFill>
                      <a:latin typeface="GT Super Display" panose="00000500000000000000"/>
                      <a:ea typeface="Open Sans" panose="020B0606030504020204" pitchFamily="34" charset="0"/>
                      <a:cs typeface="GT Walsheim Pro Light" pitchFamily="2" charset="77"/>
                    </a:rPr>
                    <a:t>Pre Seed Raise</a:t>
                  </a:r>
                  <a:endParaRPr lang="en-US" sz="1800" i="1" dirty="0">
                    <a:solidFill>
                      <a:srgbClr val="343434"/>
                    </a:solidFill>
                    <a:latin typeface="GT Super Display" panose="00000500000000000000"/>
                    <a:ea typeface="Open Sans" panose="020B0606030504020204" pitchFamily="34" charset="0"/>
                    <a:cs typeface="GT Walsheim Pro Light" pitchFamily="2" charset="77"/>
                  </a:endParaRPr>
                </a:p>
              </p:txBody>
            </p:sp>
            <p:sp>
              <p:nvSpPr>
                <p:cNvPr id="83" name="TextBox 82">
                  <a:extLst>
                    <a:ext uri="{FF2B5EF4-FFF2-40B4-BE49-F238E27FC236}">
                      <a16:creationId xmlns:a16="http://schemas.microsoft.com/office/drawing/2014/main" id="{A498AD4F-1CBB-FAA7-BD01-1B28D66A50C7}"/>
                    </a:ext>
                  </a:extLst>
                </p:cNvPr>
                <p:cNvSpPr txBox="1"/>
                <p:nvPr/>
              </p:nvSpPr>
              <p:spPr>
                <a:xfrm>
                  <a:off x="9207943" y="9055868"/>
                  <a:ext cx="1298942" cy="202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spcBef>
                      <a:spcPts val="300"/>
                    </a:spcBef>
                  </a:pPr>
                  <a:r>
                    <a:rPr lang="en-AU" sz="1800" dirty="0">
                      <a:solidFill>
                        <a:srgbClr val="343434"/>
                      </a:solidFill>
                      <a:latin typeface="GT Super Display" panose="00000500000000000000"/>
                      <a:ea typeface="Open Sans" panose="020B0606030504020204" pitchFamily="34" charset="0"/>
                      <a:cs typeface="GT Walsheim Pro Light" pitchFamily="2" charset="77"/>
                    </a:rPr>
                    <a:t>Seed Raise</a:t>
                  </a:r>
                  <a:endParaRPr lang="en-US" sz="1800" i="1" dirty="0">
                    <a:solidFill>
                      <a:srgbClr val="343434"/>
                    </a:solidFill>
                    <a:latin typeface="GT Super Display" panose="00000500000000000000"/>
                    <a:ea typeface="Open Sans" panose="020B0606030504020204" pitchFamily="34" charset="0"/>
                    <a:cs typeface="GT Walsheim Pro Light" pitchFamily="2" charset="77"/>
                  </a:endParaRPr>
                </a:p>
              </p:txBody>
            </p:sp>
            <p:cxnSp>
              <p:nvCxnSpPr>
                <p:cNvPr id="86" name="Straight Connector 85">
                  <a:extLst>
                    <a:ext uri="{FF2B5EF4-FFF2-40B4-BE49-F238E27FC236}">
                      <a16:creationId xmlns:a16="http://schemas.microsoft.com/office/drawing/2014/main" id="{12FD46A5-7DA8-21F5-C16F-2DC9A01A0FF1}"/>
                    </a:ext>
                  </a:extLst>
                </p:cNvPr>
                <p:cNvCxnSpPr>
                  <a:cxnSpLocks/>
                </p:cNvCxnSpPr>
                <p:nvPr/>
              </p:nvCxnSpPr>
              <p:spPr>
                <a:xfrm>
                  <a:off x="10571036" y="9076261"/>
                  <a:ext cx="10430" cy="996843"/>
                </a:xfrm>
                <a:prstGeom prst="line">
                  <a:avLst/>
                </a:prstGeom>
                <a:ln w="12700">
                  <a:solidFill>
                    <a:schemeClr val="dk1">
                      <a:shade val="95000"/>
                      <a:satMod val="104999"/>
                      <a:alpha val="68160"/>
                    </a:schemeClr>
                  </a:solidFill>
                  <a:prstDash val="sysDash"/>
                  <a:headEnd type="none"/>
                  <a:tailEnd type="none"/>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F51EC433-C23A-1736-75DB-97BBC35DF853}"/>
                    </a:ext>
                  </a:extLst>
                </p:cNvPr>
                <p:cNvSpPr txBox="1"/>
                <p:nvPr/>
              </p:nvSpPr>
              <p:spPr>
                <a:xfrm>
                  <a:off x="9922144" y="8824190"/>
                  <a:ext cx="1298942" cy="202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10000"/>
                    </a:lnSpc>
                    <a:spcBef>
                      <a:spcPts val="300"/>
                    </a:spcBef>
                  </a:pPr>
                  <a:r>
                    <a:rPr lang="en-AU" sz="1800" dirty="0">
                      <a:solidFill>
                        <a:srgbClr val="343434"/>
                      </a:solidFill>
                      <a:latin typeface="GT Super Display" panose="00000500000000000000"/>
                      <a:ea typeface="Open Sans" panose="020B0606030504020204" pitchFamily="34" charset="0"/>
                      <a:cs typeface="GT Walsheim Pro Light" pitchFamily="2" charset="77"/>
                    </a:rPr>
                    <a:t>Series-A Raise</a:t>
                  </a:r>
                  <a:endParaRPr lang="en-US" sz="1800" i="1" dirty="0">
                    <a:solidFill>
                      <a:srgbClr val="343434"/>
                    </a:solidFill>
                    <a:latin typeface="GT Super Display" panose="00000500000000000000"/>
                    <a:ea typeface="Open Sans" panose="020B0606030504020204" pitchFamily="34" charset="0"/>
                    <a:cs typeface="GT Walsheim Pro Light" pitchFamily="2" charset="77"/>
                  </a:endParaRPr>
                </a:p>
              </p:txBody>
            </p:sp>
          </p:grpSp>
          <p:sp>
            <p:nvSpPr>
              <p:cNvPr id="42" name="TextBox 41">
                <a:extLst>
                  <a:ext uri="{FF2B5EF4-FFF2-40B4-BE49-F238E27FC236}">
                    <a16:creationId xmlns:a16="http://schemas.microsoft.com/office/drawing/2014/main" id="{358DEAD1-7B2C-C0E7-E40D-E18508BD520E}"/>
                  </a:ext>
                </a:extLst>
              </p:cNvPr>
              <p:cNvSpPr txBox="1"/>
              <p:nvPr/>
            </p:nvSpPr>
            <p:spPr>
              <a:xfrm>
                <a:off x="2423819" y="3952183"/>
                <a:ext cx="8963358" cy="480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2800" spc="50" dirty="0" err="1">
                    <a:solidFill>
                      <a:srgbClr val="343434"/>
                    </a:solidFill>
                    <a:latin typeface="GT Walsheim Regular" panose="02000503030000020003" pitchFamily="2" charset="77"/>
                    <a:ea typeface="Noto Serif" panose="02020600060500020200" pitchFamily="18" charset="0"/>
                    <a:cs typeface="Noto Serif" panose="02020600060500020200" pitchFamily="18" charset="0"/>
                  </a:rPr>
                  <a:t>Ö.Wall</a:t>
                </a:r>
                <a:r>
                  <a:rPr lang="en-US" sz="2800" spc="50" dirty="0">
                    <a:solidFill>
                      <a:srgbClr val="343434"/>
                    </a:solidFill>
                    <a:latin typeface="GT Walsheim Regular" panose="02000503030000020003" pitchFamily="2" charset="77"/>
                    <a:ea typeface="Noto Serif" panose="02020600060500020200" pitchFamily="18" charset="0"/>
                    <a:cs typeface="Noto Serif" panose="02020600060500020200" pitchFamily="18" charset="0"/>
                  </a:rPr>
                  <a:t> Revenue Forecast*</a:t>
                </a:r>
              </a:p>
            </p:txBody>
          </p:sp>
        </p:grpSp>
        <p:sp>
          <p:nvSpPr>
            <p:cNvPr id="38" name="TextBox 37">
              <a:extLst>
                <a:ext uri="{FF2B5EF4-FFF2-40B4-BE49-F238E27FC236}">
                  <a16:creationId xmlns:a16="http://schemas.microsoft.com/office/drawing/2014/main" id="{50355135-88EA-38A5-F527-0AD1E931E31C}"/>
                </a:ext>
              </a:extLst>
            </p:cNvPr>
            <p:cNvSpPr txBox="1"/>
            <p:nvPr/>
          </p:nvSpPr>
          <p:spPr>
            <a:xfrm>
              <a:off x="4945432" y="7983147"/>
              <a:ext cx="12194153" cy="5093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800" spc="50" dirty="0">
                  <a:solidFill>
                    <a:srgbClr val="343434"/>
                  </a:solidFill>
                  <a:latin typeface="GT Walsheim Light" panose="02000503030000020003" pitchFamily="2" charset="77"/>
                  <a:ea typeface="Noto Serif" panose="02020600060500020200" pitchFamily="18" charset="0"/>
                  <a:cs typeface="Noto Serif" panose="02020600060500020200" pitchFamily="18" charset="0"/>
                </a:rPr>
                <a:t>*Does not include accessories or other revenue streams</a:t>
              </a:r>
              <a:endParaRPr lang="en-US" sz="1800" dirty="0">
                <a:latin typeface="GT Walsheim Light" panose="02000503030000020003" pitchFamily="2" charset="77"/>
              </a:endParaRPr>
            </a:p>
          </p:txBody>
        </p:sp>
      </p:grpSp>
      <p:sp>
        <p:nvSpPr>
          <p:cNvPr id="82" name="TextBox 11">
            <a:extLst>
              <a:ext uri="{FF2B5EF4-FFF2-40B4-BE49-F238E27FC236}">
                <a16:creationId xmlns:a16="http://schemas.microsoft.com/office/drawing/2014/main" id="{6E5F2C8C-5945-88DA-8342-99533F8C0A9F}"/>
              </a:ext>
            </a:extLst>
          </p:cNvPr>
          <p:cNvSpPr txBox="1"/>
          <p:nvPr/>
        </p:nvSpPr>
        <p:spPr>
          <a:xfrm>
            <a:off x="15773428" y="9088946"/>
            <a:ext cx="6260992" cy="1683153"/>
          </a:xfrm>
          <a:prstGeom prst="rect">
            <a:avLst/>
          </a:prstGeom>
        </p:spPr>
        <p:txBody>
          <a:bodyPr wrap="square" lIns="0" tIns="0" rIns="0" bIns="0" rtlCol="0" anchor="t">
            <a:spAutoFit/>
          </a:bodyPr>
          <a:lstStyle/>
          <a:p>
            <a:pPr marL="280669" lvl="1" indent="-140335" algn="l">
              <a:lnSpc>
                <a:spcPct val="150000"/>
              </a:lnSpc>
              <a:buFont typeface="Arial"/>
              <a:buChar char="•"/>
            </a:pPr>
            <a:r>
              <a:rPr lang="en-US" sz="2500" spc="48" dirty="0">
                <a:solidFill>
                  <a:srgbClr val="545454">
                    <a:alpha val="57000"/>
                  </a:srgbClr>
                </a:solidFill>
                <a:latin typeface="GT Walsheim Regular" panose="02000503030000020003" pitchFamily="2" charset="77"/>
              </a:rPr>
              <a:t>Parametric &amp; AI development</a:t>
            </a:r>
          </a:p>
          <a:p>
            <a:pPr marL="280669" lvl="1" indent="-140335" algn="l">
              <a:lnSpc>
                <a:spcPct val="150000"/>
              </a:lnSpc>
              <a:buFont typeface="Arial"/>
              <a:buChar char="•"/>
            </a:pPr>
            <a:r>
              <a:rPr lang="en-US" sz="2500" spc="48" dirty="0">
                <a:solidFill>
                  <a:srgbClr val="545454">
                    <a:alpha val="57000"/>
                  </a:srgbClr>
                </a:solidFill>
                <a:latin typeface="GT Walsheim Regular" panose="02000503030000020003" pitchFamily="2" charset="77"/>
              </a:rPr>
              <a:t>App market ‘space’</a:t>
            </a:r>
          </a:p>
          <a:p>
            <a:pPr marL="280669" lvl="1" indent="-140335" algn="l">
              <a:lnSpc>
                <a:spcPct val="150000"/>
              </a:lnSpc>
              <a:buFont typeface="Arial"/>
              <a:buChar char="•"/>
            </a:pPr>
            <a:r>
              <a:rPr lang="en-US" sz="2500" spc="48" dirty="0">
                <a:solidFill>
                  <a:srgbClr val="545454">
                    <a:alpha val="57000"/>
                  </a:srgbClr>
                </a:solidFill>
                <a:latin typeface="GT Walsheim Regular" panose="02000503030000020003" pitchFamily="2" charset="77"/>
              </a:rPr>
              <a:t>Brand partnership &amp; collaboration </a:t>
            </a:r>
          </a:p>
        </p:txBody>
      </p:sp>
    </p:spTree>
    <p:extLst>
      <p:ext uri="{BB962C8B-B14F-4D97-AF65-F5344CB8AC3E}">
        <p14:creationId xmlns:p14="http://schemas.microsoft.com/office/powerpoint/2010/main" val="147154953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85">
            <a:extLst>
              <a:ext uri="{FF2B5EF4-FFF2-40B4-BE49-F238E27FC236}">
                <a16:creationId xmlns:a16="http://schemas.microsoft.com/office/drawing/2014/main" id="{B40BFBC4-415B-4E67-2DD2-69F3CA9B4593}"/>
              </a:ext>
            </a:extLst>
          </p:cNvPr>
          <p:cNvGraphicFramePr/>
          <p:nvPr>
            <p:extLst>
              <p:ext uri="{D42A27DB-BD31-4B8C-83A1-F6EECF244321}">
                <p14:modId xmlns:p14="http://schemas.microsoft.com/office/powerpoint/2010/main" val="41773700"/>
              </p:ext>
            </p:extLst>
          </p:nvPr>
        </p:nvGraphicFramePr>
        <p:xfrm>
          <a:off x="11410342" y="3125048"/>
          <a:ext cx="8307439" cy="8519281"/>
        </p:xfrm>
        <a:graphic>
          <a:graphicData uri="http://schemas.openxmlformats.org/drawingml/2006/chart">
            <c:chart xmlns:c="http://schemas.openxmlformats.org/drawingml/2006/chart" xmlns:r="http://schemas.openxmlformats.org/officeDocument/2006/relationships" r:id="rId3"/>
          </a:graphicData>
        </a:graphic>
      </p:graphicFrame>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fld id="{86CB4B4D-7CA3-9044-876B-883B54F8677D}" type="slidenum">
              <a:rPr lang="en-US" sz="2000" smtClean="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rPr>
              <a:t>27</a:t>
            </a:fld>
            <a:endParaRPr lang="en-US" sz="2000" dirty="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6587" y="12567943"/>
            <a:ext cx="2320747" cy="252000"/>
          </a:xfrm>
          <a:prstGeom prst="rect">
            <a:avLst/>
          </a:prstGeom>
        </p:spPr>
      </p:pic>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5B7DBBD4-5D89-4AEF-B95A-120A19C1F938}"/>
              </a:ext>
            </a:extLst>
          </p:cNvPr>
          <p:cNvSpPr txBox="1"/>
          <p:nvPr/>
        </p:nvSpPr>
        <p:spPr>
          <a:xfrm>
            <a:off x="883282" y="876548"/>
            <a:ext cx="7727237"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OUR ASK AND USE OF FUNDS</a:t>
            </a:r>
          </a:p>
        </p:txBody>
      </p:sp>
      <p:cxnSp>
        <p:nvCxnSpPr>
          <p:cNvPr id="92" name="Прямая соединительная линия 177">
            <a:extLst>
              <a:ext uri="{FF2B5EF4-FFF2-40B4-BE49-F238E27FC236}">
                <a16:creationId xmlns:a16="http://schemas.microsoft.com/office/drawing/2014/main" id="{EEFCBB9B-89D5-62A5-4C51-5F929539F6B7}"/>
              </a:ext>
            </a:extLst>
          </p:cNvPr>
          <p:cNvCxnSpPr>
            <a:cxnSpLocks/>
          </p:cNvCxnSpPr>
          <p:nvPr/>
        </p:nvCxnSpPr>
        <p:spPr>
          <a:xfrm flipH="1">
            <a:off x="0" y="11993133"/>
            <a:ext cx="24802652"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3B25BFB6-B928-1E02-DF6F-51AE79E1180E}"/>
              </a:ext>
            </a:extLst>
          </p:cNvPr>
          <p:cNvSpPr txBox="1"/>
          <p:nvPr/>
        </p:nvSpPr>
        <p:spPr>
          <a:xfrm>
            <a:off x="876673" y="1508143"/>
            <a:ext cx="16761970"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Raising USD$1.1M in pre-seed funding</a:t>
            </a:r>
          </a:p>
        </p:txBody>
      </p:sp>
      <p:cxnSp>
        <p:nvCxnSpPr>
          <p:cNvPr id="4" name="Прямая соединительная линия 189">
            <a:extLst>
              <a:ext uri="{FF2B5EF4-FFF2-40B4-BE49-F238E27FC236}">
                <a16:creationId xmlns:a16="http://schemas.microsoft.com/office/drawing/2014/main" id="{A025C1F6-D5B1-9C57-61FD-AF95DB1A257F}"/>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nvGrpSpPr>
          <p:cNvPr id="6" name="Group 5">
            <a:extLst>
              <a:ext uri="{FF2B5EF4-FFF2-40B4-BE49-F238E27FC236}">
                <a16:creationId xmlns:a16="http://schemas.microsoft.com/office/drawing/2014/main" id="{F0BD278A-9C1F-DDF2-1D93-B99A43C68E01}"/>
              </a:ext>
            </a:extLst>
          </p:cNvPr>
          <p:cNvGrpSpPr/>
          <p:nvPr/>
        </p:nvGrpSpPr>
        <p:grpSpPr>
          <a:xfrm>
            <a:off x="9563957" y="3350429"/>
            <a:ext cx="12975462" cy="7349740"/>
            <a:chOff x="8190774" y="4685404"/>
            <a:chExt cx="9223527" cy="5224517"/>
          </a:xfrm>
        </p:grpSpPr>
        <p:grpSp>
          <p:nvGrpSpPr>
            <p:cNvPr id="8" name="Group 7">
              <a:extLst>
                <a:ext uri="{FF2B5EF4-FFF2-40B4-BE49-F238E27FC236}">
                  <a16:creationId xmlns:a16="http://schemas.microsoft.com/office/drawing/2014/main" id="{66CE70C6-2990-8855-3C54-51328149FBD1}"/>
                </a:ext>
              </a:extLst>
            </p:cNvPr>
            <p:cNvGrpSpPr/>
            <p:nvPr/>
          </p:nvGrpSpPr>
          <p:grpSpPr>
            <a:xfrm flipH="1">
              <a:off x="14947774" y="7333723"/>
              <a:ext cx="1591257" cy="296881"/>
              <a:chOff x="5453632" y="5368164"/>
              <a:chExt cx="1902305" cy="357231"/>
            </a:xfrm>
          </p:grpSpPr>
          <p:cxnSp>
            <p:nvCxnSpPr>
              <p:cNvPr id="36" name="Прямая соединительная линия 36">
                <a:extLst>
                  <a:ext uri="{FF2B5EF4-FFF2-40B4-BE49-F238E27FC236}">
                    <a16:creationId xmlns:a16="http://schemas.microsoft.com/office/drawing/2014/main" id="{DB2B18B8-D8CF-ADA7-9622-E0C79529CC39}"/>
                  </a:ext>
                </a:extLst>
              </p:cNvPr>
              <p:cNvCxnSpPr>
                <a:cxnSpLocks/>
              </p:cNvCxnSpPr>
              <p:nvPr/>
            </p:nvCxnSpPr>
            <p:spPr>
              <a:xfrm>
                <a:off x="6884466" y="5371717"/>
                <a:ext cx="471471" cy="353678"/>
              </a:xfrm>
              <a:prstGeom prst="line">
                <a:avLst/>
              </a:prstGeom>
              <a:solidFill>
                <a:schemeClr val="bg1"/>
              </a:solidFill>
              <a:ln w="12700" cap="flat">
                <a:solidFill>
                  <a:srgbClr val="D3BCA3"/>
                </a:solidFill>
                <a:miter lim="400000"/>
              </a:ln>
              <a:effectLst/>
              <a:sp3d/>
            </p:spPr>
            <p:style>
              <a:lnRef idx="0">
                <a:scrgbClr r="0" g="0" b="0"/>
              </a:lnRef>
              <a:fillRef idx="0">
                <a:scrgbClr r="0" g="0" b="0"/>
              </a:fillRef>
              <a:effectRef idx="0">
                <a:scrgbClr r="0" g="0" b="0"/>
              </a:effectRef>
              <a:fontRef idx="none"/>
            </p:style>
          </p:cxnSp>
          <p:cxnSp>
            <p:nvCxnSpPr>
              <p:cNvPr id="37" name="Прямая соединительная линия 36">
                <a:extLst>
                  <a:ext uri="{FF2B5EF4-FFF2-40B4-BE49-F238E27FC236}">
                    <a16:creationId xmlns:a16="http://schemas.microsoft.com/office/drawing/2014/main" id="{607AB5F4-E851-DC97-3435-EA40BBBD212F}"/>
                  </a:ext>
                </a:extLst>
              </p:cNvPr>
              <p:cNvCxnSpPr>
                <a:cxnSpLocks/>
              </p:cNvCxnSpPr>
              <p:nvPr/>
            </p:nvCxnSpPr>
            <p:spPr>
              <a:xfrm>
                <a:off x="5453632" y="5368164"/>
                <a:ext cx="1427451" cy="0"/>
              </a:xfrm>
              <a:prstGeom prst="line">
                <a:avLst/>
              </a:prstGeom>
              <a:solidFill>
                <a:schemeClr val="bg1"/>
              </a:solidFill>
              <a:ln w="12700" cap="flat">
                <a:solidFill>
                  <a:srgbClr val="D3BCA3"/>
                </a:solidFill>
                <a:miter lim="400000"/>
              </a:ln>
              <a:effectLst/>
              <a:sp3d/>
            </p:spPr>
            <p:style>
              <a:lnRef idx="0">
                <a:scrgbClr r="0" g="0" b="0"/>
              </a:lnRef>
              <a:fillRef idx="0">
                <a:scrgbClr r="0" g="0" b="0"/>
              </a:fillRef>
              <a:effectRef idx="0">
                <a:scrgbClr r="0" g="0" b="0"/>
              </a:effectRef>
              <a:fontRef idx="none"/>
            </p:style>
          </p:cxnSp>
        </p:grpSp>
        <p:grpSp>
          <p:nvGrpSpPr>
            <p:cNvPr id="9" name="Group 8">
              <a:extLst>
                <a:ext uri="{FF2B5EF4-FFF2-40B4-BE49-F238E27FC236}">
                  <a16:creationId xmlns:a16="http://schemas.microsoft.com/office/drawing/2014/main" id="{75174DF8-C0E3-DB1A-61AF-DD3449F49D88}"/>
                </a:ext>
              </a:extLst>
            </p:cNvPr>
            <p:cNvGrpSpPr/>
            <p:nvPr/>
          </p:nvGrpSpPr>
          <p:grpSpPr>
            <a:xfrm flipH="1">
              <a:off x="13706081" y="5097119"/>
              <a:ext cx="1638908" cy="296875"/>
              <a:chOff x="5718752" y="4122816"/>
              <a:chExt cx="1959272" cy="357224"/>
            </a:xfrm>
          </p:grpSpPr>
          <p:cxnSp>
            <p:nvCxnSpPr>
              <p:cNvPr id="34" name="Прямая соединительная линия 36">
                <a:extLst>
                  <a:ext uri="{FF2B5EF4-FFF2-40B4-BE49-F238E27FC236}">
                    <a16:creationId xmlns:a16="http://schemas.microsoft.com/office/drawing/2014/main" id="{4A6BA6FC-3DCE-0BDA-9DDE-F2D8661DC9BA}"/>
                  </a:ext>
                </a:extLst>
              </p:cNvPr>
              <p:cNvCxnSpPr>
                <a:cxnSpLocks/>
              </p:cNvCxnSpPr>
              <p:nvPr/>
            </p:nvCxnSpPr>
            <p:spPr>
              <a:xfrm>
                <a:off x="7127855" y="4122816"/>
                <a:ext cx="550169" cy="357224"/>
              </a:xfrm>
              <a:prstGeom prst="line">
                <a:avLst/>
              </a:prstGeom>
              <a:solidFill>
                <a:schemeClr val="bg1"/>
              </a:solidFill>
              <a:ln w="12700" cap="flat">
                <a:solidFill>
                  <a:srgbClr val="D3BCA3"/>
                </a:solidFill>
                <a:miter lim="400000"/>
              </a:ln>
              <a:effectLst/>
              <a:sp3d/>
            </p:spPr>
            <p:style>
              <a:lnRef idx="0">
                <a:scrgbClr r="0" g="0" b="0"/>
              </a:lnRef>
              <a:fillRef idx="0">
                <a:scrgbClr r="0" g="0" b="0"/>
              </a:fillRef>
              <a:effectRef idx="0">
                <a:scrgbClr r="0" g="0" b="0"/>
              </a:effectRef>
              <a:fontRef idx="none"/>
            </p:style>
          </p:cxnSp>
          <p:cxnSp>
            <p:nvCxnSpPr>
              <p:cNvPr id="35" name="Прямая соединительная линия 36">
                <a:extLst>
                  <a:ext uri="{FF2B5EF4-FFF2-40B4-BE49-F238E27FC236}">
                    <a16:creationId xmlns:a16="http://schemas.microsoft.com/office/drawing/2014/main" id="{AAB22A49-F426-4F1C-9A83-DF01D5ACA537}"/>
                  </a:ext>
                </a:extLst>
              </p:cNvPr>
              <p:cNvCxnSpPr>
                <a:cxnSpLocks/>
              </p:cNvCxnSpPr>
              <p:nvPr/>
            </p:nvCxnSpPr>
            <p:spPr>
              <a:xfrm>
                <a:off x="5718752" y="4122816"/>
                <a:ext cx="1427451" cy="0"/>
              </a:xfrm>
              <a:prstGeom prst="line">
                <a:avLst/>
              </a:prstGeom>
              <a:solidFill>
                <a:schemeClr val="bg1"/>
              </a:solidFill>
              <a:ln w="12700" cap="flat">
                <a:solidFill>
                  <a:srgbClr val="D3BCA3"/>
                </a:solidFill>
                <a:miter lim="400000"/>
              </a:ln>
              <a:effectLst/>
              <a:sp3d/>
            </p:spPr>
            <p:style>
              <a:lnRef idx="0">
                <a:scrgbClr r="0" g="0" b="0"/>
              </a:lnRef>
              <a:fillRef idx="0">
                <a:scrgbClr r="0" g="0" b="0"/>
              </a:fillRef>
              <a:effectRef idx="0">
                <a:scrgbClr r="0" g="0" b="0"/>
              </a:effectRef>
              <a:fontRef idx="none"/>
            </p:style>
          </p:cxnSp>
        </p:grpSp>
        <p:cxnSp>
          <p:nvCxnSpPr>
            <p:cNvPr id="12" name="Прямая соединительная линия 36">
              <a:extLst>
                <a:ext uri="{FF2B5EF4-FFF2-40B4-BE49-F238E27FC236}">
                  <a16:creationId xmlns:a16="http://schemas.microsoft.com/office/drawing/2014/main" id="{3EECA7CF-0CB3-93E9-723B-8587CD7EFCBE}"/>
                </a:ext>
              </a:extLst>
            </p:cNvPr>
            <p:cNvCxnSpPr>
              <a:cxnSpLocks/>
            </p:cNvCxnSpPr>
            <p:nvPr/>
          </p:nvCxnSpPr>
          <p:spPr>
            <a:xfrm>
              <a:off x="8255244" y="8891147"/>
              <a:ext cx="2148386" cy="0"/>
            </a:xfrm>
            <a:prstGeom prst="line">
              <a:avLst/>
            </a:prstGeom>
            <a:solidFill>
              <a:schemeClr val="bg1"/>
            </a:solidFill>
            <a:ln w="12700" cap="flat">
              <a:solidFill>
                <a:srgbClr val="D3BCA3"/>
              </a:solidFill>
              <a:miter lim="400000"/>
            </a:ln>
            <a:effectLst/>
            <a:sp3d/>
          </p:spPr>
          <p:style>
            <a:lnRef idx="0">
              <a:scrgbClr r="0" g="0" b="0"/>
            </a:lnRef>
            <a:fillRef idx="0">
              <a:scrgbClr r="0" g="0" b="0"/>
            </a:fillRef>
            <a:effectRef idx="0">
              <a:scrgbClr r="0" g="0" b="0"/>
            </a:effectRef>
            <a:fontRef idx="none"/>
          </p:style>
        </p:cxnSp>
        <p:graphicFrame>
          <p:nvGraphicFramePr>
            <p:cNvPr id="13" name="Chart 12">
              <a:extLst>
                <a:ext uri="{FF2B5EF4-FFF2-40B4-BE49-F238E27FC236}">
                  <a16:creationId xmlns:a16="http://schemas.microsoft.com/office/drawing/2014/main" id="{29E8873E-3CE3-625F-5024-FC49E71CA0F3}"/>
                </a:ext>
              </a:extLst>
            </p:cNvPr>
            <p:cNvGraphicFramePr/>
            <p:nvPr>
              <p:extLst>
                <p:ext uri="{D42A27DB-BD31-4B8C-83A1-F6EECF244321}">
                  <p14:modId xmlns:p14="http://schemas.microsoft.com/office/powerpoint/2010/main" val="4192420471"/>
                </p:ext>
              </p:extLst>
            </p:nvPr>
          </p:nvGraphicFramePr>
          <p:xfrm>
            <a:off x="10556372" y="5219119"/>
            <a:ext cx="4516277" cy="4690802"/>
          </p:xfrm>
          <a:graphic>
            <a:graphicData uri="http://schemas.openxmlformats.org/drawingml/2006/chart">
              <c:chart xmlns:c="http://schemas.openxmlformats.org/drawingml/2006/chart" xmlns:r="http://schemas.openxmlformats.org/officeDocument/2006/relationships" r:id="rId8"/>
            </a:graphicData>
          </a:graphic>
        </p:graphicFrame>
        <p:sp>
          <p:nvSpPr>
            <p:cNvPr id="14" name="TextBox 13">
              <a:extLst>
                <a:ext uri="{FF2B5EF4-FFF2-40B4-BE49-F238E27FC236}">
                  <a16:creationId xmlns:a16="http://schemas.microsoft.com/office/drawing/2014/main" id="{29EFE548-3187-D779-8DDF-9EFA32DA44DC}"/>
                </a:ext>
              </a:extLst>
            </p:cNvPr>
            <p:cNvSpPr txBox="1"/>
            <p:nvPr/>
          </p:nvSpPr>
          <p:spPr>
            <a:xfrm>
              <a:off x="14820073" y="8415031"/>
              <a:ext cx="2285783" cy="8111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lnSpc>
                  <a:spcPct val="110000"/>
                </a:lnSpc>
              </a:pPr>
              <a:r>
                <a:rPr lang="en-US" sz="32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MARKETING &amp; APP</a:t>
              </a:r>
            </a:p>
          </p:txBody>
        </p:sp>
        <p:sp>
          <p:nvSpPr>
            <p:cNvPr id="15" name="TextBox 14">
              <a:extLst>
                <a:ext uri="{FF2B5EF4-FFF2-40B4-BE49-F238E27FC236}">
                  <a16:creationId xmlns:a16="http://schemas.microsoft.com/office/drawing/2014/main" id="{EA1D198C-773A-8B4B-9F4A-2EE2877B27FF}"/>
                </a:ext>
              </a:extLst>
            </p:cNvPr>
            <p:cNvSpPr txBox="1"/>
            <p:nvPr/>
          </p:nvSpPr>
          <p:spPr>
            <a:xfrm>
              <a:off x="8190774" y="8394499"/>
              <a:ext cx="2178803" cy="426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2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CAPEX</a:t>
              </a:r>
            </a:p>
          </p:txBody>
        </p:sp>
        <p:sp>
          <p:nvSpPr>
            <p:cNvPr id="16" name="TextBox 15">
              <a:extLst>
                <a:ext uri="{FF2B5EF4-FFF2-40B4-BE49-F238E27FC236}">
                  <a16:creationId xmlns:a16="http://schemas.microsoft.com/office/drawing/2014/main" id="{F8D21FE9-98DD-94E9-94F1-CFBB77E71CDD}"/>
                </a:ext>
              </a:extLst>
            </p:cNvPr>
            <p:cNvSpPr txBox="1"/>
            <p:nvPr/>
          </p:nvSpPr>
          <p:spPr>
            <a:xfrm>
              <a:off x="13047569" y="6925988"/>
              <a:ext cx="3536820" cy="426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lnSpc>
                  <a:spcPct val="110000"/>
                </a:lnSpc>
              </a:pPr>
              <a:r>
                <a:rPr lang="en-US" sz="32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COGS</a:t>
              </a:r>
            </a:p>
          </p:txBody>
        </p:sp>
        <p:sp>
          <p:nvSpPr>
            <p:cNvPr id="17" name="TextBox 16">
              <a:extLst>
                <a:ext uri="{FF2B5EF4-FFF2-40B4-BE49-F238E27FC236}">
                  <a16:creationId xmlns:a16="http://schemas.microsoft.com/office/drawing/2014/main" id="{B7422700-B744-751C-D49A-151533A58EA3}"/>
                </a:ext>
              </a:extLst>
            </p:cNvPr>
            <p:cNvSpPr txBox="1"/>
            <p:nvPr/>
          </p:nvSpPr>
          <p:spPr>
            <a:xfrm>
              <a:off x="14527737" y="4685404"/>
              <a:ext cx="1457129" cy="426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2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RND</a:t>
              </a:r>
            </a:p>
          </p:txBody>
        </p:sp>
        <p:cxnSp>
          <p:nvCxnSpPr>
            <p:cNvPr id="33" name="Прямая соединительная линия 36">
              <a:extLst>
                <a:ext uri="{FF2B5EF4-FFF2-40B4-BE49-F238E27FC236}">
                  <a16:creationId xmlns:a16="http://schemas.microsoft.com/office/drawing/2014/main" id="{A521C67A-17CD-4649-6B14-01702E92C22C}"/>
                </a:ext>
              </a:extLst>
            </p:cNvPr>
            <p:cNvCxnSpPr>
              <a:cxnSpLocks/>
            </p:cNvCxnSpPr>
            <p:nvPr/>
          </p:nvCxnSpPr>
          <p:spPr>
            <a:xfrm flipH="1">
              <a:off x="14319372" y="9176351"/>
              <a:ext cx="2742205" cy="0"/>
            </a:xfrm>
            <a:prstGeom prst="line">
              <a:avLst/>
            </a:prstGeom>
            <a:solidFill>
              <a:schemeClr val="bg1"/>
            </a:solidFill>
            <a:ln w="12700" cap="flat">
              <a:solidFill>
                <a:srgbClr val="4F4F4F"/>
              </a:solidFill>
              <a:miter lim="4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463A7332-469D-B2F4-BE7E-1251FC98BCFF}"/>
                </a:ext>
              </a:extLst>
            </p:cNvPr>
            <p:cNvSpPr txBox="1"/>
            <p:nvPr/>
          </p:nvSpPr>
          <p:spPr>
            <a:xfrm>
              <a:off x="15413513" y="7314636"/>
              <a:ext cx="1508295" cy="4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3200" spc="50" dirty="0">
                  <a:solidFill>
                    <a:srgbClr val="827466"/>
                  </a:solidFill>
                  <a:latin typeface="GT Walsheim Pro Medium" pitchFamily="2" charset="77"/>
                  <a:ea typeface="Open Sans" panose="020B0606030504020204" pitchFamily="34" charset="0"/>
                  <a:cs typeface="GT Walsheim Pro Medium" pitchFamily="2" charset="77"/>
                </a:rPr>
                <a:t>$170K</a:t>
              </a:r>
              <a:endParaRPr lang="en-US" sz="3200" spc="50" dirty="0">
                <a:solidFill>
                  <a:srgbClr val="827466"/>
                </a:solidFill>
                <a:latin typeface="GT Walsheim Pro Medium" pitchFamily="2" charset="77"/>
                <a:ea typeface="Open Sans" panose="020B0606030504020204" pitchFamily="34" charset="0"/>
                <a:cs typeface="GT Walsheim Pro Medium" pitchFamily="2" charset="77"/>
              </a:endParaRPr>
            </a:p>
          </p:txBody>
        </p:sp>
        <p:sp>
          <p:nvSpPr>
            <p:cNvPr id="21" name="TextBox 20">
              <a:extLst>
                <a:ext uri="{FF2B5EF4-FFF2-40B4-BE49-F238E27FC236}">
                  <a16:creationId xmlns:a16="http://schemas.microsoft.com/office/drawing/2014/main" id="{E1502CCC-CF2D-79D4-1F51-D1CE047B4311}"/>
                </a:ext>
              </a:extLst>
            </p:cNvPr>
            <p:cNvSpPr txBox="1"/>
            <p:nvPr/>
          </p:nvSpPr>
          <p:spPr>
            <a:xfrm>
              <a:off x="15822582" y="9232023"/>
              <a:ext cx="1591719" cy="4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sz="3200" spc="50" dirty="0">
                  <a:solidFill>
                    <a:srgbClr val="4F4F4F"/>
                  </a:solidFill>
                  <a:latin typeface="GT Walsheim Pro Medium" pitchFamily="2" charset="77"/>
                  <a:ea typeface="Open Sans" panose="020B0606030504020204" pitchFamily="34" charset="0"/>
                  <a:cs typeface="GT Walsheim Pro Medium" pitchFamily="2" charset="77"/>
                </a:rPr>
                <a:t>$110K</a:t>
              </a:r>
              <a:endParaRPr lang="en-US" sz="3200" spc="50" dirty="0">
                <a:solidFill>
                  <a:srgbClr val="4F4F4F"/>
                </a:solidFill>
                <a:latin typeface="GT Walsheim Pro Medium" pitchFamily="2" charset="77"/>
                <a:ea typeface="Open Sans" panose="020B0606030504020204" pitchFamily="34" charset="0"/>
                <a:cs typeface="GT Walsheim Pro Medium" pitchFamily="2" charset="77"/>
              </a:endParaRPr>
            </a:p>
          </p:txBody>
        </p:sp>
        <p:sp>
          <p:nvSpPr>
            <p:cNvPr id="22" name="TextBox 21">
              <a:extLst>
                <a:ext uri="{FF2B5EF4-FFF2-40B4-BE49-F238E27FC236}">
                  <a16:creationId xmlns:a16="http://schemas.microsoft.com/office/drawing/2014/main" id="{9B5B46B4-D904-00EC-105A-D041E4911242}"/>
                </a:ext>
              </a:extLst>
            </p:cNvPr>
            <p:cNvSpPr txBox="1"/>
            <p:nvPr/>
          </p:nvSpPr>
          <p:spPr>
            <a:xfrm>
              <a:off x="8193992" y="8945378"/>
              <a:ext cx="1500774" cy="4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AU" sz="3200" spc="50" dirty="0">
                  <a:solidFill>
                    <a:srgbClr val="D3BCA3"/>
                  </a:solidFill>
                  <a:latin typeface="GT Walsheim Pro Medium" pitchFamily="2" charset="77"/>
                  <a:ea typeface="Open Sans" panose="020B0606030504020204" pitchFamily="34" charset="0"/>
                  <a:cs typeface="GT Walsheim Pro Medium" pitchFamily="2" charset="77"/>
                </a:rPr>
                <a:t>$330K</a:t>
              </a:r>
              <a:endParaRPr lang="en-US" sz="3200" spc="50" dirty="0">
                <a:solidFill>
                  <a:srgbClr val="D3BCA3"/>
                </a:solidFill>
                <a:latin typeface="GT Walsheim Pro Medium" pitchFamily="2" charset="77"/>
                <a:ea typeface="Open Sans" panose="020B0606030504020204" pitchFamily="34" charset="0"/>
                <a:cs typeface="GT Walsheim Pro Medium" pitchFamily="2" charset="77"/>
              </a:endParaRPr>
            </a:p>
          </p:txBody>
        </p:sp>
        <p:sp>
          <p:nvSpPr>
            <p:cNvPr id="24" name="TextBox 23">
              <a:extLst>
                <a:ext uri="{FF2B5EF4-FFF2-40B4-BE49-F238E27FC236}">
                  <a16:creationId xmlns:a16="http://schemas.microsoft.com/office/drawing/2014/main" id="{23B9A50E-3CFD-C6FA-B881-6D32E6B93568}"/>
                </a:ext>
              </a:extLst>
            </p:cNvPr>
            <p:cNvSpPr txBox="1"/>
            <p:nvPr/>
          </p:nvSpPr>
          <p:spPr>
            <a:xfrm>
              <a:off x="14460004" y="5121471"/>
              <a:ext cx="1615754" cy="4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AU" sz="3200" spc="50" dirty="0">
                  <a:solidFill>
                    <a:srgbClr val="9B7464"/>
                  </a:solidFill>
                  <a:latin typeface="GT Walsheim Pro Medium" pitchFamily="2" charset="77"/>
                  <a:ea typeface="Open Sans" panose="020B0606030504020204" pitchFamily="34" charset="0"/>
                  <a:cs typeface="GT Walsheim Pro Medium" pitchFamily="2" charset="77"/>
                </a:rPr>
                <a:t>$490K</a:t>
              </a:r>
              <a:endParaRPr lang="en-US" sz="3200" spc="50" dirty="0">
                <a:solidFill>
                  <a:srgbClr val="9B7464"/>
                </a:solidFill>
                <a:latin typeface="GT Walsheim Pro Medium" pitchFamily="2" charset="77"/>
                <a:ea typeface="Open Sans" panose="020B0606030504020204" pitchFamily="34" charset="0"/>
                <a:cs typeface="GT Walsheim Pro Medium" pitchFamily="2" charset="77"/>
              </a:endParaRPr>
            </a:p>
          </p:txBody>
        </p:sp>
        <p:cxnSp>
          <p:nvCxnSpPr>
            <p:cNvPr id="28" name="Прямая соединительная линия 368">
              <a:extLst>
                <a:ext uri="{FF2B5EF4-FFF2-40B4-BE49-F238E27FC236}">
                  <a16:creationId xmlns:a16="http://schemas.microsoft.com/office/drawing/2014/main" id="{1C5E0421-293C-2E9C-80F8-D9687A19ECCA}"/>
                </a:ext>
              </a:extLst>
            </p:cNvPr>
            <p:cNvCxnSpPr>
              <a:cxnSpLocks/>
            </p:cNvCxnSpPr>
            <p:nvPr/>
          </p:nvCxnSpPr>
          <p:spPr>
            <a:xfrm flipH="1">
              <a:off x="12416061" y="6928062"/>
              <a:ext cx="2329905" cy="632402"/>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29" name="Прямая соединительная линия 368">
              <a:extLst>
                <a:ext uri="{FF2B5EF4-FFF2-40B4-BE49-F238E27FC236}">
                  <a16:creationId xmlns:a16="http://schemas.microsoft.com/office/drawing/2014/main" id="{1DE4AEE9-0A46-C074-23DC-F474A1F0BBFA}"/>
                </a:ext>
              </a:extLst>
            </p:cNvPr>
            <p:cNvCxnSpPr>
              <a:cxnSpLocks/>
            </p:cNvCxnSpPr>
            <p:nvPr/>
          </p:nvCxnSpPr>
          <p:spPr>
            <a:xfrm flipH="1" flipV="1">
              <a:off x="12416061" y="7560464"/>
              <a:ext cx="645011" cy="2182015"/>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30" name="Прямая соединительная линия 368">
              <a:extLst>
                <a:ext uri="{FF2B5EF4-FFF2-40B4-BE49-F238E27FC236}">
                  <a16:creationId xmlns:a16="http://schemas.microsoft.com/office/drawing/2014/main" id="{F67002BE-2FE6-89DD-A382-3725668EEA39}"/>
                </a:ext>
              </a:extLst>
            </p:cNvPr>
            <p:cNvCxnSpPr>
              <a:cxnSpLocks/>
            </p:cNvCxnSpPr>
            <p:nvPr/>
          </p:nvCxnSpPr>
          <p:spPr>
            <a:xfrm flipH="1" flipV="1">
              <a:off x="10857712" y="5893771"/>
              <a:ext cx="1570893" cy="1663027"/>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31" name="Прямая соединительная линия 368">
              <a:extLst>
                <a:ext uri="{FF2B5EF4-FFF2-40B4-BE49-F238E27FC236}">
                  <a16:creationId xmlns:a16="http://schemas.microsoft.com/office/drawing/2014/main" id="{6CDA3F57-0981-8D18-C43C-F478733E368B}"/>
                </a:ext>
              </a:extLst>
            </p:cNvPr>
            <p:cNvCxnSpPr>
              <a:cxnSpLocks/>
            </p:cNvCxnSpPr>
            <p:nvPr/>
          </p:nvCxnSpPr>
          <p:spPr>
            <a:xfrm flipH="1">
              <a:off x="12416061" y="6196469"/>
              <a:ext cx="1290022" cy="1369599"/>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sp>
        <p:nvSpPr>
          <p:cNvPr id="44" name="Freeform 4">
            <a:extLst>
              <a:ext uri="{FF2B5EF4-FFF2-40B4-BE49-F238E27FC236}">
                <a16:creationId xmlns:a16="http://schemas.microsoft.com/office/drawing/2014/main" id="{CA9BE0D2-1431-DA2B-A287-5EB857B580AA}"/>
              </a:ext>
            </a:extLst>
          </p:cNvPr>
          <p:cNvSpPr/>
          <p:nvPr/>
        </p:nvSpPr>
        <p:spPr>
          <a:xfrm>
            <a:off x="1221563" y="3124739"/>
            <a:ext cx="1259335" cy="124986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27466"/>
          </a:solidFill>
        </p:spPr>
        <p:txBody>
          <a:bodyPr/>
          <a:lstStyle/>
          <a:p>
            <a:endParaRPr lang="en-US" dirty="0">
              <a:solidFill>
                <a:srgbClr val="827466"/>
              </a:solidFill>
              <a:highlight>
                <a:srgbClr val="9B7464"/>
              </a:highlight>
            </a:endParaRPr>
          </a:p>
        </p:txBody>
      </p:sp>
      <p:sp>
        <p:nvSpPr>
          <p:cNvPr id="45" name="TextBox 6">
            <a:extLst>
              <a:ext uri="{FF2B5EF4-FFF2-40B4-BE49-F238E27FC236}">
                <a16:creationId xmlns:a16="http://schemas.microsoft.com/office/drawing/2014/main" id="{5C985E32-2023-0834-7ED3-7B04F5CF1A4D}"/>
              </a:ext>
            </a:extLst>
          </p:cNvPr>
          <p:cNvSpPr txBox="1"/>
          <p:nvPr/>
        </p:nvSpPr>
        <p:spPr>
          <a:xfrm>
            <a:off x="2763701" y="3759046"/>
            <a:ext cx="9104196" cy="615553"/>
          </a:xfrm>
          <a:prstGeom prst="rect">
            <a:avLst/>
          </a:prstGeom>
        </p:spPr>
        <p:txBody>
          <a:bodyPr wrap="square" lIns="0" tIns="0" rIns="0" bIns="0" rtlCol="0" anchor="t">
            <a:spAutoFit/>
          </a:bodyPr>
          <a:lstStyle/>
          <a:p>
            <a:pPr algn="l"/>
            <a:r>
              <a:rPr lang="en-US" sz="4000" b="1" dirty="0">
                <a:solidFill>
                  <a:srgbClr val="827466"/>
                </a:solidFill>
                <a:latin typeface="GT Walsheim Bold" panose="02000503030000020003" pitchFamily="2" charset="77"/>
              </a:rPr>
              <a:t>PRODUCT COMMERCIALISATION</a:t>
            </a:r>
          </a:p>
        </p:txBody>
      </p:sp>
      <p:sp>
        <p:nvSpPr>
          <p:cNvPr id="46" name="TextBox 8">
            <a:extLst>
              <a:ext uri="{FF2B5EF4-FFF2-40B4-BE49-F238E27FC236}">
                <a16:creationId xmlns:a16="http://schemas.microsoft.com/office/drawing/2014/main" id="{57631888-CA61-5366-178A-BFF730FCDE10}"/>
              </a:ext>
            </a:extLst>
          </p:cNvPr>
          <p:cNvSpPr txBox="1"/>
          <p:nvPr/>
        </p:nvSpPr>
        <p:spPr>
          <a:xfrm>
            <a:off x="1171976" y="3449679"/>
            <a:ext cx="1351031" cy="733599"/>
          </a:xfrm>
          <a:prstGeom prst="rect">
            <a:avLst/>
          </a:prstGeom>
        </p:spPr>
        <p:txBody>
          <a:bodyPr lIns="0" tIns="0" rIns="0" bIns="0" rtlCol="0" anchor="t">
            <a:spAutoFit/>
          </a:bodyPr>
          <a:lstStyle/>
          <a:p>
            <a:pPr algn="ctr">
              <a:lnSpc>
                <a:spcPts val="5599"/>
              </a:lnSpc>
            </a:pPr>
            <a:r>
              <a:rPr lang="en-US" sz="5400" dirty="0">
                <a:solidFill>
                  <a:srgbClr val="FFFFFF"/>
                </a:solidFill>
                <a:latin typeface="Quattrocento"/>
              </a:rPr>
              <a:t>2</a:t>
            </a:r>
          </a:p>
        </p:txBody>
      </p:sp>
      <p:sp>
        <p:nvSpPr>
          <p:cNvPr id="47" name="TextBox 9">
            <a:extLst>
              <a:ext uri="{FF2B5EF4-FFF2-40B4-BE49-F238E27FC236}">
                <a16:creationId xmlns:a16="http://schemas.microsoft.com/office/drawing/2014/main" id="{4950D237-62D0-D50E-DD4E-6E5F9A4C9018}"/>
              </a:ext>
            </a:extLst>
          </p:cNvPr>
          <p:cNvSpPr txBox="1"/>
          <p:nvPr/>
        </p:nvSpPr>
        <p:spPr>
          <a:xfrm>
            <a:off x="2763701" y="3350429"/>
            <a:ext cx="8064200" cy="423193"/>
          </a:xfrm>
          <a:prstGeom prst="rect">
            <a:avLst/>
          </a:prstGeom>
        </p:spPr>
        <p:txBody>
          <a:bodyPr wrap="square" lIns="0" tIns="0" rIns="0" bIns="0" rtlCol="0" anchor="t">
            <a:spAutoFit/>
          </a:bodyPr>
          <a:lstStyle/>
          <a:p>
            <a:pPr algn="l">
              <a:lnSpc>
                <a:spcPts val="2800"/>
              </a:lnSpc>
            </a:pPr>
            <a:r>
              <a:rPr lang="en-US" sz="4000" b="1" dirty="0">
                <a:solidFill>
                  <a:srgbClr val="827466"/>
                </a:solidFill>
                <a:latin typeface="GT Walsheim Bold" panose="02000503030000020003" pitchFamily="2" charset="77"/>
              </a:rPr>
              <a:t>2022-2023</a:t>
            </a:r>
          </a:p>
        </p:txBody>
      </p:sp>
      <p:sp>
        <p:nvSpPr>
          <p:cNvPr id="48" name="TextBox 11">
            <a:extLst>
              <a:ext uri="{FF2B5EF4-FFF2-40B4-BE49-F238E27FC236}">
                <a16:creationId xmlns:a16="http://schemas.microsoft.com/office/drawing/2014/main" id="{7BCEC645-7135-C1A1-2CCC-FD42CE5AB32D}"/>
              </a:ext>
            </a:extLst>
          </p:cNvPr>
          <p:cNvSpPr txBox="1"/>
          <p:nvPr/>
        </p:nvSpPr>
        <p:spPr>
          <a:xfrm>
            <a:off x="2668123" y="4643072"/>
            <a:ext cx="8027089" cy="3631763"/>
          </a:xfrm>
          <a:prstGeom prst="rect">
            <a:avLst/>
          </a:prstGeom>
        </p:spPr>
        <p:txBody>
          <a:bodyPr wrap="square" lIns="0" tIns="0" rIns="0" bIns="0" rtlCol="0" anchor="t">
            <a:spAutoFit/>
          </a:bodyPr>
          <a:lstStyle/>
          <a:p>
            <a:pPr marL="280669" lvl="1" indent="-140335" algn="l">
              <a:lnSpc>
                <a:spcPct val="150000"/>
              </a:lnSpc>
              <a:buFont typeface="Arial"/>
              <a:buChar char="•"/>
            </a:pPr>
            <a:r>
              <a:rPr lang="en-US" sz="3200" spc="48" dirty="0">
                <a:solidFill>
                  <a:srgbClr val="545454"/>
                </a:solidFill>
                <a:latin typeface="GT Walsheim Regular" panose="02000503030000020003" pitchFamily="2" charset="77"/>
              </a:rPr>
              <a:t>Pre-seed raise of USD$1.1M</a:t>
            </a:r>
          </a:p>
          <a:p>
            <a:pPr marL="280669" lvl="1" indent="-140335" algn="l">
              <a:lnSpc>
                <a:spcPct val="150000"/>
              </a:lnSpc>
              <a:buFont typeface="Arial"/>
              <a:buChar char="•"/>
            </a:pPr>
            <a:r>
              <a:rPr lang="en-US" sz="3200" spc="48" dirty="0">
                <a:solidFill>
                  <a:srgbClr val="545454"/>
                </a:solidFill>
                <a:latin typeface="GT Walsheim Regular" panose="02000503030000020003" pitchFamily="2" charset="77"/>
              </a:rPr>
              <a:t>Commercialized product line</a:t>
            </a:r>
          </a:p>
          <a:p>
            <a:pPr marL="280669" lvl="1" indent="-140335" algn="l">
              <a:lnSpc>
                <a:spcPct val="150000"/>
              </a:lnSpc>
              <a:buFont typeface="Arial"/>
              <a:buChar char="•"/>
            </a:pPr>
            <a:r>
              <a:rPr lang="en-US" sz="3200" spc="48" dirty="0">
                <a:solidFill>
                  <a:srgbClr val="545454"/>
                </a:solidFill>
                <a:latin typeface="GT Walsheim Regular" panose="02000503030000020003" pitchFamily="2" charset="77"/>
              </a:rPr>
              <a:t>Media &amp; public outreach</a:t>
            </a:r>
          </a:p>
          <a:p>
            <a:pPr marL="280669" lvl="1" indent="-140335" algn="l">
              <a:lnSpc>
                <a:spcPct val="150000"/>
              </a:lnSpc>
              <a:buFont typeface="Arial"/>
              <a:buChar char="•"/>
            </a:pPr>
            <a:r>
              <a:rPr lang="en-US" sz="3200" spc="48" dirty="0">
                <a:solidFill>
                  <a:srgbClr val="545454"/>
                </a:solidFill>
                <a:latin typeface="GT Walsheim Regular" panose="02000503030000020003" pitchFamily="2" charset="77"/>
              </a:rPr>
              <a:t>Online shop &amp; Interior design app</a:t>
            </a:r>
          </a:p>
          <a:p>
            <a:pPr marL="280669" lvl="1" indent="-140335" algn="l">
              <a:lnSpc>
                <a:spcPct val="150000"/>
              </a:lnSpc>
              <a:buFont typeface="Arial"/>
              <a:buChar char="•"/>
            </a:pPr>
            <a:r>
              <a:rPr lang="en-US" sz="3200" spc="48" dirty="0">
                <a:solidFill>
                  <a:srgbClr val="545454"/>
                </a:solidFill>
                <a:latin typeface="GT Walsheim Regular" panose="02000503030000020003" pitchFamily="2" charset="77"/>
              </a:rPr>
              <a:t>Launch of </a:t>
            </a:r>
            <a:r>
              <a:rPr lang="en-US" sz="3200" spc="48" dirty="0" err="1">
                <a:solidFill>
                  <a:srgbClr val="545454"/>
                </a:solidFill>
                <a:latin typeface="GT Walsheim Regular" panose="02000503030000020003" pitchFamily="2" charset="77"/>
              </a:rPr>
              <a:t>Ö.Wall</a:t>
            </a:r>
            <a:endParaRPr lang="en-US" sz="3200" spc="48" dirty="0">
              <a:solidFill>
                <a:srgbClr val="545454"/>
              </a:solidFill>
              <a:latin typeface="GT Walsheim Regular" panose="02000503030000020003" pitchFamily="2" charset="77"/>
            </a:endParaRPr>
          </a:p>
        </p:txBody>
      </p:sp>
    </p:spTree>
    <p:extLst>
      <p:ext uri="{BB962C8B-B14F-4D97-AF65-F5344CB8AC3E}">
        <p14:creationId xmlns:p14="http://schemas.microsoft.com/office/powerpoint/2010/main" val="123388652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Прямоугольник 54">
            <a:extLst>
              <a:ext uri="{FF2B5EF4-FFF2-40B4-BE49-F238E27FC236}">
                <a16:creationId xmlns:a16="http://schemas.microsoft.com/office/drawing/2014/main" id="{53918B9B-F39A-ADB9-262A-C3E5F9CD562F}"/>
              </a:ext>
            </a:extLst>
          </p:cNvPr>
          <p:cNvSpPr/>
          <p:nvPr/>
        </p:nvSpPr>
        <p:spPr>
          <a:xfrm rot="10800000">
            <a:off x="36122" y="2735756"/>
            <a:ext cx="10176523" cy="930522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28</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4599" y="-25495"/>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59" name="Прямая соединительная линия 158">
            <a:extLst>
              <a:ext uri="{FF2B5EF4-FFF2-40B4-BE49-F238E27FC236}">
                <a16:creationId xmlns:a16="http://schemas.microsoft.com/office/drawing/2014/main" id="{EF4D1C46-9B18-4B87-B31D-260E37E46A62}"/>
              </a:ext>
            </a:extLst>
          </p:cNvPr>
          <p:cNvCxnSpPr>
            <a:cxnSpLocks/>
          </p:cNvCxnSpPr>
          <p:nvPr/>
        </p:nvCxnSpPr>
        <p:spPr>
          <a:xfrm>
            <a:off x="22915714" y="0"/>
            <a:ext cx="0" cy="13690505"/>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109" name="Прямая соединительная линия 177">
            <a:extLst>
              <a:ext uri="{FF2B5EF4-FFF2-40B4-BE49-F238E27FC236}">
                <a16:creationId xmlns:a16="http://schemas.microsoft.com/office/drawing/2014/main" id="{2B57C3CE-8E26-2EDB-3C7D-5CB45AA94CF9}"/>
              </a:ext>
            </a:extLst>
          </p:cNvPr>
          <p:cNvCxnSpPr>
            <a:cxnSpLocks/>
          </p:cNvCxnSpPr>
          <p:nvPr/>
        </p:nvCxnSpPr>
        <p:spPr>
          <a:xfrm flipH="1">
            <a:off x="-25675" y="12029736"/>
            <a:ext cx="7855787"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18B2C299-FB85-447C-D806-D9E8D3165799}"/>
              </a:ext>
            </a:extLst>
          </p:cNvPr>
          <p:cNvSpPr txBox="1"/>
          <p:nvPr/>
        </p:nvSpPr>
        <p:spPr>
          <a:xfrm>
            <a:off x="952989" y="876548"/>
            <a:ext cx="938665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WHY NOW</a:t>
            </a:r>
          </a:p>
        </p:txBody>
      </p:sp>
      <p:cxnSp>
        <p:nvCxnSpPr>
          <p:cNvPr id="2" name="Прямая соединительная линия 189">
            <a:extLst>
              <a:ext uri="{FF2B5EF4-FFF2-40B4-BE49-F238E27FC236}">
                <a16:creationId xmlns:a16="http://schemas.microsoft.com/office/drawing/2014/main" id="{3B2E6DB6-3989-EBD0-2B56-A7568C52B0E7}"/>
              </a:ext>
            </a:extLst>
          </p:cNvPr>
          <p:cNvCxnSpPr>
            <a:cxnSpLocks/>
          </p:cNvCxnSpPr>
          <p:nvPr/>
        </p:nvCxnSpPr>
        <p:spPr>
          <a:xfrm>
            <a:off x="1047967"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7" name="Прямая соединительная линия 391">
            <a:extLst>
              <a:ext uri="{FF2B5EF4-FFF2-40B4-BE49-F238E27FC236}">
                <a16:creationId xmlns:a16="http://schemas.microsoft.com/office/drawing/2014/main" id="{731DC576-665F-A3DD-7DDA-AA0AE0538904}"/>
              </a:ext>
            </a:extLst>
          </p:cNvPr>
          <p:cNvCxnSpPr>
            <a:cxnSpLocks/>
          </p:cNvCxnSpPr>
          <p:nvPr/>
        </p:nvCxnSpPr>
        <p:spPr>
          <a:xfrm>
            <a:off x="-25673" y="7842917"/>
            <a:ext cx="0" cy="5799501"/>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16C01CED-157D-B6CD-5BE5-1EBC2B63E608}"/>
              </a:ext>
            </a:extLst>
          </p:cNvPr>
          <p:cNvSpPr txBox="1"/>
          <p:nvPr/>
        </p:nvSpPr>
        <p:spPr>
          <a:xfrm>
            <a:off x="11567218" y="5436002"/>
            <a:ext cx="10567596" cy="34778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800">
                <a:solidFill>
                  <a:srgbClr val="343434"/>
                </a:solidFill>
                <a:latin typeface="GT Walsheim Pro Light" pitchFamily="2" charset="77"/>
                <a:ea typeface="Open Sans" panose="020B0606030504020204" pitchFamily="34" charset="0"/>
                <a:cs typeface="GT Walsheim Pro Light" pitchFamily="2" charset="77"/>
              </a:defRPr>
            </a:lvl1pPr>
          </a:lstStyle>
          <a:p>
            <a:r>
              <a:rPr lang="en-GB" sz="4000" i="1" dirty="0"/>
              <a:t>Join us to pioneer this once-in-a-generation movement that will revolutionize how we decide to inhabit our homes- </a:t>
            </a:r>
            <a:r>
              <a:rPr lang="en-GB" sz="4000" b="1" i="1" dirty="0"/>
              <a:t>to be affordable, adaptable, and infinitely sustainable.</a:t>
            </a:r>
          </a:p>
        </p:txBody>
      </p:sp>
      <p:sp>
        <p:nvSpPr>
          <p:cNvPr id="9" name="TextBox 8">
            <a:extLst>
              <a:ext uri="{FF2B5EF4-FFF2-40B4-BE49-F238E27FC236}">
                <a16:creationId xmlns:a16="http://schemas.microsoft.com/office/drawing/2014/main" id="{E070D614-7334-7EF6-635E-127C400E60F2}"/>
              </a:ext>
            </a:extLst>
          </p:cNvPr>
          <p:cNvSpPr txBox="1"/>
          <p:nvPr/>
        </p:nvSpPr>
        <p:spPr>
          <a:xfrm>
            <a:off x="2171143" y="3728287"/>
            <a:ext cx="6912341"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dirty="0">
                <a:solidFill>
                  <a:srgbClr val="343434"/>
                </a:solidFill>
                <a:latin typeface="GT Walsheim Pro Light" pitchFamily="2" charset="77"/>
                <a:ea typeface="Open Sans" panose="020B0606030504020204" pitchFamily="34" charset="0"/>
                <a:cs typeface="GT Walsheim Pro Light" pitchFamily="2" charset="77"/>
              </a:rPr>
              <a:t>Cease the </a:t>
            </a:r>
            <a:r>
              <a:rPr lang="en-US" sz="3000" b="1" dirty="0">
                <a:solidFill>
                  <a:srgbClr val="343434"/>
                </a:solidFill>
                <a:latin typeface="GT Walsheim Pro Light" pitchFamily="2" charset="77"/>
                <a:ea typeface="Open Sans" panose="020B0606030504020204" pitchFamily="34" charset="0"/>
                <a:cs typeface="GT Walsheim Pro Light" pitchFamily="2" charset="77"/>
              </a:rPr>
              <a:t>wanton demolition &amp; inefficient</a:t>
            </a:r>
            <a:r>
              <a:rPr lang="en-US" sz="3000" dirty="0">
                <a:solidFill>
                  <a:srgbClr val="343434"/>
                </a:solidFill>
                <a:latin typeface="GT Walsheim Pro Light" pitchFamily="2" charset="77"/>
                <a:ea typeface="Open Sans" panose="020B0606030504020204" pitchFamily="34" charset="0"/>
                <a:cs typeface="GT Walsheim Pro Light" pitchFamily="2" charset="77"/>
              </a:rPr>
              <a:t> </a:t>
            </a:r>
            <a:r>
              <a:rPr lang="en-US" sz="3000" b="1" dirty="0">
                <a:solidFill>
                  <a:srgbClr val="343434"/>
                </a:solidFill>
                <a:latin typeface="GT Walsheim Pro Light" pitchFamily="2" charset="77"/>
                <a:ea typeface="Open Sans" panose="020B0606030504020204" pitchFamily="34" charset="0"/>
                <a:cs typeface="GT Walsheim Pro Light" pitchFamily="2" charset="77"/>
              </a:rPr>
              <a:t>ways</a:t>
            </a:r>
            <a:r>
              <a:rPr lang="en-US" sz="3000" dirty="0">
                <a:solidFill>
                  <a:srgbClr val="343434"/>
                </a:solidFill>
                <a:latin typeface="GT Walsheim Pro Light" pitchFamily="2" charset="77"/>
                <a:ea typeface="Open Sans" panose="020B0606030504020204" pitchFamily="34" charset="0"/>
                <a:cs typeface="GT Walsheim Pro Light" pitchFamily="2" charset="77"/>
              </a:rPr>
              <a:t> in which we build and inhabit our homes</a:t>
            </a:r>
          </a:p>
        </p:txBody>
      </p:sp>
      <p:sp>
        <p:nvSpPr>
          <p:cNvPr id="24" name="TextBox 23">
            <a:extLst>
              <a:ext uri="{FF2B5EF4-FFF2-40B4-BE49-F238E27FC236}">
                <a16:creationId xmlns:a16="http://schemas.microsoft.com/office/drawing/2014/main" id="{90C30878-CE3D-648C-F784-FAAB3EABC6B5}"/>
              </a:ext>
            </a:extLst>
          </p:cNvPr>
          <p:cNvSpPr txBox="1"/>
          <p:nvPr/>
        </p:nvSpPr>
        <p:spPr>
          <a:xfrm>
            <a:off x="2094943" y="5583259"/>
            <a:ext cx="6350168"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spc="-25" dirty="0">
                <a:solidFill>
                  <a:schemeClr val="bg2">
                    <a:lumMod val="10000"/>
                  </a:schemeClr>
                </a:solidFill>
                <a:latin typeface="GT Walsheim Pro Light" panose="00000400000000000000" pitchFamily="2" charset="0"/>
                <a:cs typeface="GT Walsheim Pro Medium"/>
              </a:rPr>
              <a:t>An increasing need to </a:t>
            </a:r>
            <a:r>
              <a:rPr lang="en-US" sz="3000" b="1" spc="-25" dirty="0">
                <a:solidFill>
                  <a:schemeClr val="bg2">
                    <a:lumMod val="10000"/>
                  </a:schemeClr>
                </a:solidFill>
                <a:latin typeface="GT Walsheim Pro Light" panose="00000400000000000000" pitchFamily="2" charset="0"/>
                <a:cs typeface="GT Walsheim Pro Medium"/>
              </a:rPr>
              <a:t>embrace a circular economy</a:t>
            </a:r>
            <a:r>
              <a:rPr lang="en-US" sz="3000" b="0" spc="-25" dirty="0">
                <a:solidFill>
                  <a:schemeClr val="bg2">
                    <a:lumMod val="10000"/>
                  </a:schemeClr>
                </a:solidFill>
                <a:latin typeface="GT Walsheim Pro Light" panose="00000400000000000000" pitchFamily="2" charset="0"/>
                <a:cs typeface="GT Walsheim Pro Medium"/>
              </a:rPr>
              <a:t> to reach net zero by 2050</a:t>
            </a:r>
            <a:endParaRPr lang="en-US" sz="30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endParaRPr>
          </a:p>
        </p:txBody>
      </p:sp>
      <p:sp>
        <p:nvSpPr>
          <p:cNvPr id="26" name="TextBox 25">
            <a:extLst>
              <a:ext uri="{FF2B5EF4-FFF2-40B4-BE49-F238E27FC236}">
                <a16:creationId xmlns:a16="http://schemas.microsoft.com/office/drawing/2014/main" id="{64A50D0B-94E2-3685-5062-9D20FD0EE749}"/>
              </a:ext>
            </a:extLst>
          </p:cNvPr>
          <p:cNvSpPr txBox="1"/>
          <p:nvPr/>
        </p:nvSpPr>
        <p:spPr>
          <a:xfrm>
            <a:off x="2137078" y="8985409"/>
            <a:ext cx="6121456"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dirty="0">
                <a:solidFill>
                  <a:srgbClr val="343434"/>
                </a:solidFill>
                <a:latin typeface="GT Walsheim Pro Light" panose="00000400000000000000" pitchFamily="2" charset="0"/>
                <a:ea typeface="Open Sans" panose="020B0606030504020204" pitchFamily="34" charset="0"/>
                <a:cs typeface="GT Walsheim Pro" panose="00000500000000000000" pitchFamily="2" charset="-52"/>
              </a:rPr>
              <a:t>The world is more creative, and we have the tools &amp; building blocks to put into the hands of </a:t>
            </a:r>
            <a:r>
              <a:rPr lang="en-US" sz="3000" b="1" dirty="0">
                <a:solidFill>
                  <a:srgbClr val="343434"/>
                </a:solidFill>
                <a:latin typeface="GT Walsheim Pro Light" panose="00000400000000000000" pitchFamily="2" charset="0"/>
                <a:ea typeface="Open Sans" panose="020B0606030504020204" pitchFamily="34" charset="0"/>
                <a:cs typeface="GT Walsheim Pro" panose="00000500000000000000" pitchFamily="2" charset="-52"/>
              </a:rPr>
              <a:t>everyone to enhance our built-environment</a:t>
            </a:r>
          </a:p>
        </p:txBody>
      </p:sp>
      <p:pic>
        <p:nvPicPr>
          <p:cNvPr id="33" name="Graphic 32" descr="Checkbox Checked with solid fill">
            <a:extLst>
              <a:ext uri="{FF2B5EF4-FFF2-40B4-BE49-F238E27FC236}">
                <a16:creationId xmlns:a16="http://schemas.microsoft.com/office/drawing/2014/main" id="{0B3E32A0-6076-C08F-A762-93713EF108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3227" y="3601076"/>
            <a:ext cx="914400" cy="914400"/>
          </a:xfrm>
          <a:prstGeom prst="rect">
            <a:avLst/>
          </a:prstGeom>
        </p:spPr>
      </p:pic>
      <p:pic>
        <p:nvPicPr>
          <p:cNvPr id="35" name="Graphic 34" descr="Checkbox Checked with solid fill">
            <a:extLst>
              <a:ext uri="{FF2B5EF4-FFF2-40B4-BE49-F238E27FC236}">
                <a16:creationId xmlns:a16="http://schemas.microsoft.com/office/drawing/2014/main" id="{238C76AB-CE79-6613-9CD6-7E7A5C5811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5049" y="5466143"/>
            <a:ext cx="914400" cy="914400"/>
          </a:xfrm>
          <a:prstGeom prst="rect">
            <a:avLst/>
          </a:prstGeom>
        </p:spPr>
      </p:pic>
      <p:pic>
        <p:nvPicPr>
          <p:cNvPr id="37" name="Graphic 36" descr="Checkbox Checked with solid fill">
            <a:extLst>
              <a:ext uri="{FF2B5EF4-FFF2-40B4-BE49-F238E27FC236}">
                <a16:creationId xmlns:a16="http://schemas.microsoft.com/office/drawing/2014/main" id="{115B1360-3A07-7C0D-0123-98702FB581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1092" y="8831156"/>
            <a:ext cx="914400" cy="914400"/>
          </a:xfrm>
          <a:prstGeom prst="rect">
            <a:avLst/>
          </a:prstGeom>
        </p:spPr>
      </p:pic>
      <p:cxnSp>
        <p:nvCxnSpPr>
          <p:cNvPr id="41" name="Прямая соединительная линия 391">
            <a:extLst>
              <a:ext uri="{FF2B5EF4-FFF2-40B4-BE49-F238E27FC236}">
                <a16:creationId xmlns:a16="http://schemas.microsoft.com/office/drawing/2014/main" id="{C710C08E-064B-8F8B-0CD6-5C315992DC73}"/>
              </a:ext>
            </a:extLst>
          </p:cNvPr>
          <p:cNvCxnSpPr>
            <a:cxnSpLocks/>
          </p:cNvCxnSpPr>
          <p:nvPr/>
        </p:nvCxnSpPr>
        <p:spPr>
          <a:xfrm>
            <a:off x="10150846" y="209798"/>
            <a:ext cx="0" cy="14831935"/>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EFAD3976-467A-A2D0-B96F-1FBE31483DB0}"/>
              </a:ext>
            </a:extLst>
          </p:cNvPr>
          <p:cNvSpPr txBox="1"/>
          <p:nvPr/>
        </p:nvSpPr>
        <p:spPr>
          <a:xfrm>
            <a:off x="876672" y="1508143"/>
            <a:ext cx="1989326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We are way overdue for change in the way we build &amp; live </a:t>
            </a:r>
          </a:p>
        </p:txBody>
      </p:sp>
      <p:sp>
        <p:nvSpPr>
          <p:cNvPr id="6" name="TextBox 5">
            <a:extLst>
              <a:ext uri="{FF2B5EF4-FFF2-40B4-BE49-F238E27FC236}">
                <a16:creationId xmlns:a16="http://schemas.microsoft.com/office/drawing/2014/main" id="{11C8A38D-CD97-C454-3DE2-24BF81E0A5AA}"/>
              </a:ext>
            </a:extLst>
          </p:cNvPr>
          <p:cNvSpPr txBox="1"/>
          <p:nvPr/>
        </p:nvSpPr>
        <p:spPr>
          <a:xfrm>
            <a:off x="2171143" y="7463295"/>
            <a:ext cx="6912341"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dirty="0">
                <a:solidFill>
                  <a:srgbClr val="343434"/>
                </a:solidFill>
                <a:latin typeface="GT Walsheim Pro Light" pitchFamily="2" charset="77"/>
                <a:ea typeface="Open Sans" panose="020B0606030504020204" pitchFamily="34" charset="0"/>
                <a:cs typeface="GT Walsheim Pro Light" pitchFamily="2" charset="77"/>
              </a:rPr>
              <a:t>Global trend of </a:t>
            </a:r>
            <a:r>
              <a:rPr lang="en-US" sz="3000" b="1" dirty="0">
                <a:solidFill>
                  <a:srgbClr val="343434"/>
                </a:solidFill>
                <a:latin typeface="GT Walsheim Pro Light" pitchFamily="2" charset="77"/>
                <a:ea typeface="Open Sans" panose="020B0606030504020204" pitchFamily="34" charset="0"/>
                <a:cs typeface="GT Walsheim Pro Light" pitchFamily="2" charset="77"/>
              </a:rPr>
              <a:t>multi-generational living</a:t>
            </a:r>
            <a:r>
              <a:rPr lang="en-US" sz="3000" dirty="0">
                <a:solidFill>
                  <a:srgbClr val="343434"/>
                </a:solidFill>
                <a:latin typeface="GT Walsheim Pro Light" pitchFamily="2" charset="77"/>
                <a:ea typeface="Open Sans" panose="020B0606030504020204" pitchFamily="34" charset="0"/>
                <a:cs typeface="GT Walsheim Pro Light" pitchFamily="2" charset="77"/>
              </a:rPr>
              <a:t> is rapidly growing</a:t>
            </a:r>
          </a:p>
        </p:txBody>
      </p:sp>
      <p:pic>
        <p:nvPicPr>
          <p:cNvPr id="8" name="Graphic 7" descr="Checkbox Checked with solid fill">
            <a:extLst>
              <a:ext uri="{FF2B5EF4-FFF2-40B4-BE49-F238E27FC236}">
                <a16:creationId xmlns:a16="http://schemas.microsoft.com/office/drawing/2014/main" id="{8B57FD14-0A8A-6D5B-F29E-7D9CBA5084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3227" y="7336084"/>
            <a:ext cx="914400" cy="914400"/>
          </a:xfrm>
          <a:prstGeom prst="rect">
            <a:avLst/>
          </a:prstGeom>
        </p:spPr>
      </p:pic>
    </p:spTree>
    <p:extLst>
      <p:ext uri="{BB962C8B-B14F-4D97-AF65-F5344CB8AC3E}">
        <p14:creationId xmlns:p14="http://schemas.microsoft.com/office/powerpoint/2010/main" val="342613755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54">
            <a:extLst>
              <a:ext uri="{FF2B5EF4-FFF2-40B4-BE49-F238E27FC236}">
                <a16:creationId xmlns:a16="http://schemas.microsoft.com/office/drawing/2014/main" id="{A613202B-2B6D-B956-F178-0A9421F254F8}"/>
              </a:ext>
            </a:extLst>
          </p:cNvPr>
          <p:cNvSpPr/>
          <p:nvPr/>
        </p:nvSpPr>
        <p:spPr>
          <a:xfrm rot="10800000">
            <a:off x="-1" y="0"/>
            <a:ext cx="24384000"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1" name="Rectangle 30">
            <a:extLst>
              <a:ext uri="{FF2B5EF4-FFF2-40B4-BE49-F238E27FC236}">
                <a16:creationId xmlns:a16="http://schemas.microsoft.com/office/drawing/2014/main" id="{45A1A79B-1CDC-3E21-0807-564B8D825A0E}"/>
              </a:ext>
            </a:extLst>
          </p:cNvPr>
          <p:cNvSpPr/>
          <p:nvPr/>
        </p:nvSpPr>
        <p:spPr>
          <a:xfrm>
            <a:off x="12599689" y="0"/>
            <a:ext cx="10316022" cy="2442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2" name="Rectangle 31">
            <a:extLst>
              <a:ext uri="{FF2B5EF4-FFF2-40B4-BE49-F238E27FC236}">
                <a16:creationId xmlns:a16="http://schemas.microsoft.com/office/drawing/2014/main" id="{6E57D289-76B7-57D5-0A9E-2527A76E6534}"/>
              </a:ext>
            </a:extLst>
          </p:cNvPr>
          <p:cNvSpPr/>
          <p:nvPr/>
        </p:nvSpPr>
        <p:spPr>
          <a:xfrm>
            <a:off x="975102" y="11445647"/>
            <a:ext cx="11624585" cy="22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2" name="TextBox 21">
            <a:extLst>
              <a:ext uri="{FF2B5EF4-FFF2-40B4-BE49-F238E27FC236}">
                <a16:creationId xmlns:a16="http://schemas.microsoft.com/office/drawing/2014/main" id="{EA638533-883C-C308-AF4C-B8772D373790}"/>
              </a:ext>
            </a:extLst>
          </p:cNvPr>
          <p:cNvSpPr txBox="1"/>
          <p:nvPr/>
        </p:nvSpPr>
        <p:spPr>
          <a:xfrm>
            <a:off x="1126296" y="2418086"/>
            <a:ext cx="1128631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4000" b="1" dirty="0">
                <a:solidFill>
                  <a:srgbClr val="827466"/>
                </a:solidFill>
                <a:latin typeface="GT Walsheim Pro Bold" pitchFamily="2" charset="77"/>
                <a:ea typeface="Open Sans" panose="020B0606030504020204" pitchFamily="34" charset="0"/>
                <a:cs typeface="GT Walsheim Pro Bold" pitchFamily="2" charset="77"/>
              </a:rPr>
              <a:t>Q </a:t>
            </a:r>
          </a:p>
        </p:txBody>
      </p:sp>
      <p:cxnSp>
        <p:nvCxnSpPr>
          <p:cNvPr id="10" name="Прямая соединительная линия 391">
            <a:extLst>
              <a:ext uri="{FF2B5EF4-FFF2-40B4-BE49-F238E27FC236}">
                <a16:creationId xmlns:a16="http://schemas.microsoft.com/office/drawing/2014/main" id="{76AEF12C-CFED-B381-E274-18FFC553A8C6}"/>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8" name="Прямая соединительная линия 177">
            <a:extLst>
              <a:ext uri="{FF2B5EF4-FFF2-40B4-BE49-F238E27FC236}">
                <a16:creationId xmlns:a16="http://schemas.microsoft.com/office/drawing/2014/main" id="{1C40873F-B9A9-18DA-EF87-7F08C8B106DC}"/>
              </a:ext>
            </a:extLst>
          </p:cNvPr>
          <p:cNvCxnSpPr>
            <a:cxnSpLocks/>
          </p:cNvCxnSpPr>
          <p:nvPr/>
        </p:nvCxnSpPr>
        <p:spPr>
          <a:xfrm flipH="1">
            <a:off x="-25675" y="11419450"/>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9" name="Прямая соединительная линия 177">
            <a:extLst>
              <a:ext uri="{FF2B5EF4-FFF2-40B4-BE49-F238E27FC236}">
                <a16:creationId xmlns:a16="http://schemas.microsoft.com/office/drawing/2014/main" id="{47A5B219-79E7-FEA8-6EA7-CF1D684EE110}"/>
              </a:ext>
            </a:extLst>
          </p:cNvPr>
          <p:cNvCxnSpPr>
            <a:cxnSpLocks/>
          </p:cNvCxnSpPr>
          <p:nvPr/>
        </p:nvCxnSpPr>
        <p:spPr>
          <a:xfrm flipH="1">
            <a:off x="-132736" y="2442965"/>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15" name="Рисунок 49">
            <a:extLst>
              <a:ext uri="{FF2B5EF4-FFF2-40B4-BE49-F238E27FC236}">
                <a16:creationId xmlns:a16="http://schemas.microsoft.com/office/drawing/2014/main" id="{C21AB6A8-13EF-D283-6E84-806B529CBF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828" y="851720"/>
            <a:ext cx="3026028" cy="328584"/>
          </a:xfrm>
          <a:prstGeom prst="rect">
            <a:avLst/>
          </a:prstGeom>
        </p:spPr>
      </p:pic>
      <p:sp>
        <p:nvSpPr>
          <p:cNvPr id="23" name="TextBox 22">
            <a:extLst>
              <a:ext uri="{FF2B5EF4-FFF2-40B4-BE49-F238E27FC236}">
                <a16:creationId xmlns:a16="http://schemas.microsoft.com/office/drawing/2014/main" id="{F8C2E18E-23D7-9A06-0AE2-AD4120F5367A}"/>
              </a:ext>
            </a:extLst>
          </p:cNvPr>
          <p:cNvSpPr txBox="1"/>
          <p:nvPr/>
        </p:nvSpPr>
        <p:spPr>
          <a:xfrm>
            <a:off x="905368" y="6779605"/>
            <a:ext cx="10455493" cy="654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55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Info</a:t>
            </a:r>
          </a:p>
        </p:txBody>
      </p:sp>
      <p:cxnSp>
        <p:nvCxnSpPr>
          <p:cNvPr id="27" name="Прямая соединительная линия 189">
            <a:extLst>
              <a:ext uri="{FF2B5EF4-FFF2-40B4-BE49-F238E27FC236}">
                <a16:creationId xmlns:a16="http://schemas.microsoft.com/office/drawing/2014/main" id="{9A3E2BDA-AC07-6B7B-3509-E718387177FD}"/>
              </a:ext>
            </a:extLst>
          </p:cNvPr>
          <p:cNvCxnSpPr>
            <a:cxnSpLocks/>
          </p:cNvCxnSpPr>
          <p:nvPr/>
        </p:nvCxnSpPr>
        <p:spPr>
          <a:xfrm>
            <a:off x="979351" y="7717634"/>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28" name="Прямая соединительная линия 177">
            <a:extLst>
              <a:ext uri="{FF2B5EF4-FFF2-40B4-BE49-F238E27FC236}">
                <a16:creationId xmlns:a16="http://schemas.microsoft.com/office/drawing/2014/main" id="{476AED85-8B8E-97B9-EB08-9CC283E518A3}"/>
              </a:ext>
            </a:extLst>
          </p:cNvPr>
          <p:cNvCxnSpPr>
            <a:cxnSpLocks/>
          </p:cNvCxnSpPr>
          <p:nvPr/>
        </p:nvCxnSpPr>
        <p:spPr>
          <a:xfrm flipH="1">
            <a:off x="-265471" y="6296507"/>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2A443B8E-81A3-9D45-3FE5-913C8D543E01}"/>
              </a:ext>
            </a:extLst>
          </p:cNvPr>
          <p:cNvSpPr txBox="1"/>
          <p:nvPr/>
        </p:nvSpPr>
        <p:spPr>
          <a:xfrm>
            <a:off x="1496615" y="9231321"/>
            <a:ext cx="4400071"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600" dirty="0" err="1">
                <a:solidFill>
                  <a:srgbClr val="343434"/>
                </a:solidFill>
                <a:latin typeface="GT Walsheim Pro Light" pitchFamily="2" charset="77"/>
                <a:ea typeface="Open Sans" panose="020B0606030504020204" pitchFamily="34" charset="0"/>
                <a:cs typeface="GT Walsheim Pro Light" pitchFamily="2" charset="77"/>
              </a:rPr>
              <a:t>aaron@oopenspace.com</a:t>
            </a:r>
            <a:endParaRPr lang="en-US" sz="2600" dirty="0">
              <a:solidFill>
                <a:srgbClr val="343434"/>
              </a:solidFill>
              <a:latin typeface="GT Walsheim Pro Light" pitchFamily="2" charset="77"/>
              <a:ea typeface="Open Sans" panose="020B0606030504020204" pitchFamily="34" charset="0"/>
              <a:cs typeface="GT Walsheim Pro Light" pitchFamily="2" charset="77"/>
            </a:endParaRPr>
          </a:p>
        </p:txBody>
      </p:sp>
      <p:sp>
        <p:nvSpPr>
          <p:cNvPr id="30" name="TextBox 29">
            <a:extLst>
              <a:ext uri="{FF2B5EF4-FFF2-40B4-BE49-F238E27FC236}">
                <a16:creationId xmlns:a16="http://schemas.microsoft.com/office/drawing/2014/main" id="{2965FD17-E36C-3C38-637F-E0411348B70B}"/>
              </a:ext>
            </a:extLst>
          </p:cNvPr>
          <p:cNvSpPr txBox="1"/>
          <p:nvPr/>
        </p:nvSpPr>
        <p:spPr>
          <a:xfrm>
            <a:off x="1496615" y="9961623"/>
            <a:ext cx="4400071"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ru-RU" sz="2600" dirty="0">
                <a:solidFill>
                  <a:srgbClr val="343434"/>
                </a:solidFill>
                <a:latin typeface="GT Walsheim Pro Light" pitchFamily="2" charset="77"/>
                <a:ea typeface="Open Sans" panose="020B0606030504020204" pitchFamily="34" charset="0"/>
                <a:cs typeface="GT Walsheim Pro Light" pitchFamily="2" charset="77"/>
              </a:rPr>
              <a:t>(+61) </a:t>
            </a:r>
            <a:r>
              <a:rPr lang="en-AU" sz="2600" dirty="0">
                <a:solidFill>
                  <a:srgbClr val="343434"/>
                </a:solidFill>
                <a:latin typeface="GT Walsheim Pro Light" pitchFamily="2" charset="77"/>
                <a:ea typeface="Open Sans" panose="020B0606030504020204" pitchFamily="34" charset="0"/>
                <a:cs typeface="GT Walsheim Pro Light" pitchFamily="2" charset="77"/>
              </a:rPr>
              <a:t>47250 2198</a:t>
            </a:r>
            <a:endParaRPr lang="en-US" sz="2600" dirty="0">
              <a:solidFill>
                <a:srgbClr val="343434"/>
              </a:solidFill>
              <a:latin typeface="GT Walsheim Pro Light" pitchFamily="2" charset="77"/>
              <a:ea typeface="Open Sans" panose="020B0606030504020204" pitchFamily="34" charset="0"/>
              <a:cs typeface="GT Walsheim Pro Light" pitchFamily="2" charset="77"/>
            </a:endParaRPr>
          </a:p>
        </p:txBody>
      </p:sp>
      <p:sp>
        <p:nvSpPr>
          <p:cNvPr id="33" name="TextBox 32">
            <a:extLst>
              <a:ext uri="{FF2B5EF4-FFF2-40B4-BE49-F238E27FC236}">
                <a16:creationId xmlns:a16="http://schemas.microsoft.com/office/drawing/2014/main" id="{159259ED-1F2E-7183-1B39-7B21D1D18747}"/>
              </a:ext>
            </a:extLst>
          </p:cNvPr>
          <p:cNvSpPr txBox="1"/>
          <p:nvPr/>
        </p:nvSpPr>
        <p:spPr>
          <a:xfrm>
            <a:off x="1496615" y="8574889"/>
            <a:ext cx="4400071"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600" dirty="0">
                <a:solidFill>
                  <a:srgbClr val="343434"/>
                </a:solidFill>
                <a:latin typeface="GT Walsheim Pro Light" pitchFamily="2" charset="77"/>
                <a:ea typeface="Open Sans" panose="020B0606030504020204" pitchFamily="34" charset="0"/>
                <a:cs typeface="GT Walsheim Pro Light" pitchFamily="2" charset="77"/>
              </a:rPr>
              <a:t>Aaron Teo, Founder</a:t>
            </a:r>
          </a:p>
        </p:txBody>
      </p:sp>
      <p:pic>
        <p:nvPicPr>
          <p:cNvPr id="34" name="Graphic 33">
            <a:extLst>
              <a:ext uri="{FF2B5EF4-FFF2-40B4-BE49-F238E27FC236}">
                <a16:creationId xmlns:a16="http://schemas.microsoft.com/office/drawing/2014/main" id="{56293DBB-B90D-4C35-C26A-57D1AAF4601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6655" y="8627017"/>
            <a:ext cx="306923" cy="306923"/>
          </a:xfrm>
          <a:prstGeom prst="rect">
            <a:avLst/>
          </a:prstGeom>
        </p:spPr>
      </p:pic>
      <p:pic>
        <p:nvPicPr>
          <p:cNvPr id="3" name="Graphic 2">
            <a:extLst>
              <a:ext uri="{FF2B5EF4-FFF2-40B4-BE49-F238E27FC236}">
                <a16:creationId xmlns:a16="http://schemas.microsoft.com/office/drawing/2014/main" id="{95AB7756-D107-8F47-C36D-FC6C1F2E2B9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550" y="9326926"/>
            <a:ext cx="301231" cy="301231"/>
          </a:xfrm>
          <a:prstGeom prst="rect">
            <a:avLst/>
          </a:prstGeom>
        </p:spPr>
      </p:pic>
      <p:pic>
        <p:nvPicPr>
          <p:cNvPr id="6" name="Graphic 5">
            <a:extLst>
              <a:ext uri="{FF2B5EF4-FFF2-40B4-BE49-F238E27FC236}">
                <a16:creationId xmlns:a16="http://schemas.microsoft.com/office/drawing/2014/main" id="{38BF6FAF-CEB6-90D8-3A70-6B6C5561ACF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1354" y="10042148"/>
            <a:ext cx="301720" cy="301720"/>
          </a:xfrm>
          <a:prstGeom prst="rect">
            <a:avLst/>
          </a:prstGeom>
        </p:spPr>
      </p:pic>
      <p:pic>
        <p:nvPicPr>
          <p:cNvPr id="35" name="Picture 34">
            <a:extLst>
              <a:ext uri="{FF2B5EF4-FFF2-40B4-BE49-F238E27FC236}">
                <a16:creationId xmlns:a16="http://schemas.microsoft.com/office/drawing/2014/main" id="{3A5E449E-C576-F20B-08D5-A5E8E305FB4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7269" b="18336"/>
          <a:stretch/>
        </p:blipFill>
        <p:spPr>
          <a:xfrm>
            <a:off x="12608408" y="6296506"/>
            <a:ext cx="10307303" cy="5122943"/>
          </a:xfrm>
          <a:prstGeom prst="rect">
            <a:avLst/>
          </a:prstGeom>
        </p:spPr>
      </p:pic>
      <p:cxnSp>
        <p:nvCxnSpPr>
          <p:cNvPr id="9" name="Прямая соединительная линия 368">
            <a:extLst>
              <a:ext uri="{FF2B5EF4-FFF2-40B4-BE49-F238E27FC236}">
                <a16:creationId xmlns:a16="http://schemas.microsoft.com/office/drawing/2014/main" id="{958616AC-7004-CD9E-AD38-A364DFFECF67}"/>
              </a:ext>
            </a:extLst>
          </p:cNvPr>
          <p:cNvCxnSpPr>
            <a:cxnSpLocks/>
          </p:cNvCxnSpPr>
          <p:nvPr/>
        </p:nvCxnSpPr>
        <p:spPr>
          <a:xfrm>
            <a:off x="12599687" y="6296507"/>
            <a:ext cx="2" cy="7419493"/>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1" name="Прямая соединительная линия 158">
            <a:extLst>
              <a:ext uri="{FF2B5EF4-FFF2-40B4-BE49-F238E27FC236}">
                <a16:creationId xmlns:a16="http://schemas.microsoft.com/office/drawing/2014/main" id="{FCFB5B82-7975-7A55-9AAC-42A224CC4A2B}"/>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03ABBDB3-8A10-1B9B-BBBE-06660EBA8BD0}"/>
              </a:ext>
            </a:extLst>
          </p:cNvPr>
          <p:cNvSpPr txBox="1"/>
          <p:nvPr/>
        </p:nvSpPr>
        <p:spPr>
          <a:xfrm>
            <a:off x="3840831" y="3358058"/>
            <a:ext cx="14704121" cy="2400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5000" b="1" dirty="0">
                <a:solidFill>
                  <a:srgbClr val="DDC7B1"/>
                </a:solidFill>
                <a:latin typeface="GT Walsheim Pro Bold" pitchFamily="2" charset="77"/>
                <a:ea typeface="Open Sans" panose="020B0606030504020204" pitchFamily="34" charset="0"/>
                <a:cs typeface="GT Walsheim Pro Bold" pitchFamily="2" charset="77"/>
              </a:rPr>
              <a:t>&amp; A </a:t>
            </a:r>
          </a:p>
        </p:txBody>
      </p:sp>
      <p:cxnSp>
        <p:nvCxnSpPr>
          <p:cNvPr id="7" name="Прямая соединительная линия 368">
            <a:extLst>
              <a:ext uri="{FF2B5EF4-FFF2-40B4-BE49-F238E27FC236}">
                <a16:creationId xmlns:a16="http://schemas.microsoft.com/office/drawing/2014/main" id="{CD2E618C-BE78-815C-430E-6CCD260B4DCE}"/>
              </a:ext>
            </a:extLst>
          </p:cNvPr>
          <p:cNvCxnSpPr>
            <a:cxnSpLocks/>
          </p:cNvCxnSpPr>
          <p:nvPr/>
        </p:nvCxnSpPr>
        <p:spPr>
          <a:xfrm>
            <a:off x="12595569" y="-4976528"/>
            <a:ext cx="2" cy="7419493"/>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5077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80EE74-0A4C-619F-FEDC-60592D4F41F0}"/>
              </a:ext>
            </a:extLst>
          </p:cNvPr>
          <p:cNvSpPr/>
          <p:nvPr/>
        </p:nvSpPr>
        <p:spPr>
          <a:xfrm>
            <a:off x="1000186" y="4467892"/>
            <a:ext cx="21895745" cy="7640402"/>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36257"/>
            <a:ext cx="238251" cy="400154"/>
          </a:xfrm>
        </p:spPr>
        <p:txBody>
          <a:bodyPr/>
          <a:lstStyle/>
          <a:p>
            <a:fld id="{86CB4B4D-7CA3-9044-876B-883B54F8677D}" type="slidenum">
              <a:rPr lang="en-US" sz="2000" smtClean="0">
                <a:solidFill>
                  <a:srgbClr val="343434">
                    <a:alpha val="30000"/>
                  </a:srgbClr>
                </a:solidFill>
                <a:latin typeface="GT Walsheim Pro" panose="00000500000000000000" pitchFamily="2" charset="-52"/>
                <a:ea typeface="Open Sans" panose="020B0606030504020204" pitchFamily="34" charset="0"/>
                <a:cs typeface="GT Walsheim Pro" panose="00000500000000000000" pitchFamily="2" charset="-52"/>
              </a:rPr>
              <a:t>3</a:t>
            </a:fld>
            <a:endParaRPr lang="en-US" sz="2000" dirty="0">
              <a:solidFill>
                <a:srgbClr val="343434">
                  <a:alpha val="3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a:cxnSpLocks/>
          </p:cNvCxnSpPr>
          <p:nvPr/>
        </p:nvCxnSpPr>
        <p:spPr>
          <a:xfrm>
            <a:off x="976587" y="202925"/>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01C2AAB4-F093-459B-A3AD-596085B605C8}"/>
              </a:ext>
            </a:extLst>
          </p:cNvPr>
          <p:cNvSpPr txBox="1"/>
          <p:nvPr/>
        </p:nvSpPr>
        <p:spPr>
          <a:xfrm>
            <a:off x="1102058" y="909207"/>
            <a:ext cx="938665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THE PROBLEM</a:t>
            </a:r>
          </a:p>
        </p:txBody>
      </p:sp>
      <p:pic>
        <p:nvPicPr>
          <p:cNvPr id="51" name="Рисунок 50">
            <a:extLst>
              <a:ext uri="{FF2B5EF4-FFF2-40B4-BE49-F238E27FC236}">
                <a16:creationId xmlns:a16="http://schemas.microsoft.com/office/drawing/2014/main" id="{ACD2FDB4-E898-4FA0-A300-A96E0B85CDC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50" name="Прямая соединительная линия 49">
            <a:extLst>
              <a:ext uri="{FF2B5EF4-FFF2-40B4-BE49-F238E27FC236}">
                <a16:creationId xmlns:a16="http://schemas.microsoft.com/office/drawing/2014/main" id="{0EF0C481-A022-4DE5-9011-ED837B0303D7}"/>
              </a:ext>
            </a:extLst>
          </p:cNvPr>
          <p:cNvCxnSpPr>
            <a:cxnSpLocks/>
          </p:cNvCxnSpPr>
          <p:nvPr/>
        </p:nvCxnSpPr>
        <p:spPr>
          <a:xfrm>
            <a:off x="22895931"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227" name="Picture 226">
            <a:extLst>
              <a:ext uri="{FF2B5EF4-FFF2-40B4-BE49-F238E27FC236}">
                <a16:creationId xmlns:a16="http://schemas.microsoft.com/office/drawing/2014/main" id="{A04CDDED-43C6-DD0B-C6BB-EC598F9AE3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09569">
            <a:off x="55261" y="5273173"/>
            <a:ext cx="10926084" cy="7878037"/>
          </a:xfrm>
          <a:prstGeom prst="rect">
            <a:avLst/>
          </a:prstGeom>
        </p:spPr>
      </p:pic>
      <p:cxnSp>
        <p:nvCxnSpPr>
          <p:cNvPr id="7" name="Прямая соединительная линия 189">
            <a:extLst>
              <a:ext uri="{FF2B5EF4-FFF2-40B4-BE49-F238E27FC236}">
                <a16:creationId xmlns:a16="http://schemas.microsoft.com/office/drawing/2014/main" id="{A818162E-D2A5-F6D3-D9CA-E64D51DEB9A2}"/>
              </a:ext>
            </a:extLst>
          </p:cNvPr>
          <p:cNvCxnSpPr>
            <a:cxnSpLocks/>
          </p:cNvCxnSpPr>
          <p:nvPr/>
        </p:nvCxnSpPr>
        <p:spPr>
          <a:xfrm>
            <a:off x="1162608" y="1396920"/>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77D7FE89-D859-19DC-5D50-5745BDBCA455}"/>
              </a:ext>
            </a:extLst>
          </p:cNvPr>
          <p:cNvSpPr txBox="1"/>
          <p:nvPr/>
        </p:nvSpPr>
        <p:spPr>
          <a:xfrm>
            <a:off x="1000186" y="1600201"/>
            <a:ext cx="21600186"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6000">
                <a:solidFill>
                  <a:srgbClr val="343434"/>
                </a:solidFill>
                <a:latin typeface="GT Super Display" panose="00000500000000000000" pitchFamily="2" charset="0"/>
                <a:ea typeface="Noto Serif" panose="02020600060500020200" pitchFamily="18" charset="0"/>
                <a:cs typeface="Noto Serif" panose="02020600060500020200" pitchFamily="18" charset="0"/>
              </a:defRPr>
            </a:lvl1pPr>
          </a:lstStyle>
          <a:p>
            <a:pPr algn="l"/>
            <a:r>
              <a:rPr lang="en-US"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But typical homes are not built to adapt to us</a:t>
            </a:r>
          </a:p>
        </p:txBody>
      </p:sp>
      <p:grpSp>
        <p:nvGrpSpPr>
          <p:cNvPr id="46" name="Group 45">
            <a:extLst>
              <a:ext uri="{FF2B5EF4-FFF2-40B4-BE49-F238E27FC236}">
                <a16:creationId xmlns:a16="http://schemas.microsoft.com/office/drawing/2014/main" id="{3DFB14E7-0721-05FB-1E6D-CD5CC51C54D8}"/>
              </a:ext>
            </a:extLst>
          </p:cNvPr>
          <p:cNvGrpSpPr/>
          <p:nvPr/>
        </p:nvGrpSpPr>
        <p:grpSpPr>
          <a:xfrm>
            <a:off x="3985880" y="5190942"/>
            <a:ext cx="3118167" cy="949219"/>
            <a:chOff x="1421137" y="4877316"/>
            <a:chExt cx="3118167" cy="949219"/>
          </a:xfrm>
        </p:grpSpPr>
        <p:sp>
          <p:nvSpPr>
            <p:cNvPr id="48" name="Прямоугольник 83">
              <a:extLst>
                <a:ext uri="{FF2B5EF4-FFF2-40B4-BE49-F238E27FC236}">
                  <a16:creationId xmlns:a16="http://schemas.microsoft.com/office/drawing/2014/main" id="{518E8E9E-945C-C20D-F6A0-A6C29E0D595B}"/>
                </a:ext>
              </a:extLst>
            </p:cNvPr>
            <p:cNvSpPr/>
            <p:nvPr/>
          </p:nvSpPr>
          <p:spPr>
            <a:xfrm>
              <a:off x="1421137" y="4877316"/>
              <a:ext cx="3118167" cy="949219"/>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52" name="TextBox 51">
              <a:extLst>
                <a:ext uri="{FF2B5EF4-FFF2-40B4-BE49-F238E27FC236}">
                  <a16:creationId xmlns:a16="http://schemas.microsoft.com/office/drawing/2014/main" id="{07121274-15BB-38A1-5E58-A7B3E2072150}"/>
                </a:ext>
              </a:extLst>
            </p:cNvPr>
            <p:cNvSpPr txBox="1"/>
            <p:nvPr/>
          </p:nvSpPr>
          <p:spPr>
            <a:xfrm>
              <a:off x="1664066" y="5134217"/>
              <a:ext cx="1988935" cy="475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Templated</a:t>
              </a:r>
            </a:p>
          </p:txBody>
        </p:sp>
        <p:sp>
          <p:nvSpPr>
            <p:cNvPr id="53" name="Полилиния: фигура 85">
              <a:extLst>
                <a:ext uri="{FF2B5EF4-FFF2-40B4-BE49-F238E27FC236}">
                  <a16:creationId xmlns:a16="http://schemas.microsoft.com/office/drawing/2014/main" id="{A8C3ED4E-DF54-EC2C-F633-6B2C0D623895}"/>
                </a:ext>
              </a:extLst>
            </p:cNvPr>
            <p:cNvSpPr>
              <a:spLocks noChangeAspect="1"/>
            </p:cNvSpPr>
            <p:nvPr/>
          </p:nvSpPr>
          <p:spPr>
            <a:xfrm>
              <a:off x="3611255" y="5119501"/>
              <a:ext cx="464850" cy="464850"/>
            </a:xfrm>
            <a:custGeom>
              <a:avLst/>
              <a:gdLst>
                <a:gd name="connsiteX0" fmla="*/ 900000 w 900000"/>
                <a:gd name="connsiteY0" fmla="*/ 180000 h 900000"/>
                <a:gd name="connsiteX1" fmla="*/ 900000 w 900000"/>
                <a:gd name="connsiteY1" fmla="*/ 0 h 900000"/>
                <a:gd name="connsiteX2" fmla="*/ 0 w 900000"/>
                <a:gd name="connsiteY2" fmla="*/ 0 h 900000"/>
                <a:gd name="connsiteX3" fmla="*/ 0 w 900000"/>
                <a:gd name="connsiteY3" fmla="*/ 900000 h 900000"/>
                <a:gd name="connsiteX4" fmla="*/ 900000 w 900000"/>
                <a:gd name="connsiteY4" fmla="*/ 900000 h 900000"/>
                <a:gd name="connsiteX5" fmla="*/ 900000 w 900000"/>
                <a:gd name="connsiteY5" fmla="*/ 360000 h 900000"/>
                <a:gd name="connsiteX6" fmla="*/ 810000 w 900000"/>
                <a:gd name="connsiteY6" fmla="*/ 360000 h 900000"/>
                <a:gd name="connsiteX7" fmla="*/ 810000 w 900000"/>
                <a:gd name="connsiteY7" fmla="*/ 810000 h 900000"/>
                <a:gd name="connsiteX8" fmla="*/ 540000 w 900000"/>
                <a:gd name="connsiteY8" fmla="*/ 810000 h 900000"/>
                <a:gd name="connsiteX9" fmla="*/ 540000 w 900000"/>
                <a:gd name="connsiteY9" fmla="*/ 720000 h 900000"/>
                <a:gd name="connsiteX10" fmla="*/ 450000 w 900000"/>
                <a:gd name="connsiteY10" fmla="*/ 720000 h 900000"/>
                <a:gd name="connsiteX11" fmla="*/ 450000 w 900000"/>
                <a:gd name="connsiteY11" fmla="*/ 810000 h 900000"/>
                <a:gd name="connsiteX12" fmla="*/ 90000 w 900000"/>
                <a:gd name="connsiteY12" fmla="*/ 810000 h 900000"/>
                <a:gd name="connsiteX13" fmla="*/ 90000 w 900000"/>
                <a:gd name="connsiteY13" fmla="*/ 495120 h 900000"/>
                <a:gd name="connsiteX14" fmla="*/ 450000 w 900000"/>
                <a:gd name="connsiteY14" fmla="*/ 495120 h 900000"/>
                <a:gd name="connsiteX15" fmla="*/ 450000 w 900000"/>
                <a:gd name="connsiteY15" fmla="*/ 585120 h 900000"/>
                <a:gd name="connsiteX16" fmla="*/ 540000 w 900000"/>
                <a:gd name="connsiteY16" fmla="*/ 585120 h 900000"/>
                <a:gd name="connsiteX17" fmla="*/ 540000 w 900000"/>
                <a:gd name="connsiteY17" fmla="*/ 405120 h 900000"/>
                <a:gd name="connsiteX18" fmla="*/ 90000 w 900000"/>
                <a:gd name="connsiteY18" fmla="*/ 405120 h 900000"/>
                <a:gd name="connsiteX19" fmla="*/ 90000 w 900000"/>
                <a:gd name="connsiteY19" fmla="*/ 90000 h 900000"/>
                <a:gd name="connsiteX20" fmla="*/ 449040 w 900000"/>
                <a:gd name="connsiteY20" fmla="*/ 90000 h 900000"/>
                <a:gd name="connsiteX21" fmla="*/ 449040 w 900000"/>
                <a:gd name="connsiteY21" fmla="*/ 270000 h 900000"/>
                <a:gd name="connsiteX22" fmla="*/ 539040 w 900000"/>
                <a:gd name="connsiteY22" fmla="*/ 270000 h 900000"/>
                <a:gd name="connsiteX23" fmla="*/ 539040 w 900000"/>
                <a:gd name="connsiteY23" fmla="*/ 90000 h 900000"/>
                <a:gd name="connsiteX24" fmla="*/ 810000 w 900000"/>
                <a:gd name="connsiteY24" fmla="*/ 90000 h 900000"/>
                <a:gd name="connsiteX25" fmla="*/ 810000 w 900000"/>
                <a:gd name="connsiteY25" fmla="*/ 18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00000" h="900000">
                  <a:moveTo>
                    <a:pt x="900000" y="180000"/>
                  </a:moveTo>
                  <a:lnTo>
                    <a:pt x="900000" y="0"/>
                  </a:lnTo>
                  <a:lnTo>
                    <a:pt x="0" y="0"/>
                  </a:lnTo>
                  <a:lnTo>
                    <a:pt x="0" y="900000"/>
                  </a:lnTo>
                  <a:lnTo>
                    <a:pt x="900000" y="900000"/>
                  </a:lnTo>
                  <a:lnTo>
                    <a:pt x="900000" y="360000"/>
                  </a:lnTo>
                  <a:lnTo>
                    <a:pt x="810000" y="360000"/>
                  </a:lnTo>
                  <a:lnTo>
                    <a:pt x="810000" y="810000"/>
                  </a:lnTo>
                  <a:lnTo>
                    <a:pt x="540000" y="810000"/>
                  </a:lnTo>
                  <a:lnTo>
                    <a:pt x="540000" y="720000"/>
                  </a:lnTo>
                  <a:lnTo>
                    <a:pt x="450000" y="720000"/>
                  </a:lnTo>
                  <a:lnTo>
                    <a:pt x="450000" y="810000"/>
                  </a:lnTo>
                  <a:lnTo>
                    <a:pt x="90000" y="810000"/>
                  </a:lnTo>
                  <a:lnTo>
                    <a:pt x="90000" y="495120"/>
                  </a:lnTo>
                  <a:lnTo>
                    <a:pt x="450000" y="495120"/>
                  </a:lnTo>
                  <a:lnTo>
                    <a:pt x="450000" y="585120"/>
                  </a:lnTo>
                  <a:lnTo>
                    <a:pt x="540000" y="585120"/>
                  </a:lnTo>
                  <a:lnTo>
                    <a:pt x="540000" y="405120"/>
                  </a:lnTo>
                  <a:lnTo>
                    <a:pt x="90000" y="405120"/>
                  </a:lnTo>
                  <a:lnTo>
                    <a:pt x="90000" y="90000"/>
                  </a:lnTo>
                  <a:lnTo>
                    <a:pt x="449040" y="90000"/>
                  </a:lnTo>
                  <a:lnTo>
                    <a:pt x="449040" y="270000"/>
                  </a:lnTo>
                  <a:lnTo>
                    <a:pt x="539040" y="270000"/>
                  </a:lnTo>
                  <a:lnTo>
                    <a:pt x="539040" y="90000"/>
                  </a:lnTo>
                  <a:lnTo>
                    <a:pt x="810000" y="90000"/>
                  </a:lnTo>
                  <a:lnTo>
                    <a:pt x="810000" y="180000"/>
                  </a:lnTo>
                  <a:close/>
                </a:path>
              </a:pathLst>
            </a:custGeom>
            <a:solidFill>
              <a:srgbClr val="454545"/>
            </a:solidFill>
            <a:ln w="2388" cap="flat">
              <a:noFill/>
              <a:prstDash val="solid"/>
              <a:miter/>
            </a:ln>
          </p:spPr>
          <p:txBody>
            <a:bodyPr rtlCol="0" anchor="ctr"/>
            <a:lstStyle/>
            <a:p>
              <a:endParaRPr lang="en-US"/>
            </a:p>
          </p:txBody>
        </p:sp>
      </p:grpSp>
      <p:grpSp>
        <p:nvGrpSpPr>
          <p:cNvPr id="54" name="Group 53">
            <a:extLst>
              <a:ext uri="{FF2B5EF4-FFF2-40B4-BE49-F238E27FC236}">
                <a16:creationId xmlns:a16="http://schemas.microsoft.com/office/drawing/2014/main" id="{65599B68-0090-BBB3-0765-B228F95B3CC6}"/>
              </a:ext>
            </a:extLst>
          </p:cNvPr>
          <p:cNvGrpSpPr/>
          <p:nvPr/>
        </p:nvGrpSpPr>
        <p:grpSpPr>
          <a:xfrm>
            <a:off x="1135506" y="6300462"/>
            <a:ext cx="2273132" cy="949219"/>
            <a:chOff x="8779088" y="5731045"/>
            <a:chExt cx="2273132" cy="949219"/>
          </a:xfrm>
        </p:grpSpPr>
        <p:sp>
          <p:nvSpPr>
            <p:cNvPr id="55" name="Прямоугольник 106">
              <a:extLst>
                <a:ext uri="{FF2B5EF4-FFF2-40B4-BE49-F238E27FC236}">
                  <a16:creationId xmlns:a16="http://schemas.microsoft.com/office/drawing/2014/main" id="{E50738E1-0266-1D2C-3679-7D44A148343F}"/>
                </a:ext>
              </a:extLst>
            </p:cNvPr>
            <p:cNvSpPr/>
            <p:nvPr/>
          </p:nvSpPr>
          <p:spPr>
            <a:xfrm>
              <a:off x="8779088" y="5731045"/>
              <a:ext cx="2273132" cy="949219"/>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56" name="TextBox 55">
              <a:extLst>
                <a:ext uri="{FF2B5EF4-FFF2-40B4-BE49-F238E27FC236}">
                  <a16:creationId xmlns:a16="http://schemas.microsoft.com/office/drawing/2014/main" id="{2F32D6BB-11B0-EFEE-DFA5-6792D50E7B71}"/>
                </a:ext>
              </a:extLst>
            </p:cNvPr>
            <p:cNvSpPr txBox="1"/>
            <p:nvPr/>
          </p:nvSpPr>
          <p:spPr>
            <a:xfrm>
              <a:off x="9011019" y="5951755"/>
              <a:ext cx="1988935" cy="475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Static</a:t>
              </a:r>
            </a:p>
          </p:txBody>
        </p:sp>
        <p:pic>
          <p:nvPicPr>
            <p:cNvPr id="57" name="Рисунок 160">
              <a:extLst>
                <a:ext uri="{FF2B5EF4-FFF2-40B4-BE49-F238E27FC236}">
                  <a16:creationId xmlns:a16="http://schemas.microsoft.com/office/drawing/2014/main" id="{644E5A5E-86B1-8247-632F-A2D345459A7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163904" y="5932533"/>
              <a:ext cx="524012" cy="524012"/>
            </a:xfrm>
            <a:prstGeom prst="rect">
              <a:avLst/>
            </a:prstGeom>
          </p:spPr>
        </p:pic>
      </p:grpSp>
      <p:grpSp>
        <p:nvGrpSpPr>
          <p:cNvPr id="58" name="Group 57">
            <a:extLst>
              <a:ext uri="{FF2B5EF4-FFF2-40B4-BE49-F238E27FC236}">
                <a16:creationId xmlns:a16="http://schemas.microsoft.com/office/drawing/2014/main" id="{5D201FD0-ED09-C75E-FCD9-3DFFDCC8D1AB}"/>
              </a:ext>
            </a:extLst>
          </p:cNvPr>
          <p:cNvGrpSpPr/>
          <p:nvPr/>
        </p:nvGrpSpPr>
        <p:grpSpPr>
          <a:xfrm>
            <a:off x="7866523" y="6213682"/>
            <a:ext cx="2959955" cy="949219"/>
            <a:chOff x="7787810" y="5010765"/>
            <a:chExt cx="2959955" cy="949219"/>
          </a:xfrm>
        </p:grpSpPr>
        <p:sp>
          <p:nvSpPr>
            <p:cNvPr id="59" name="Прямоугольник 83">
              <a:extLst>
                <a:ext uri="{FF2B5EF4-FFF2-40B4-BE49-F238E27FC236}">
                  <a16:creationId xmlns:a16="http://schemas.microsoft.com/office/drawing/2014/main" id="{7B2376E7-A5C5-5954-3BF4-702431DA697D}"/>
                </a:ext>
              </a:extLst>
            </p:cNvPr>
            <p:cNvSpPr/>
            <p:nvPr/>
          </p:nvSpPr>
          <p:spPr>
            <a:xfrm>
              <a:off x="7787810" y="5010765"/>
              <a:ext cx="2959955" cy="949219"/>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60" name="TextBox 59">
              <a:extLst>
                <a:ext uri="{FF2B5EF4-FFF2-40B4-BE49-F238E27FC236}">
                  <a16:creationId xmlns:a16="http://schemas.microsoft.com/office/drawing/2014/main" id="{C543D4EE-E8A1-7B12-0FD0-75524DEB3533}"/>
                </a:ext>
              </a:extLst>
            </p:cNvPr>
            <p:cNvSpPr txBox="1"/>
            <p:nvPr/>
          </p:nvSpPr>
          <p:spPr>
            <a:xfrm>
              <a:off x="8040112" y="5227274"/>
              <a:ext cx="2186261"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Outdated</a:t>
              </a:r>
            </a:p>
          </p:txBody>
        </p:sp>
        <p:grpSp>
          <p:nvGrpSpPr>
            <p:cNvPr id="63" name="Рисунок 21">
              <a:extLst>
                <a:ext uri="{FF2B5EF4-FFF2-40B4-BE49-F238E27FC236}">
                  <a16:creationId xmlns:a16="http://schemas.microsoft.com/office/drawing/2014/main" id="{9D8D733D-800F-D547-8213-93D1CBB34FC5}"/>
                </a:ext>
              </a:extLst>
            </p:cNvPr>
            <p:cNvGrpSpPr>
              <a:grpSpLocks noChangeAspect="1"/>
            </p:cNvGrpSpPr>
            <p:nvPr/>
          </p:nvGrpSpPr>
          <p:grpSpPr>
            <a:xfrm>
              <a:off x="9866731" y="5312955"/>
              <a:ext cx="432978" cy="432000"/>
              <a:chOff x="8344812" y="10251960"/>
              <a:chExt cx="820620" cy="818763"/>
            </a:xfrm>
            <a:solidFill>
              <a:srgbClr val="454545"/>
            </a:solidFill>
          </p:grpSpPr>
          <p:sp>
            <p:nvSpPr>
              <p:cNvPr id="66" name="Полилиния: фигура 166">
                <a:extLst>
                  <a:ext uri="{FF2B5EF4-FFF2-40B4-BE49-F238E27FC236}">
                    <a16:creationId xmlns:a16="http://schemas.microsoft.com/office/drawing/2014/main" id="{EC46C7E9-A651-201F-DE3E-BEFF0A1E57AE}"/>
                  </a:ext>
                </a:extLst>
              </p:cNvPr>
              <p:cNvSpPr/>
              <p:nvPr/>
            </p:nvSpPr>
            <p:spPr>
              <a:xfrm>
                <a:off x="9058276" y="10251960"/>
                <a:ext cx="107156" cy="491257"/>
              </a:xfrm>
              <a:custGeom>
                <a:avLst/>
                <a:gdLst>
                  <a:gd name="connsiteX0" fmla="*/ 0 w 163752"/>
                  <a:gd name="connsiteY0" fmla="*/ 0 h 491257"/>
                  <a:gd name="connsiteX1" fmla="*/ 163752 w 163752"/>
                  <a:gd name="connsiteY1" fmla="*/ 0 h 491257"/>
                  <a:gd name="connsiteX2" fmla="*/ 163752 w 163752"/>
                  <a:gd name="connsiteY2" fmla="*/ 491258 h 491257"/>
                  <a:gd name="connsiteX3" fmla="*/ 0 w 163752"/>
                  <a:gd name="connsiteY3" fmla="*/ 491258 h 491257"/>
                </a:gdLst>
                <a:ahLst/>
                <a:cxnLst>
                  <a:cxn ang="0">
                    <a:pos x="connsiteX0" y="connsiteY0"/>
                  </a:cxn>
                  <a:cxn ang="0">
                    <a:pos x="connsiteX1" y="connsiteY1"/>
                  </a:cxn>
                  <a:cxn ang="0">
                    <a:pos x="connsiteX2" y="connsiteY2"/>
                  </a:cxn>
                  <a:cxn ang="0">
                    <a:pos x="connsiteX3" y="connsiteY3"/>
                  </a:cxn>
                </a:cxnLst>
                <a:rect l="l" t="t" r="r" b="b"/>
                <a:pathLst>
                  <a:path w="163752" h="491257">
                    <a:moveTo>
                      <a:pt x="0" y="0"/>
                    </a:moveTo>
                    <a:lnTo>
                      <a:pt x="163752" y="0"/>
                    </a:lnTo>
                    <a:lnTo>
                      <a:pt x="163752" y="491258"/>
                    </a:lnTo>
                    <a:lnTo>
                      <a:pt x="0" y="491258"/>
                    </a:lnTo>
                    <a:close/>
                  </a:path>
                </a:pathLst>
              </a:custGeom>
              <a:grpFill/>
              <a:ln w="1909" cap="flat">
                <a:noFill/>
                <a:prstDash val="solid"/>
                <a:miter/>
              </a:ln>
            </p:spPr>
            <p:txBody>
              <a:bodyPr rtlCol="0" anchor="ctr"/>
              <a:lstStyle/>
              <a:p>
                <a:endParaRPr lang="en-US" dirty="0"/>
              </a:p>
            </p:txBody>
          </p:sp>
          <p:sp>
            <p:nvSpPr>
              <p:cNvPr id="67" name="Полилиния: фигура 168">
                <a:extLst>
                  <a:ext uri="{FF2B5EF4-FFF2-40B4-BE49-F238E27FC236}">
                    <a16:creationId xmlns:a16="http://schemas.microsoft.com/office/drawing/2014/main" id="{77BA2AD3-FA3C-B8E0-096A-E75CE89ADE1E}"/>
                  </a:ext>
                </a:extLst>
              </p:cNvPr>
              <p:cNvSpPr/>
              <p:nvPr/>
            </p:nvSpPr>
            <p:spPr>
              <a:xfrm>
                <a:off x="8344812" y="10251960"/>
                <a:ext cx="655010" cy="818763"/>
              </a:xfrm>
              <a:custGeom>
                <a:avLst/>
                <a:gdLst>
                  <a:gd name="connsiteX0" fmla="*/ 573135 w 655010"/>
                  <a:gd name="connsiteY0" fmla="*/ 0 h 818763"/>
                  <a:gd name="connsiteX1" fmla="*/ 204691 w 655010"/>
                  <a:gd name="connsiteY1" fmla="*/ 0 h 818763"/>
                  <a:gd name="connsiteX2" fmla="*/ 129366 w 655010"/>
                  <a:gd name="connsiteY2" fmla="*/ 49945 h 818763"/>
                  <a:gd name="connsiteX3" fmla="*/ 5937 w 655010"/>
                  <a:gd name="connsiteY3" fmla="*/ 338559 h 818763"/>
                  <a:gd name="connsiteX4" fmla="*/ 0 w 655010"/>
                  <a:gd name="connsiteY4" fmla="*/ 368443 h 818763"/>
                  <a:gd name="connsiteX5" fmla="*/ 0 w 655010"/>
                  <a:gd name="connsiteY5" fmla="*/ 446839 h 818763"/>
                  <a:gd name="connsiteX6" fmla="*/ 409 w 655010"/>
                  <a:gd name="connsiteY6" fmla="*/ 447248 h 818763"/>
                  <a:gd name="connsiteX7" fmla="*/ 0 w 655010"/>
                  <a:gd name="connsiteY7" fmla="*/ 450320 h 818763"/>
                  <a:gd name="connsiteX8" fmla="*/ 81877 w 655010"/>
                  <a:gd name="connsiteY8" fmla="*/ 532197 h 818763"/>
                  <a:gd name="connsiteX9" fmla="*/ 340401 w 655010"/>
                  <a:gd name="connsiteY9" fmla="*/ 532197 h 818763"/>
                  <a:gd name="connsiteX10" fmla="*/ 301306 w 655010"/>
                  <a:gd name="connsiteY10" fmla="*/ 719284 h 818763"/>
                  <a:gd name="connsiteX11" fmla="*/ 299873 w 655010"/>
                  <a:gd name="connsiteY11" fmla="*/ 732180 h 818763"/>
                  <a:gd name="connsiteX12" fmla="*/ 317886 w 655010"/>
                  <a:gd name="connsiteY12" fmla="*/ 775574 h 818763"/>
                  <a:gd name="connsiteX13" fmla="*/ 361483 w 655010"/>
                  <a:gd name="connsiteY13" fmla="*/ 818764 h 818763"/>
                  <a:gd name="connsiteX14" fmla="*/ 631061 w 655010"/>
                  <a:gd name="connsiteY14" fmla="*/ 549186 h 818763"/>
                  <a:gd name="connsiteX15" fmla="*/ 655010 w 655010"/>
                  <a:gd name="connsiteY15" fmla="*/ 491258 h 818763"/>
                  <a:gd name="connsiteX16" fmla="*/ 655010 w 655010"/>
                  <a:gd name="connsiteY16" fmla="*/ 81877 h 818763"/>
                  <a:gd name="connsiteX17" fmla="*/ 573135 w 655010"/>
                  <a:gd name="connsiteY17" fmla="*/ 0 h 81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5010" h="818763">
                    <a:moveTo>
                      <a:pt x="573135" y="0"/>
                    </a:moveTo>
                    <a:lnTo>
                      <a:pt x="204691" y="0"/>
                    </a:lnTo>
                    <a:cubicBezTo>
                      <a:pt x="170712" y="0"/>
                      <a:pt x="141647" y="20673"/>
                      <a:pt x="129366" y="49945"/>
                    </a:cubicBezTo>
                    <a:lnTo>
                      <a:pt x="5937" y="338559"/>
                    </a:lnTo>
                    <a:cubicBezTo>
                      <a:pt x="2251" y="347976"/>
                      <a:pt x="0" y="358004"/>
                      <a:pt x="0" y="368443"/>
                    </a:cubicBezTo>
                    <a:lnTo>
                      <a:pt x="0" y="446839"/>
                    </a:lnTo>
                    <a:lnTo>
                      <a:pt x="409" y="447248"/>
                    </a:lnTo>
                    <a:lnTo>
                      <a:pt x="0" y="450320"/>
                    </a:lnTo>
                    <a:cubicBezTo>
                      <a:pt x="0" y="495557"/>
                      <a:pt x="36639" y="532197"/>
                      <a:pt x="81877" y="532197"/>
                    </a:cubicBezTo>
                    <a:lnTo>
                      <a:pt x="340401" y="532197"/>
                    </a:lnTo>
                    <a:lnTo>
                      <a:pt x="301306" y="719284"/>
                    </a:lnTo>
                    <a:cubicBezTo>
                      <a:pt x="300487" y="723377"/>
                      <a:pt x="299873" y="727676"/>
                      <a:pt x="299873" y="732180"/>
                    </a:cubicBezTo>
                    <a:cubicBezTo>
                      <a:pt x="299873" y="749168"/>
                      <a:pt x="306833" y="764520"/>
                      <a:pt x="317886" y="775574"/>
                    </a:cubicBezTo>
                    <a:lnTo>
                      <a:pt x="361483" y="818764"/>
                    </a:lnTo>
                    <a:lnTo>
                      <a:pt x="631061" y="549186"/>
                    </a:lnTo>
                    <a:cubicBezTo>
                      <a:pt x="645799" y="534243"/>
                      <a:pt x="655010" y="513775"/>
                      <a:pt x="655010" y="491258"/>
                    </a:cubicBezTo>
                    <a:lnTo>
                      <a:pt x="655010" y="81877"/>
                    </a:lnTo>
                    <a:cubicBezTo>
                      <a:pt x="655010" y="36641"/>
                      <a:pt x="618371" y="0"/>
                      <a:pt x="573135" y="0"/>
                    </a:cubicBezTo>
                    <a:close/>
                  </a:path>
                </a:pathLst>
              </a:custGeom>
              <a:solidFill>
                <a:srgbClr val="454545"/>
              </a:solidFill>
              <a:ln w="1909" cap="flat">
                <a:noFill/>
                <a:prstDash val="solid"/>
                <a:miter/>
              </a:ln>
            </p:spPr>
            <p:txBody>
              <a:bodyPr rtlCol="0" anchor="ctr"/>
              <a:lstStyle/>
              <a:p>
                <a:endParaRPr lang="en-US"/>
              </a:p>
            </p:txBody>
          </p:sp>
        </p:grpSp>
      </p:grpSp>
      <p:sp>
        <p:nvSpPr>
          <p:cNvPr id="4" name="TextBox 3">
            <a:extLst>
              <a:ext uri="{FF2B5EF4-FFF2-40B4-BE49-F238E27FC236}">
                <a16:creationId xmlns:a16="http://schemas.microsoft.com/office/drawing/2014/main" id="{18CC0829-96FB-9B5A-E831-2384B5351115}"/>
              </a:ext>
            </a:extLst>
          </p:cNvPr>
          <p:cNvSpPr txBox="1"/>
          <p:nvPr/>
        </p:nvSpPr>
        <p:spPr>
          <a:xfrm>
            <a:off x="11994328" y="6300462"/>
            <a:ext cx="10703931" cy="45904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05000"/>
              </a:lnSpc>
            </a:pPr>
            <a:r>
              <a:rPr lang="en-US" sz="4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Over the years:</a:t>
            </a:r>
          </a:p>
          <a:p>
            <a:pPr algn="l">
              <a:lnSpc>
                <a:spcPct val="105000"/>
              </a:lnSpc>
            </a:pPr>
            <a:endParaRPr lang="en-US" sz="4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endParaRPr>
          </a:p>
          <a:p>
            <a:pPr marL="457200" indent="-457200" algn="l">
              <a:lnSpc>
                <a:spcPct val="105000"/>
              </a:lnSpc>
              <a:buFont typeface="Arial" panose="020B0604020202020204" pitchFamily="34" charset="0"/>
              <a:buChar char="•"/>
            </a:pPr>
            <a:r>
              <a:rPr lang="en-US" sz="4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Cannot accommodate the number of household members</a:t>
            </a:r>
          </a:p>
          <a:p>
            <a:pPr marL="457200" indent="-457200" algn="l">
              <a:lnSpc>
                <a:spcPct val="105000"/>
              </a:lnSpc>
              <a:buFont typeface="Arial" panose="020B0604020202020204" pitchFamily="34" charset="0"/>
              <a:buChar char="•"/>
            </a:pPr>
            <a:r>
              <a:rPr lang="en-US" sz="4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Hard to create new spaces and functions</a:t>
            </a:r>
          </a:p>
          <a:p>
            <a:pPr marL="457200" indent="-457200" algn="l">
              <a:lnSpc>
                <a:spcPct val="105000"/>
              </a:lnSpc>
              <a:buFont typeface="Arial" panose="020B0604020202020204" pitchFamily="34" charset="0"/>
              <a:buChar char="•"/>
            </a:pPr>
            <a:r>
              <a:rPr lang="en-US" sz="4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Not accessible for aging and special needs</a:t>
            </a:r>
          </a:p>
          <a:p>
            <a:pPr marL="457200" indent="-457200" algn="l">
              <a:lnSpc>
                <a:spcPct val="105000"/>
              </a:lnSpc>
              <a:buFont typeface="Arial" panose="020B0604020202020204" pitchFamily="34" charset="0"/>
              <a:buChar char="•"/>
            </a:pPr>
            <a:r>
              <a:rPr lang="en-US" sz="4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Cannot keep up with changing trends</a:t>
            </a:r>
          </a:p>
        </p:txBody>
      </p:sp>
    </p:spTree>
    <p:extLst>
      <p:ext uri="{BB962C8B-B14F-4D97-AF65-F5344CB8AC3E}">
        <p14:creationId xmlns:p14="http://schemas.microsoft.com/office/powerpoint/2010/main" val="249358935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Прямоугольник 54">
            <a:extLst>
              <a:ext uri="{FF2B5EF4-FFF2-40B4-BE49-F238E27FC236}">
                <a16:creationId xmlns:a16="http://schemas.microsoft.com/office/drawing/2014/main" id="{789B8442-5632-2C5D-139E-FBD638C2964D}"/>
              </a:ext>
            </a:extLst>
          </p:cNvPr>
          <p:cNvSpPr/>
          <p:nvPr/>
        </p:nvSpPr>
        <p:spPr>
          <a:xfrm rot="10800000">
            <a:off x="0" y="0"/>
            <a:ext cx="22915712"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43" name="Рисунок 86">
            <a:extLst>
              <a:ext uri="{FF2B5EF4-FFF2-40B4-BE49-F238E27FC236}">
                <a16:creationId xmlns:a16="http://schemas.microsoft.com/office/drawing/2014/main" id="{2434C8EB-0FB6-336E-B9E6-EC3241CA062A}"/>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l="1" t="4604" r="171" b="4269"/>
          <a:stretch/>
        </p:blipFill>
        <p:spPr>
          <a:xfrm>
            <a:off x="-2" y="1"/>
            <a:ext cx="22915712" cy="13715999"/>
          </a:xfrm>
          <a:custGeom>
            <a:avLst/>
            <a:gdLst>
              <a:gd name="connsiteX0" fmla="*/ 0 w 11707040"/>
              <a:gd name="connsiteY0" fmla="*/ 0 h 6857999"/>
              <a:gd name="connsiteX1" fmla="*/ 11707040 w 11707040"/>
              <a:gd name="connsiteY1" fmla="*/ 0 h 6857999"/>
              <a:gd name="connsiteX2" fmla="*/ 11707040 w 11707040"/>
              <a:gd name="connsiteY2" fmla="*/ 6857999 h 6857999"/>
              <a:gd name="connsiteX3" fmla="*/ 0 w 1170704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1707040" h="6857999">
                <a:moveTo>
                  <a:pt x="0" y="0"/>
                </a:moveTo>
                <a:lnTo>
                  <a:pt x="11707040" y="0"/>
                </a:lnTo>
                <a:lnTo>
                  <a:pt x="11707040" y="6857999"/>
                </a:lnTo>
                <a:lnTo>
                  <a:pt x="0" y="6857999"/>
                </a:lnTo>
                <a:close/>
              </a:path>
            </a:pathLst>
          </a:custGeom>
        </p:spPr>
      </p:pic>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44" name="Рисунок 4">
            <a:extLst>
              <a:ext uri="{FF2B5EF4-FFF2-40B4-BE49-F238E27FC236}">
                <a16:creationId xmlns:a16="http://schemas.microsoft.com/office/drawing/2014/main" id="{FD59F5D2-719F-CC6C-F6B4-2C8297A65E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11757" y="954089"/>
            <a:ext cx="456079" cy="646112"/>
          </a:xfrm>
          <a:prstGeom prst="rect">
            <a:avLst/>
          </a:prstGeom>
        </p:spPr>
      </p:pic>
      <p:sp>
        <p:nvSpPr>
          <p:cNvPr id="9" name="TextBox 8">
            <a:extLst>
              <a:ext uri="{FF2B5EF4-FFF2-40B4-BE49-F238E27FC236}">
                <a16:creationId xmlns:a16="http://schemas.microsoft.com/office/drawing/2014/main" id="{1410ECA5-ACDB-DC46-7115-BEE5EFBF8A24}"/>
              </a:ext>
            </a:extLst>
          </p:cNvPr>
          <p:cNvSpPr txBox="1"/>
          <p:nvPr/>
        </p:nvSpPr>
        <p:spPr>
          <a:xfrm>
            <a:off x="877658" y="4041273"/>
            <a:ext cx="2154201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4000" b="1" dirty="0">
                <a:solidFill>
                  <a:srgbClr val="F7F5F0"/>
                </a:solidFill>
                <a:latin typeface="GT Walsheim Pro Bold" pitchFamily="2" charset="77"/>
                <a:ea typeface="Open Sans" panose="020B0606030504020204" pitchFamily="34" charset="0"/>
                <a:cs typeface="GT Walsheim Pro Bold" pitchFamily="2" charset="77"/>
              </a:rPr>
              <a:t>Additional</a:t>
            </a:r>
          </a:p>
        </p:txBody>
      </p:sp>
      <p:sp>
        <p:nvSpPr>
          <p:cNvPr id="10" name="TextBox 9">
            <a:extLst>
              <a:ext uri="{FF2B5EF4-FFF2-40B4-BE49-F238E27FC236}">
                <a16:creationId xmlns:a16="http://schemas.microsoft.com/office/drawing/2014/main" id="{4275D3EA-3DC1-8092-9823-666A70DD9B0B}"/>
              </a:ext>
            </a:extLst>
          </p:cNvPr>
          <p:cNvSpPr txBox="1"/>
          <p:nvPr/>
        </p:nvSpPr>
        <p:spPr>
          <a:xfrm>
            <a:off x="861290" y="5280538"/>
            <a:ext cx="10664747" cy="17851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1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Appendix slides</a:t>
            </a:r>
          </a:p>
        </p:txBody>
      </p:sp>
      <p:sp>
        <p:nvSpPr>
          <p:cNvPr id="11" name="Oval 10">
            <a:extLst>
              <a:ext uri="{FF2B5EF4-FFF2-40B4-BE49-F238E27FC236}">
                <a16:creationId xmlns:a16="http://schemas.microsoft.com/office/drawing/2014/main" id="{96BA6D80-BC02-2230-1886-11FF299B6079}"/>
              </a:ext>
            </a:extLst>
          </p:cNvPr>
          <p:cNvSpPr/>
          <p:nvPr/>
        </p:nvSpPr>
        <p:spPr>
          <a:xfrm>
            <a:off x="979826" y="11126787"/>
            <a:ext cx="1148339" cy="1148339"/>
          </a:xfrm>
          <a:prstGeom prst="ellipse">
            <a:avLst/>
          </a:prstGeom>
          <a:noFill/>
          <a:ln w="15875" cap="flat">
            <a:solidFill>
              <a:srgbClr val="4F4F4F"/>
            </a:solidFill>
            <a:prstDash val="solid"/>
            <a:miter lim="400000"/>
            <a:headEnd type="non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 name="Graphic 11">
            <a:extLst>
              <a:ext uri="{FF2B5EF4-FFF2-40B4-BE49-F238E27FC236}">
                <a16:creationId xmlns:a16="http://schemas.microsoft.com/office/drawing/2014/main" id="{E592CDB1-E6FC-2466-C1E5-C0EB7BE516B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1311176" y="11475385"/>
            <a:ext cx="485642" cy="451142"/>
          </a:xfrm>
          <a:prstGeom prst="rect">
            <a:avLst/>
          </a:prstGeom>
        </p:spPr>
      </p:pic>
    </p:spTree>
    <p:extLst>
      <p:ext uri="{BB962C8B-B14F-4D97-AF65-F5344CB8AC3E}">
        <p14:creationId xmlns:p14="http://schemas.microsoft.com/office/powerpoint/2010/main" val="365210405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Прямоугольник 54">
            <a:extLst>
              <a:ext uri="{FF2B5EF4-FFF2-40B4-BE49-F238E27FC236}">
                <a16:creationId xmlns:a16="http://schemas.microsoft.com/office/drawing/2014/main" id="{C248D14C-540B-97BD-6837-576898F64E08}"/>
              </a:ext>
            </a:extLst>
          </p:cNvPr>
          <p:cNvSpPr/>
          <p:nvPr/>
        </p:nvSpPr>
        <p:spPr>
          <a:xfrm rot="10800000">
            <a:off x="0" y="-2760"/>
            <a:ext cx="24383999" cy="13715999"/>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 name="Прямоугольник 60">
            <a:extLst>
              <a:ext uri="{FF2B5EF4-FFF2-40B4-BE49-F238E27FC236}">
                <a16:creationId xmlns:a16="http://schemas.microsoft.com/office/drawing/2014/main" id="{2500BDBC-32AB-DA72-D36D-A534BF227524}"/>
              </a:ext>
            </a:extLst>
          </p:cNvPr>
          <p:cNvSpPr/>
          <p:nvPr/>
        </p:nvSpPr>
        <p:spPr>
          <a:xfrm>
            <a:off x="976586" y="4521235"/>
            <a:ext cx="21916087" cy="7433466"/>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311269" y="12536257"/>
            <a:ext cx="401484"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3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31</a:t>
            </a:fld>
            <a:endParaRPr kumimoji="0" lang="en-US" sz="2000" b="0" i="0" u="none" strike="noStrike" kern="0" cap="none" spc="0" normalizeH="0" baseline="0" noProof="0" dirty="0">
              <a:ln>
                <a:noFill/>
              </a:ln>
              <a:solidFill>
                <a:srgbClr val="343434">
                  <a:alpha val="3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DA4B29E1-5482-4CE1-B837-1F394DD3ABDE}"/>
              </a:ext>
            </a:extLst>
          </p:cNvPr>
          <p:cNvSpPr txBox="1"/>
          <p:nvPr/>
        </p:nvSpPr>
        <p:spPr>
          <a:xfrm>
            <a:off x="883156" y="1523159"/>
            <a:ext cx="18937079" cy="10086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l">
              <a:lnSpc>
                <a:spcPct val="105000"/>
              </a:lnSpc>
              <a:defRPr/>
            </a:pPr>
            <a:r>
              <a:rPr lang="en-US" sz="6000" dirty="0" err="1">
                <a:solidFill>
                  <a:srgbClr val="343434"/>
                </a:solidFill>
                <a:latin typeface="GT Super Display" panose="00000500000000000000" pitchFamily="2" charset="0"/>
                <a:ea typeface="Noto Serif" panose="02020600060500020200" pitchFamily="18" charset="0"/>
                <a:cs typeface="Noto Serif" panose="02020600060500020200" pitchFamily="18" charset="0"/>
              </a:rPr>
              <a:t>RetrÖ.Fit</a:t>
            </a:r>
            <a:endPar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endParaRPr>
          </a:p>
        </p:txBody>
      </p:sp>
      <p:pic>
        <p:nvPicPr>
          <p:cNvPr id="51" name="Рисунок 50">
            <a:extLst>
              <a:ext uri="{FF2B5EF4-FFF2-40B4-BE49-F238E27FC236}">
                <a16:creationId xmlns:a16="http://schemas.microsoft.com/office/drawing/2014/main" id="{ACD2FDB4-E898-4FA0-A300-A96E0B85CDC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50" name="Прямая соединительная линия 49">
            <a:extLst>
              <a:ext uri="{FF2B5EF4-FFF2-40B4-BE49-F238E27FC236}">
                <a16:creationId xmlns:a16="http://schemas.microsoft.com/office/drawing/2014/main" id="{0EF0C481-A022-4DE5-9011-ED837B0303D7}"/>
              </a:ext>
            </a:extLst>
          </p:cNvPr>
          <p:cNvCxnSpPr/>
          <p:nvPr/>
        </p:nvCxnSpPr>
        <p:spPr>
          <a:xfrm>
            <a:off x="22895931"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59" name="Прямая соединительная линия 368">
            <a:extLst>
              <a:ext uri="{FF2B5EF4-FFF2-40B4-BE49-F238E27FC236}">
                <a16:creationId xmlns:a16="http://schemas.microsoft.com/office/drawing/2014/main" id="{75D04B2C-BA74-DFF3-384C-62CBB03A9600}"/>
              </a:ext>
            </a:extLst>
          </p:cNvPr>
          <p:cNvCxnSpPr>
            <a:cxnSpLocks/>
          </p:cNvCxnSpPr>
          <p:nvPr/>
        </p:nvCxnSpPr>
        <p:spPr>
          <a:xfrm flipV="1">
            <a:off x="22892673" y="4513006"/>
            <a:ext cx="1517001" cy="16655"/>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7532DD5-14D8-F44B-E041-582411EA0E30}"/>
              </a:ext>
            </a:extLst>
          </p:cNvPr>
          <p:cNvSpPr txBox="1"/>
          <p:nvPr/>
        </p:nvSpPr>
        <p:spPr>
          <a:xfrm>
            <a:off x="869906" y="3315811"/>
            <a:ext cx="21510200" cy="773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9500">
                <a:solidFill>
                  <a:srgbClr val="343434"/>
                </a:solidFill>
                <a:latin typeface="GT Super Display" panose="00000500000000000000" pitchFamily="2" charset="0"/>
                <a:ea typeface="Noto Serif" panose="02020600060500020200" pitchFamily="18" charset="0"/>
                <a:cs typeface="Noto Serif" panose="02020600060500020200" pitchFamily="18" charset="0"/>
              </a:defRPr>
            </a:lvl1pPr>
          </a:lstStyle>
          <a:p>
            <a:pPr>
              <a:lnSpc>
                <a:spcPct val="110000"/>
              </a:lnSpc>
            </a:pPr>
            <a:r>
              <a:rPr lang="en-US" sz="4300" dirty="0"/>
              <a:t>Make an existing space more sustainable</a:t>
            </a:r>
          </a:p>
        </p:txBody>
      </p:sp>
      <p:cxnSp>
        <p:nvCxnSpPr>
          <p:cNvPr id="61" name="Прямая соединительная линия 189">
            <a:extLst>
              <a:ext uri="{FF2B5EF4-FFF2-40B4-BE49-F238E27FC236}">
                <a16:creationId xmlns:a16="http://schemas.microsoft.com/office/drawing/2014/main" id="{BC9CC695-12DE-E313-CE1C-F5FD1E2E6EEF}"/>
              </a:ext>
            </a:extLst>
          </p:cNvPr>
          <p:cNvCxnSpPr>
            <a:cxnSpLocks/>
          </p:cNvCxnSpPr>
          <p:nvPr/>
        </p:nvCxnSpPr>
        <p:spPr>
          <a:xfrm>
            <a:off x="976586" y="1304859"/>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910FBA6C-A4E4-2C43-B954-6D90CD7A31A8}"/>
              </a:ext>
            </a:extLst>
          </p:cNvPr>
          <p:cNvSpPr txBox="1"/>
          <p:nvPr/>
        </p:nvSpPr>
        <p:spPr>
          <a:xfrm>
            <a:off x="17691509" y="4779945"/>
            <a:ext cx="3103478" cy="566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800">
                <a:solidFill>
                  <a:srgbClr val="343434"/>
                </a:solidFill>
                <a:latin typeface="GT Walsheim Pro Light" pitchFamily="2" charset="77"/>
                <a:ea typeface="Open Sans" panose="020B0606030504020204" pitchFamily="34" charset="0"/>
                <a:cs typeface="GT Walsheim Pro Light" pitchFamily="2" charset="77"/>
              </a:defRPr>
            </a:lvl1pPr>
          </a:lstStyle>
          <a:p>
            <a:r>
              <a:rPr lang="en-US" dirty="0">
                <a:sym typeface="Calibri Light"/>
              </a:rPr>
              <a:t>Easy to assemble</a:t>
            </a:r>
          </a:p>
        </p:txBody>
      </p:sp>
      <p:cxnSp>
        <p:nvCxnSpPr>
          <p:cNvPr id="29" name="Прямая соединительная линия 368">
            <a:extLst>
              <a:ext uri="{FF2B5EF4-FFF2-40B4-BE49-F238E27FC236}">
                <a16:creationId xmlns:a16="http://schemas.microsoft.com/office/drawing/2014/main" id="{E570283E-1174-CD8A-F81A-F360D9382845}"/>
              </a:ext>
            </a:extLst>
          </p:cNvPr>
          <p:cNvCxnSpPr>
            <a:cxnSpLocks/>
          </p:cNvCxnSpPr>
          <p:nvPr/>
        </p:nvCxnSpPr>
        <p:spPr>
          <a:xfrm>
            <a:off x="-25676" y="11963127"/>
            <a:ext cx="24806788"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30" name="Прямая соединительная линия 368">
            <a:extLst>
              <a:ext uri="{FF2B5EF4-FFF2-40B4-BE49-F238E27FC236}">
                <a16:creationId xmlns:a16="http://schemas.microsoft.com/office/drawing/2014/main" id="{749FF55A-C74E-7D00-1E97-18AD3BA45C4F}"/>
              </a:ext>
            </a:extLst>
          </p:cNvPr>
          <p:cNvCxnSpPr>
            <a:cxnSpLocks/>
          </p:cNvCxnSpPr>
          <p:nvPr/>
        </p:nvCxnSpPr>
        <p:spPr>
          <a:xfrm flipV="1">
            <a:off x="11428446" y="4604256"/>
            <a:ext cx="0" cy="7433466"/>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34" name="Прямая соединительная линия 368">
            <a:extLst>
              <a:ext uri="{FF2B5EF4-FFF2-40B4-BE49-F238E27FC236}">
                <a16:creationId xmlns:a16="http://schemas.microsoft.com/office/drawing/2014/main" id="{DBACDFE4-481B-CD83-8FE5-1D0CC1E2DB1E}"/>
              </a:ext>
            </a:extLst>
          </p:cNvPr>
          <p:cNvCxnSpPr>
            <a:cxnSpLocks/>
          </p:cNvCxnSpPr>
          <p:nvPr/>
        </p:nvCxnSpPr>
        <p:spPr>
          <a:xfrm flipV="1">
            <a:off x="15590564" y="4513006"/>
            <a:ext cx="0" cy="7433466"/>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DA3EDCF1-3B87-EDEE-B6B0-8F2A8BCAD86E}"/>
              </a:ext>
            </a:extLst>
          </p:cNvPr>
          <p:cNvSpPr txBox="1"/>
          <p:nvPr/>
        </p:nvSpPr>
        <p:spPr>
          <a:xfrm>
            <a:off x="907439" y="876548"/>
            <a:ext cx="11516461"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l">
              <a:defRPr/>
            </a:pPr>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OUR PRODUCT</a:t>
            </a:r>
          </a:p>
          <a:p>
            <a:pPr algn="l"/>
            <a:endPar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endParaRPr>
          </a:p>
        </p:txBody>
      </p:sp>
      <p:pic>
        <p:nvPicPr>
          <p:cNvPr id="9" name="Picture 8" descr="Diagram, engineering drawing&#10;&#10;Description automatically generated">
            <a:extLst>
              <a:ext uri="{FF2B5EF4-FFF2-40B4-BE49-F238E27FC236}">
                <a16:creationId xmlns:a16="http://schemas.microsoft.com/office/drawing/2014/main" id="{D0DBB958-1117-A19C-DD40-92D4E46757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23474" y="4851303"/>
            <a:ext cx="9677249" cy="7001654"/>
          </a:xfrm>
          <a:prstGeom prst="rect">
            <a:avLst/>
          </a:prstGeom>
        </p:spPr>
      </p:pic>
      <p:sp>
        <p:nvSpPr>
          <p:cNvPr id="62" name="TextBox 61">
            <a:extLst>
              <a:ext uri="{FF2B5EF4-FFF2-40B4-BE49-F238E27FC236}">
                <a16:creationId xmlns:a16="http://schemas.microsoft.com/office/drawing/2014/main" id="{D17161E7-4CEF-64ED-DBBE-07380AB6F9FE}"/>
              </a:ext>
            </a:extLst>
          </p:cNvPr>
          <p:cNvSpPr txBox="1"/>
          <p:nvPr/>
        </p:nvSpPr>
        <p:spPr>
          <a:xfrm>
            <a:off x="1275347" y="4720675"/>
            <a:ext cx="9060055" cy="1514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800">
                <a:solidFill>
                  <a:srgbClr val="343434"/>
                </a:solidFill>
                <a:latin typeface="GT Walsheim Pro Light" pitchFamily="2" charset="77"/>
                <a:ea typeface="Open Sans" panose="020B0606030504020204" pitchFamily="34" charset="0"/>
                <a:cs typeface="GT Walsheim Pro Light" pitchFamily="2" charset="77"/>
              </a:defRPr>
            </a:lvl1pPr>
          </a:lstStyle>
          <a:p>
            <a:r>
              <a:rPr lang="en-US" dirty="0">
                <a:sym typeface="Calibri Light"/>
              </a:rPr>
              <a:t>Lay over existing walls to have complete </a:t>
            </a:r>
            <a:r>
              <a:rPr lang="en-US" dirty="0" err="1">
                <a:sym typeface="Calibri Light"/>
              </a:rPr>
              <a:t>Öopenspace</a:t>
            </a:r>
            <a:r>
              <a:rPr lang="en-US" dirty="0">
                <a:sym typeface="Calibri Light"/>
              </a:rPr>
              <a:t> integration while providing superior thermal insulation and acoustic privacy</a:t>
            </a:r>
          </a:p>
        </p:txBody>
      </p:sp>
      <p:pic>
        <p:nvPicPr>
          <p:cNvPr id="6" name="Picture 5" descr="A picture containing indoor&#10;&#10;Description automatically generated">
            <a:extLst>
              <a:ext uri="{FF2B5EF4-FFF2-40B4-BE49-F238E27FC236}">
                <a16:creationId xmlns:a16="http://schemas.microsoft.com/office/drawing/2014/main" id="{9D427813-0825-C843-F03E-B9CE143CFA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6461" y="5850340"/>
            <a:ext cx="8043918" cy="6187382"/>
          </a:xfrm>
          <a:prstGeom prst="rect">
            <a:avLst/>
          </a:prstGeom>
        </p:spPr>
      </p:pic>
      <p:pic>
        <p:nvPicPr>
          <p:cNvPr id="8" name="Picture 7">
            <a:extLst>
              <a:ext uri="{FF2B5EF4-FFF2-40B4-BE49-F238E27FC236}">
                <a16:creationId xmlns:a16="http://schemas.microsoft.com/office/drawing/2014/main" id="{C38070C1-7A08-403B-496A-DB945CE0BB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675727" y="5259654"/>
            <a:ext cx="8040760" cy="6184952"/>
          </a:xfrm>
          <a:prstGeom prst="rect">
            <a:avLst/>
          </a:prstGeom>
        </p:spPr>
      </p:pic>
    </p:spTree>
    <p:extLst>
      <p:ext uri="{BB962C8B-B14F-4D97-AF65-F5344CB8AC3E}">
        <p14:creationId xmlns:p14="http://schemas.microsoft.com/office/powerpoint/2010/main" val="279776411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5520453-3F93-9A2F-B033-99F2C2567207}"/>
              </a:ext>
            </a:extLst>
          </p:cNvPr>
          <p:cNvGrpSpPr/>
          <p:nvPr/>
        </p:nvGrpSpPr>
        <p:grpSpPr>
          <a:xfrm>
            <a:off x="6665669" y="1"/>
            <a:ext cx="17718331" cy="12029736"/>
            <a:chOff x="6665669" y="1"/>
            <a:chExt cx="17718331" cy="12029736"/>
          </a:xfrm>
        </p:grpSpPr>
        <p:pic>
          <p:nvPicPr>
            <p:cNvPr id="6" name="Picture 5" descr="A person standing in front of a white wall&#10;&#10;Description automatically generated with low confidence">
              <a:hlinkClick r:id="rId3"/>
              <a:extLst>
                <a:ext uri="{FF2B5EF4-FFF2-40B4-BE49-F238E27FC236}">
                  <a16:creationId xmlns:a16="http://schemas.microsoft.com/office/drawing/2014/main" id="{BB864C73-D25A-4CA2-CD6F-FEB0AAB192D3}"/>
                </a:ext>
              </a:extLst>
            </p:cNvPr>
            <p:cNvPicPr>
              <a:picLocks noChangeAspect="1"/>
            </p:cNvPicPr>
            <p:nvPr/>
          </p:nvPicPr>
          <p:blipFill rotWithShape="1">
            <a:blip r:embed="rId4">
              <a:extLst>
                <a:ext uri="{28A0092B-C50C-407E-A947-70E740481C1C}">
                  <a14:useLocalDpi xmlns:a14="http://schemas.microsoft.com/office/drawing/2010/main" val="0"/>
                </a:ext>
              </a:extLst>
            </a:blip>
            <a:srcRect r="17043" b="1663"/>
            <a:stretch/>
          </p:blipFill>
          <p:spPr>
            <a:xfrm>
              <a:off x="6665669" y="1"/>
              <a:ext cx="17718331" cy="12029736"/>
            </a:xfrm>
            <a:prstGeom prst="rect">
              <a:avLst/>
            </a:prstGeom>
          </p:spPr>
        </p:pic>
        <p:pic>
          <p:nvPicPr>
            <p:cNvPr id="7" name="Picture 6" descr="Icon&#10;&#10;Description automatically generated">
              <a:hlinkClick r:id="rId3"/>
              <a:extLst>
                <a:ext uri="{FF2B5EF4-FFF2-40B4-BE49-F238E27FC236}">
                  <a16:creationId xmlns:a16="http://schemas.microsoft.com/office/drawing/2014/main" id="{6548A7BB-2CF7-4D34-A132-3834E21DC0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1505" y="4612595"/>
              <a:ext cx="2857143" cy="2857143"/>
            </a:xfrm>
            <a:prstGeom prst="rect">
              <a:avLst/>
            </a:prstGeom>
          </p:spPr>
        </p:pic>
      </p:grpSp>
      <p:sp>
        <p:nvSpPr>
          <p:cNvPr id="88" name="Прямоугольник 54">
            <a:extLst>
              <a:ext uri="{FF2B5EF4-FFF2-40B4-BE49-F238E27FC236}">
                <a16:creationId xmlns:a16="http://schemas.microsoft.com/office/drawing/2014/main" id="{53918B9B-F39A-ADB9-262A-C3E5F9CD562F}"/>
              </a:ext>
            </a:extLst>
          </p:cNvPr>
          <p:cNvSpPr/>
          <p:nvPr/>
        </p:nvSpPr>
        <p:spPr>
          <a:xfrm rot="10800000">
            <a:off x="0" y="0"/>
            <a:ext cx="7630872"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11757" y="954089"/>
            <a:ext cx="456079" cy="646112"/>
          </a:xfrm>
          <a:prstGeom prst="rect">
            <a:avLst/>
          </a:prstGeom>
        </p:spPr>
      </p:pic>
      <p:sp>
        <p:nvSpPr>
          <p:cNvPr id="8" name="TextBox 7">
            <a:extLst>
              <a:ext uri="{FF2B5EF4-FFF2-40B4-BE49-F238E27FC236}">
                <a16:creationId xmlns:a16="http://schemas.microsoft.com/office/drawing/2014/main" id="{CCFFC23D-8179-42E3-9C39-DAF2EC1FF3B6}"/>
              </a:ext>
            </a:extLst>
          </p:cNvPr>
          <p:cNvSpPr txBox="1"/>
          <p:nvPr/>
        </p:nvSpPr>
        <p:spPr>
          <a:xfrm>
            <a:off x="883159" y="1958010"/>
            <a:ext cx="6357523"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The world’s first, truly moveable wall system</a:t>
            </a:r>
          </a:p>
        </p:txBody>
      </p:sp>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393335" cy="265398"/>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32</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76587" y="12567943"/>
            <a:ext cx="2320747" cy="252000"/>
          </a:xfrm>
          <a:prstGeom prst="rect">
            <a:avLst/>
          </a:prstGeom>
        </p:spPr>
      </p:pic>
      <p:sp>
        <p:nvSpPr>
          <p:cNvPr id="108" name="Rectangle 107">
            <a:extLst>
              <a:ext uri="{FF2B5EF4-FFF2-40B4-BE49-F238E27FC236}">
                <a16:creationId xmlns:a16="http://schemas.microsoft.com/office/drawing/2014/main" id="{7BDAB8DA-3134-F3E2-909F-834FF585A3B6}"/>
              </a:ext>
            </a:extLst>
          </p:cNvPr>
          <p:cNvSpPr/>
          <p:nvPr/>
        </p:nvSpPr>
        <p:spPr>
          <a:xfrm>
            <a:off x="976587" y="12054449"/>
            <a:ext cx="6628605" cy="165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109" name="Прямая соединительная линия 177">
            <a:extLst>
              <a:ext uri="{FF2B5EF4-FFF2-40B4-BE49-F238E27FC236}">
                <a16:creationId xmlns:a16="http://schemas.microsoft.com/office/drawing/2014/main" id="{2B57C3CE-8E26-2EDB-3C7D-5CB45AA94CF9}"/>
              </a:ext>
            </a:extLst>
          </p:cNvPr>
          <p:cNvCxnSpPr>
            <a:cxnSpLocks/>
          </p:cNvCxnSpPr>
          <p:nvPr/>
        </p:nvCxnSpPr>
        <p:spPr>
          <a:xfrm flipH="1">
            <a:off x="-25675" y="12029736"/>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8" name="Прямая соединительная линия 189">
            <a:extLst>
              <a:ext uri="{FF2B5EF4-FFF2-40B4-BE49-F238E27FC236}">
                <a16:creationId xmlns:a16="http://schemas.microsoft.com/office/drawing/2014/main" id="{D0759B19-C1B9-D871-7ED4-27F2DA6F823F}"/>
              </a:ext>
            </a:extLst>
          </p:cNvPr>
          <p:cNvCxnSpPr>
            <a:cxnSpLocks/>
          </p:cNvCxnSpPr>
          <p:nvPr/>
        </p:nvCxnSpPr>
        <p:spPr>
          <a:xfrm>
            <a:off x="979828" y="1676076"/>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5" name="Прямая соединительная линия 391">
            <a:extLst>
              <a:ext uri="{FF2B5EF4-FFF2-40B4-BE49-F238E27FC236}">
                <a16:creationId xmlns:a16="http://schemas.microsoft.com/office/drawing/2014/main" id="{1126BE84-C639-A71A-0DCB-C224A5F559C5}"/>
              </a:ext>
            </a:extLst>
          </p:cNvPr>
          <p:cNvCxnSpPr/>
          <p:nvPr/>
        </p:nvCxnSpPr>
        <p:spPr>
          <a:xfrm>
            <a:off x="76092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2" name="Прямоугольник 82">
            <a:extLst>
              <a:ext uri="{FF2B5EF4-FFF2-40B4-BE49-F238E27FC236}">
                <a16:creationId xmlns:a16="http://schemas.microsoft.com/office/drawing/2014/main" id="{E86E37AC-9D2C-2792-B811-F5BF4802E27B}"/>
              </a:ext>
            </a:extLst>
          </p:cNvPr>
          <p:cNvSpPr/>
          <p:nvPr/>
        </p:nvSpPr>
        <p:spPr>
          <a:xfrm>
            <a:off x="1210253" y="5116894"/>
            <a:ext cx="6030412" cy="5738354"/>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TextBox 23">
            <a:extLst>
              <a:ext uri="{FF2B5EF4-FFF2-40B4-BE49-F238E27FC236}">
                <a16:creationId xmlns:a16="http://schemas.microsoft.com/office/drawing/2014/main" id="{7D0C4ED2-2E21-BB91-102C-C12D4C833FDC}"/>
              </a:ext>
            </a:extLst>
          </p:cNvPr>
          <p:cNvSpPr txBox="1"/>
          <p:nvPr/>
        </p:nvSpPr>
        <p:spPr>
          <a:xfrm>
            <a:off x="1529352" y="5399028"/>
            <a:ext cx="5276607" cy="38595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1200"/>
              </a:spcBef>
              <a:buFont typeface="Arial" panose="020B0604020202020204" pitchFamily="34" charset="0"/>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US" altLang="en-US" dirty="0">
                <a:solidFill>
                  <a:srgbClr val="BC9B76"/>
                </a:solidFill>
                <a:latin typeface="GT Walsheim Pro" pitchFamily="2" charset="77"/>
                <a:cs typeface="GT Walsheim Pro" pitchFamily="2" charset="77"/>
              </a:rPr>
              <a:t>Overview</a:t>
            </a:r>
          </a:p>
          <a:p>
            <a:pPr marL="457200" indent="-457200">
              <a:buAutoNum type="arabicPeriod"/>
            </a:pPr>
            <a:r>
              <a:rPr lang="en-US" altLang="en-US" dirty="0"/>
              <a:t>No need for drilling into floor</a:t>
            </a:r>
          </a:p>
          <a:p>
            <a:pPr marL="457200" indent="-457200">
              <a:buAutoNum type="arabicPeriod"/>
            </a:pPr>
            <a:r>
              <a:rPr lang="en-US" altLang="en-US" dirty="0"/>
              <a:t>No need for drilling into ceiling</a:t>
            </a:r>
          </a:p>
          <a:p>
            <a:pPr marL="457200" indent="-457200">
              <a:buAutoNum type="arabicPeriod"/>
            </a:pPr>
            <a:r>
              <a:rPr lang="en-US" altLang="en-US" dirty="0"/>
              <a:t>No professional tools needed</a:t>
            </a:r>
          </a:p>
          <a:p>
            <a:pPr marL="457200" indent="-457200">
              <a:buAutoNum type="arabicPeriod"/>
            </a:pPr>
            <a:r>
              <a:rPr lang="en-US" altLang="en-US" dirty="0"/>
              <a:t>No painting or plastering</a:t>
            </a:r>
          </a:p>
          <a:p>
            <a:pPr marL="457200" indent="-457200">
              <a:buAutoNum type="arabicPeriod"/>
            </a:pPr>
            <a:r>
              <a:rPr lang="en-US" altLang="en-US" dirty="0"/>
              <a:t>No specialists or contractors</a:t>
            </a:r>
          </a:p>
          <a:p>
            <a:pPr marL="457200" indent="-457200">
              <a:buAutoNum type="arabicPeriod"/>
            </a:pPr>
            <a:r>
              <a:rPr lang="en-US" altLang="en-US" dirty="0"/>
              <a:t>Two persons can install it</a:t>
            </a:r>
          </a:p>
        </p:txBody>
      </p:sp>
      <p:pic>
        <p:nvPicPr>
          <p:cNvPr id="3" name="Рисунок 49">
            <a:extLst>
              <a:ext uri="{FF2B5EF4-FFF2-40B4-BE49-F238E27FC236}">
                <a16:creationId xmlns:a16="http://schemas.microsoft.com/office/drawing/2014/main" id="{8A814A61-8D16-D6FC-1991-39EE924A883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8987" y="12720343"/>
            <a:ext cx="2320747" cy="252000"/>
          </a:xfrm>
          <a:prstGeom prst="rect">
            <a:avLst/>
          </a:prstGeom>
        </p:spPr>
      </p:pic>
      <p:sp>
        <p:nvSpPr>
          <p:cNvPr id="2" name="TextBox 1">
            <a:extLst>
              <a:ext uri="{FF2B5EF4-FFF2-40B4-BE49-F238E27FC236}">
                <a16:creationId xmlns:a16="http://schemas.microsoft.com/office/drawing/2014/main" id="{8C60953B-8FE4-0AB8-96DF-25658FEAB17B}"/>
              </a:ext>
            </a:extLst>
          </p:cNvPr>
          <p:cNvSpPr txBox="1"/>
          <p:nvPr/>
        </p:nvSpPr>
        <p:spPr>
          <a:xfrm>
            <a:off x="907439" y="876548"/>
            <a:ext cx="11516461"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l">
              <a:defRPr/>
            </a:pPr>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Ö.WALL PROTOTYPE VIDEO</a:t>
            </a:r>
          </a:p>
          <a:p>
            <a:pPr algn="l"/>
            <a:endPar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endParaRPr>
          </a:p>
        </p:txBody>
      </p:sp>
    </p:spTree>
    <p:extLst>
      <p:ext uri="{BB962C8B-B14F-4D97-AF65-F5344CB8AC3E}">
        <p14:creationId xmlns:p14="http://schemas.microsoft.com/office/powerpoint/2010/main" val="284940468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26539E6-6A77-4273-3910-3519507BD96F}"/>
              </a:ext>
            </a:extLst>
          </p:cNvPr>
          <p:cNvGrpSpPr/>
          <p:nvPr/>
        </p:nvGrpSpPr>
        <p:grpSpPr>
          <a:xfrm>
            <a:off x="5469253" y="-1"/>
            <a:ext cx="18914746" cy="12054449"/>
            <a:chOff x="5469253" y="-1"/>
            <a:chExt cx="18914746" cy="12054449"/>
          </a:xfrm>
        </p:grpSpPr>
        <p:pic>
          <p:nvPicPr>
            <p:cNvPr id="13" name="Picture 12" descr="A picture containing indoor, wall, floor, person&#10;&#10;Description automatically generated">
              <a:hlinkClick r:id="rId3"/>
              <a:extLst>
                <a:ext uri="{FF2B5EF4-FFF2-40B4-BE49-F238E27FC236}">
                  <a16:creationId xmlns:a16="http://schemas.microsoft.com/office/drawing/2014/main" id="{DD66ED90-9AE2-826B-BF50-0F502E6A0F28}"/>
                </a:ext>
              </a:extLst>
            </p:cNvPr>
            <p:cNvPicPr>
              <a:picLocks noChangeAspect="1"/>
            </p:cNvPicPr>
            <p:nvPr/>
          </p:nvPicPr>
          <p:blipFill rotWithShape="1">
            <a:blip r:embed="rId4">
              <a:extLst>
                <a:ext uri="{28A0092B-C50C-407E-A947-70E740481C1C}">
                  <a14:useLocalDpi xmlns:a14="http://schemas.microsoft.com/office/drawing/2010/main" val="0"/>
                </a:ext>
              </a:extLst>
            </a:blip>
            <a:srcRect t="206" r="10687"/>
            <a:stretch/>
          </p:blipFill>
          <p:spPr>
            <a:xfrm>
              <a:off x="5469253" y="-1"/>
              <a:ext cx="18914746" cy="12054449"/>
            </a:xfrm>
            <a:prstGeom prst="rect">
              <a:avLst/>
            </a:prstGeom>
          </p:spPr>
        </p:pic>
        <p:pic>
          <p:nvPicPr>
            <p:cNvPr id="14" name="Picture 13" descr="Icon&#10;&#10;Description automatically generated">
              <a:hlinkClick r:id="rId3"/>
              <a:extLst>
                <a:ext uri="{FF2B5EF4-FFF2-40B4-BE49-F238E27FC236}">
                  <a16:creationId xmlns:a16="http://schemas.microsoft.com/office/drawing/2014/main" id="{16951362-D730-ACAF-B7DF-6CA21C000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1505" y="4612595"/>
              <a:ext cx="2857143" cy="2857143"/>
            </a:xfrm>
            <a:prstGeom prst="rect">
              <a:avLst/>
            </a:prstGeom>
          </p:spPr>
        </p:pic>
      </p:grpSp>
      <p:sp>
        <p:nvSpPr>
          <p:cNvPr id="88" name="Прямоугольник 54">
            <a:extLst>
              <a:ext uri="{FF2B5EF4-FFF2-40B4-BE49-F238E27FC236}">
                <a16:creationId xmlns:a16="http://schemas.microsoft.com/office/drawing/2014/main" id="{53918B9B-F39A-ADB9-262A-C3E5F9CD562F}"/>
              </a:ext>
            </a:extLst>
          </p:cNvPr>
          <p:cNvSpPr/>
          <p:nvPr/>
        </p:nvSpPr>
        <p:spPr>
          <a:xfrm rot="10800000">
            <a:off x="-25675" y="0"/>
            <a:ext cx="7630872"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393335" cy="265398"/>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33</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76587" y="12567943"/>
            <a:ext cx="2320747" cy="252000"/>
          </a:xfrm>
          <a:prstGeom prst="rect">
            <a:avLst/>
          </a:prstGeom>
        </p:spPr>
      </p:pic>
      <p:sp>
        <p:nvSpPr>
          <p:cNvPr id="108" name="Rectangle 107">
            <a:extLst>
              <a:ext uri="{FF2B5EF4-FFF2-40B4-BE49-F238E27FC236}">
                <a16:creationId xmlns:a16="http://schemas.microsoft.com/office/drawing/2014/main" id="{7BDAB8DA-3134-F3E2-909F-834FF585A3B6}"/>
              </a:ext>
            </a:extLst>
          </p:cNvPr>
          <p:cNvSpPr/>
          <p:nvPr/>
        </p:nvSpPr>
        <p:spPr>
          <a:xfrm>
            <a:off x="976587" y="12054449"/>
            <a:ext cx="6628605" cy="165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109" name="Прямая соединительная линия 177">
            <a:extLst>
              <a:ext uri="{FF2B5EF4-FFF2-40B4-BE49-F238E27FC236}">
                <a16:creationId xmlns:a16="http://schemas.microsoft.com/office/drawing/2014/main" id="{2B57C3CE-8E26-2EDB-3C7D-5CB45AA94CF9}"/>
              </a:ext>
            </a:extLst>
          </p:cNvPr>
          <p:cNvCxnSpPr>
            <a:cxnSpLocks/>
          </p:cNvCxnSpPr>
          <p:nvPr/>
        </p:nvCxnSpPr>
        <p:spPr>
          <a:xfrm flipH="1">
            <a:off x="-25675" y="12029736"/>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8" name="Прямая соединительная линия 189">
            <a:extLst>
              <a:ext uri="{FF2B5EF4-FFF2-40B4-BE49-F238E27FC236}">
                <a16:creationId xmlns:a16="http://schemas.microsoft.com/office/drawing/2014/main" id="{D0759B19-C1B9-D871-7ED4-27F2DA6F823F}"/>
              </a:ext>
            </a:extLst>
          </p:cNvPr>
          <p:cNvCxnSpPr>
            <a:cxnSpLocks/>
          </p:cNvCxnSpPr>
          <p:nvPr/>
        </p:nvCxnSpPr>
        <p:spPr>
          <a:xfrm>
            <a:off x="979828" y="1676076"/>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5" name="Прямая соединительная линия 391">
            <a:extLst>
              <a:ext uri="{FF2B5EF4-FFF2-40B4-BE49-F238E27FC236}">
                <a16:creationId xmlns:a16="http://schemas.microsoft.com/office/drawing/2014/main" id="{1126BE84-C639-A71A-0DCB-C224A5F559C5}"/>
              </a:ext>
            </a:extLst>
          </p:cNvPr>
          <p:cNvCxnSpPr/>
          <p:nvPr/>
        </p:nvCxnSpPr>
        <p:spPr>
          <a:xfrm>
            <a:off x="76092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3" name="Рисунок 49">
            <a:extLst>
              <a:ext uri="{FF2B5EF4-FFF2-40B4-BE49-F238E27FC236}">
                <a16:creationId xmlns:a16="http://schemas.microsoft.com/office/drawing/2014/main" id="{8A814A61-8D16-D6FC-1991-39EE924A883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8987" y="12720343"/>
            <a:ext cx="2320747" cy="252000"/>
          </a:xfrm>
          <a:prstGeom prst="rect">
            <a:avLst/>
          </a:prstGeom>
        </p:spPr>
      </p:pic>
      <p:sp>
        <p:nvSpPr>
          <p:cNvPr id="4" name="TextBox 3">
            <a:extLst>
              <a:ext uri="{FF2B5EF4-FFF2-40B4-BE49-F238E27FC236}">
                <a16:creationId xmlns:a16="http://schemas.microsoft.com/office/drawing/2014/main" id="{89E2C0C8-621E-9D55-CDA2-320233B2381A}"/>
              </a:ext>
            </a:extLst>
          </p:cNvPr>
          <p:cNvSpPr txBox="1"/>
          <p:nvPr/>
        </p:nvSpPr>
        <p:spPr>
          <a:xfrm>
            <a:off x="883159" y="1958010"/>
            <a:ext cx="6357523"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The world’s first, truly moveable wall system</a:t>
            </a:r>
          </a:p>
        </p:txBody>
      </p:sp>
      <p:sp>
        <p:nvSpPr>
          <p:cNvPr id="6" name="Прямоугольник 82">
            <a:extLst>
              <a:ext uri="{FF2B5EF4-FFF2-40B4-BE49-F238E27FC236}">
                <a16:creationId xmlns:a16="http://schemas.microsoft.com/office/drawing/2014/main" id="{F204A3F7-2B30-1681-7580-9E6B211D2C83}"/>
              </a:ext>
            </a:extLst>
          </p:cNvPr>
          <p:cNvSpPr/>
          <p:nvPr/>
        </p:nvSpPr>
        <p:spPr>
          <a:xfrm>
            <a:off x="1210253" y="5116894"/>
            <a:ext cx="6030412" cy="5738354"/>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TextBox 6">
            <a:extLst>
              <a:ext uri="{FF2B5EF4-FFF2-40B4-BE49-F238E27FC236}">
                <a16:creationId xmlns:a16="http://schemas.microsoft.com/office/drawing/2014/main" id="{D1B2C666-D3ED-142C-8347-DB3D734DFD7E}"/>
              </a:ext>
            </a:extLst>
          </p:cNvPr>
          <p:cNvSpPr txBox="1"/>
          <p:nvPr/>
        </p:nvSpPr>
        <p:spPr>
          <a:xfrm>
            <a:off x="1529352" y="5399028"/>
            <a:ext cx="5276607" cy="38595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1200"/>
              </a:spcBef>
              <a:buFont typeface="Arial" panose="020B0604020202020204" pitchFamily="34" charset="0"/>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US" altLang="en-US" dirty="0">
                <a:solidFill>
                  <a:srgbClr val="BC9B76"/>
                </a:solidFill>
                <a:latin typeface="GT Walsheim Pro" pitchFamily="2" charset="77"/>
                <a:cs typeface="GT Walsheim Pro" pitchFamily="2" charset="77"/>
              </a:rPr>
              <a:t>Overview</a:t>
            </a:r>
          </a:p>
          <a:p>
            <a:pPr marL="457200" indent="-457200">
              <a:buAutoNum type="arabicPeriod"/>
            </a:pPr>
            <a:r>
              <a:rPr lang="en-US" altLang="en-US" dirty="0"/>
              <a:t>No need for drilling into floor</a:t>
            </a:r>
          </a:p>
          <a:p>
            <a:pPr marL="457200" indent="-457200">
              <a:buAutoNum type="arabicPeriod"/>
            </a:pPr>
            <a:r>
              <a:rPr lang="en-US" altLang="en-US" dirty="0"/>
              <a:t>No need for drilling into ceiling</a:t>
            </a:r>
          </a:p>
          <a:p>
            <a:pPr marL="457200" indent="-457200">
              <a:buAutoNum type="arabicPeriod"/>
            </a:pPr>
            <a:r>
              <a:rPr lang="en-US" altLang="en-US" dirty="0"/>
              <a:t>No professional tools needed</a:t>
            </a:r>
          </a:p>
          <a:p>
            <a:pPr marL="457200" indent="-457200">
              <a:buAutoNum type="arabicPeriod"/>
            </a:pPr>
            <a:r>
              <a:rPr lang="en-US" altLang="en-US" dirty="0"/>
              <a:t>No painting or plastering</a:t>
            </a:r>
          </a:p>
          <a:p>
            <a:pPr marL="457200" indent="-457200">
              <a:buAutoNum type="arabicPeriod"/>
            </a:pPr>
            <a:r>
              <a:rPr lang="en-US" altLang="en-US" dirty="0"/>
              <a:t>No specialists or contractors</a:t>
            </a:r>
          </a:p>
          <a:p>
            <a:pPr marL="457200" indent="-457200">
              <a:buAutoNum type="arabicPeriod"/>
            </a:pPr>
            <a:r>
              <a:rPr lang="en-US" altLang="en-US" dirty="0"/>
              <a:t>Two persons can install it</a:t>
            </a:r>
          </a:p>
        </p:txBody>
      </p:sp>
      <p:sp>
        <p:nvSpPr>
          <p:cNvPr id="9" name="TextBox 8">
            <a:extLst>
              <a:ext uri="{FF2B5EF4-FFF2-40B4-BE49-F238E27FC236}">
                <a16:creationId xmlns:a16="http://schemas.microsoft.com/office/drawing/2014/main" id="{CE2BD965-D90E-7E1B-5331-CA720DFDD59A}"/>
              </a:ext>
            </a:extLst>
          </p:cNvPr>
          <p:cNvSpPr txBox="1"/>
          <p:nvPr/>
        </p:nvSpPr>
        <p:spPr>
          <a:xfrm>
            <a:off x="907439" y="876548"/>
            <a:ext cx="11516461"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l">
              <a:defRPr/>
            </a:pPr>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Ö.WALL TIMELAPSE</a:t>
            </a:r>
          </a:p>
          <a:p>
            <a:pPr algn="l"/>
            <a:endPar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endParaRPr>
          </a:p>
        </p:txBody>
      </p:sp>
    </p:spTree>
    <p:extLst>
      <p:ext uri="{BB962C8B-B14F-4D97-AF65-F5344CB8AC3E}">
        <p14:creationId xmlns:p14="http://schemas.microsoft.com/office/powerpoint/2010/main" val="228043574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F5F0">
            <a:alpha val="0"/>
          </a:srgb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D3CBFD6-CAF7-07BD-F736-1CC632DE342E}"/>
              </a:ext>
            </a:extLst>
          </p:cNvPr>
          <p:cNvGrpSpPr/>
          <p:nvPr/>
        </p:nvGrpSpPr>
        <p:grpSpPr>
          <a:xfrm>
            <a:off x="12597920" y="0"/>
            <a:ext cx="11786080" cy="13715997"/>
            <a:chOff x="12597920" y="0"/>
            <a:chExt cx="11786080" cy="13715997"/>
          </a:xfrm>
        </p:grpSpPr>
        <p:pic>
          <p:nvPicPr>
            <p:cNvPr id="10" name="Picture 9" descr="A picture containing person, hand&#10;&#10;Description automatically generated">
              <a:hlinkClick r:id="rId3"/>
              <a:extLst>
                <a:ext uri="{FF2B5EF4-FFF2-40B4-BE49-F238E27FC236}">
                  <a16:creationId xmlns:a16="http://schemas.microsoft.com/office/drawing/2014/main" id="{8B11BC38-31D8-403A-26FC-B84519338596}"/>
                </a:ext>
              </a:extLst>
            </p:cNvPr>
            <p:cNvPicPr>
              <a:picLocks noChangeAspect="1"/>
            </p:cNvPicPr>
            <p:nvPr/>
          </p:nvPicPr>
          <p:blipFill rotWithShape="1">
            <a:blip r:embed="rId4">
              <a:extLst>
                <a:ext uri="{28A0092B-C50C-407E-A947-70E740481C1C}">
                  <a14:useLocalDpi xmlns:a14="http://schemas.microsoft.com/office/drawing/2010/main" val="0"/>
                </a:ext>
              </a:extLst>
            </a:blip>
            <a:srcRect t="668" r="1515" b="6782"/>
            <a:stretch/>
          </p:blipFill>
          <p:spPr>
            <a:xfrm>
              <a:off x="12597920" y="0"/>
              <a:ext cx="11786080" cy="13715997"/>
            </a:xfrm>
            <a:prstGeom prst="rect">
              <a:avLst/>
            </a:prstGeom>
          </p:spPr>
        </p:pic>
        <p:pic>
          <p:nvPicPr>
            <p:cNvPr id="14" name="Picture 13" descr="Icon&#10;&#10;Description automatically generated">
              <a:hlinkClick r:id="rId3"/>
              <a:extLst>
                <a:ext uri="{FF2B5EF4-FFF2-40B4-BE49-F238E27FC236}">
                  <a16:creationId xmlns:a16="http://schemas.microsoft.com/office/drawing/2014/main" id="{23EC5950-2C2F-395B-D112-B541211575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3273" y="4824324"/>
              <a:ext cx="2857143" cy="2857143"/>
            </a:xfrm>
            <a:prstGeom prst="rect">
              <a:avLst/>
            </a:prstGeom>
          </p:spPr>
        </p:pic>
      </p:grpSp>
      <p:sp>
        <p:nvSpPr>
          <p:cNvPr id="13" name="Прямоугольник 54">
            <a:extLst>
              <a:ext uri="{FF2B5EF4-FFF2-40B4-BE49-F238E27FC236}">
                <a16:creationId xmlns:a16="http://schemas.microsoft.com/office/drawing/2014/main" id="{5F79E8E6-C7E8-30E2-06DA-4CE698CD7FAA}"/>
              </a:ext>
            </a:extLst>
          </p:cNvPr>
          <p:cNvSpPr/>
          <p:nvPr/>
        </p:nvSpPr>
        <p:spPr>
          <a:xfrm rot="10800000">
            <a:off x="993522" y="10282786"/>
            <a:ext cx="10807196" cy="1440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Прямоугольник 82">
            <a:extLst>
              <a:ext uri="{FF2B5EF4-FFF2-40B4-BE49-F238E27FC236}">
                <a16:creationId xmlns:a16="http://schemas.microsoft.com/office/drawing/2014/main" id="{40CC1D7A-C617-065F-02A7-0E31E5D1B323}"/>
              </a:ext>
            </a:extLst>
          </p:cNvPr>
          <p:cNvSpPr/>
          <p:nvPr/>
        </p:nvSpPr>
        <p:spPr>
          <a:xfrm>
            <a:off x="976585" y="7681467"/>
            <a:ext cx="10807200" cy="2376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Прямоугольник 82">
            <a:extLst>
              <a:ext uri="{FF2B5EF4-FFF2-40B4-BE49-F238E27FC236}">
                <a16:creationId xmlns:a16="http://schemas.microsoft.com/office/drawing/2014/main" id="{EE0ABD04-353F-08E6-0C12-8EEDD7E35F7B}"/>
              </a:ext>
            </a:extLst>
          </p:cNvPr>
          <p:cNvSpPr/>
          <p:nvPr/>
        </p:nvSpPr>
        <p:spPr>
          <a:xfrm>
            <a:off x="976585" y="4786089"/>
            <a:ext cx="10807728" cy="2672459"/>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52" name="Прямая соединительная линия 368">
            <a:extLst>
              <a:ext uri="{FF2B5EF4-FFF2-40B4-BE49-F238E27FC236}">
                <a16:creationId xmlns:a16="http://schemas.microsoft.com/office/drawing/2014/main" id="{7D3D6895-98B0-FAB4-16E4-ADC2037F3839}"/>
              </a:ext>
            </a:extLst>
          </p:cNvPr>
          <p:cNvCxnSpPr/>
          <p:nvPr/>
        </p:nvCxnSpPr>
        <p:spPr>
          <a:xfrm>
            <a:off x="12599689"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11757" y="954089"/>
            <a:ext cx="456079" cy="646112"/>
          </a:xfrm>
          <a:prstGeom prst="rect">
            <a:avLst/>
          </a:prstGeom>
        </p:spPr>
      </p:pic>
      <p:sp>
        <p:nvSpPr>
          <p:cNvPr id="8" name="TextBox 7">
            <a:extLst>
              <a:ext uri="{FF2B5EF4-FFF2-40B4-BE49-F238E27FC236}">
                <a16:creationId xmlns:a16="http://schemas.microsoft.com/office/drawing/2014/main" id="{CCFFC23D-8179-42E3-9C39-DAF2EC1FF3B6}"/>
              </a:ext>
            </a:extLst>
          </p:cNvPr>
          <p:cNvSpPr txBox="1"/>
          <p:nvPr/>
        </p:nvSpPr>
        <p:spPr>
          <a:xfrm>
            <a:off x="883157" y="1523159"/>
            <a:ext cx="10682763"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Beyond the standard stress-loading requirements</a:t>
            </a:r>
          </a:p>
        </p:txBody>
      </p:sp>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67943"/>
            <a:ext cx="456079" cy="386756"/>
          </a:xfrm>
        </p:spPr>
        <p:txBody>
          <a:bodyPr/>
          <a:lstStyle/>
          <a:p>
            <a:fld id="{86CB4B4D-7CA3-9044-876B-883B54F8677D}" type="slidenum">
              <a:rPr lang="en-US" sz="2000" smtClean="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rPr>
              <a:t>34</a:t>
            </a:fld>
            <a:endParaRPr lang="en-US" sz="2000" dirty="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884588" y="-761301"/>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76587" y="12567943"/>
            <a:ext cx="2320747" cy="252000"/>
          </a:xfrm>
          <a:prstGeom prst="rect">
            <a:avLst/>
          </a:prstGeom>
        </p:spPr>
      </p:pic>
      <p:cxnSp>
        <p:nvCxnSpPr>
          <p:cNvPr id="3" name="Прямая соединительная линия 189">
            <a:extLst>
              <a:ext uri="{FF2B5EF4-FFF2-40B4-BE49-F238E27FC236}">
                <a16:creationId xmlns:a16="http://schemas.microsoft.com/office/drawing/2014/main" id="{53B9AD3C-186A-53B6-A6C4-324722955F7A}"/>
              </a:ext>
            </a:extLst>
          </p:cNvPr>
          <p:cNvCxnSpPr>
            <a:cxnSpLocks/>
          </p:cNvCxnSpPr>
          <p:nvPr/>
        </p:nvCxnSpPr>
        <p:spPr>
          <a:xfrm>
            <a:off x="976587" y="1003517"/>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3B20DF2C-3C44-7636-58DB-F7B1701FAABE}"/>
              </a:ext>
            </a:extLst>
          </p:cNvPr>
          <p:cNvSpPr txBox="1"/>
          <p:nvPr/>
        </p:nvSpPr>
        <p:spPr>
          <a:xfrm>
            <a:off x="874988" y="3790623"/>
            <a:ext cx="7374149" cy="654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55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BCA Requirements –</a:t>
            </a:r>
          </a:p>
        </p:txBody>
      </p:sp>
      <p:sp>
        <p:nvSpPr>
          <p:cNvPr id="9" name="TextBox 8">
            <a:extLst>
              <a:ext uri="{FF2B5EF4-FFF2-40B4-BE49-F238E27FC236}">
                <a16:creationId xmlns:a16="http://schemas.microsoft.com/office/drawing/2014/main" id="{8606E63E-ACAC-AC71-FD47-9BCB9902D07A}"/>
              </a:ext>
            </a:extLst>
          </p:cNvPr>
          <p:cNvSpPr txBox="1"/>
          <p:nvPr/>
        </p:nvSpPr>
        <p:spPr>
          <a:xfrm>
            <a:off x="1269666" y="4983544"/>
            <a:ext cx="10224810" cy="2277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1200"/>
              </a:spcBef>
              <a:buFont typeface="Arial" panose="020B0604020202020204" pitchFamily="34" charset="0"/>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US" altLang="en-US" dirty="0">
                <a:solidFill>
                  <a:srgbClr val="BC9B76"/>
                </a:solidFill>
                <a:latin typeface="GT Walsheim Pro" pitchFamily="2" charset="77"/>
                <a:cs typeface="GT Walsheim Pro" pitchFamily="2" charset="77"/>
              </a:rPr>
              <a:t>Stiffness:</a:t>
            </a:r>
          </a:p>
          <a:p>
            <a:r>
              <a:rPr lang="en-US" altLang="en-US" dirty="0"/>
              <a:t>Partition Wall is subjected to a horizontal force of 500 N (50kg) applied at a height of 1.5 m. Maximum deflection and residual deformation should be within specified limits. Test simulates bending caused by people leaning on, or person on ladder leaning against the partition wall.   </a:t>
            </a:r>
          </a:p>
        </p:txBody>
      </p:sp>
      <p:sp>
        <p:nvSpPr>
          <p:cNvPr id="11" name="TextBox 10">
            <a:extLst>
              <a:ext uri="{FF2B5EF4-FFF2-40B4-BE49-F238E27FC236}">
                <a16:creationId xmlns:a16="http://schemas.microsoft.com/office/drawing/2014/main" id="{D4D83373-75DC-1B10-2157-F4F7042529AE}"/>
              </a:ext>
            </a:extLst>
          </p:cNvPr>
          <p:cNvSpPr txBox="1"/>
          <p:nvPr/>
        </p:nvSpPr>
        <p:spPr>
          <a:xfrm>
            <a:off x="1269665" y="7913387"/>
            <a:ext cx="10224812" cy="18712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1200"/>
              </a:spcBef>
              <a:buFont typeface="Arial" panose="020B0604020202020204" pitchFamily="34" charset="0"/>
              <a:defRPr>
                <a:solidFill>
                  <a:srgbClr val="343434"/>
                </a:solidFill>
                <a:latin typeface="GT Walsheim Pro Light" pitchFamily="2" charset="77"/>
                <a:ea typeface="Open Sans" panose="020B0606030504020204" pitchFamily="34" charset="0"/>
                <a:cs typeface="GT Walsheim Pro Light" pitchFamily="2" charset="77"/>
              </a:defRPr>
            </a:lvl1pPr>
          </a:lstStyle>
          <a:p>
            <a:r>
              <a:rPr lang="en-US" altLang="en-US" dirty="0">
                <a:solidFill>
                  <a:srgbClr val="BC9B76"/>
                </a:solidFill>
                <a:latin typeface="GT Walsheim Pro" pitchFamily="2" charset="77"/>
                <a:cs typeface="GT Walsheim Pro" pitchFamily="2" charset="77"/>
              </a:rPr>
              <a:t>Large Soft Body Impact:</a:t>
            </a:r>
          </a:p>
          <a:p>
            <a:r>
              <a:rPr lang="en-US" altLang="en-US" dirty="0"/>
              <a:t>Partition Wall is subjected to a 50 kg load in the form of a sphero-conical bag swung against the wall. Permanent deformation should not exceed 2 mm, with no structural damage.</a:t>
            </a:r>
          </a:p>
        </p:txBody>
      </p:sp>
      <p:cxnSp>
        <p:nvCxnSpPr>
          <p:cNvPr id="15" name="Прямая соединительная линия 177">
            <a:extLst>
              <a:ext uri="{FF2B5EF4-FFF2-40B4-BE49-F238E27FC236}">
                <a16:creationId xmlns:a16="http://schemas.microsoft.com/office/drawing/2014/main" id="{CBEC4E81-6F2E-6BB4-A425-88D964A10D13}"/>
              </a:ext>
            </a:extLst>
          </p:cNvPr>
          <p:cNvCxnSpPr>
            <a:cxnSpLocks/>
          </p:cNvCxnSpPr>
          <p:nvPr/>
        </p:nvCxnSpPr>
        <p:spPr>
          <a:xfrm flipH="1">
            <a:off x="976585" y="10280386"/>
            <a:ext cx="10807200"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AFFB5E93-5E24-2DC3-BAF0-1FD575CB7EB5}"/>
              </a:ext>
            </a:extLst>
          </p:cNvPr>
          <p:cNvSpPr txBox="1"/>
          <p:nvPr/>
        </p:nvSpPr>
        <p:spPr>
          <a:xfrm>
            <a:off x="1269664" y="10536234"/>
            <a:ext cx="10100709" cy="9048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1200"/>
              </a:spcBef>
              <a:buFont typeface="Arial" panose="020B0604020202020204" pitchFamily="34" charset="0"/>
              <a:defRPr>
                <a:solidFill>
                  <a:srgbClr val="343434"/>
                </a:solidFill>
                <a:latin typeface="GT Walsheim Pro" pitchFamily="2" charset="77"/>
                <a:ea typeface="Open Sans" panose="020B0606030504020204" pitchFamily="34" charset="0"/>
                <a:cs typeface="GT Walsheim Pro" pitchFamily="2" charset="77"/>
              </a:defRPr>
            </a:lvl1pPr>
          </a:lstStyle>
          <a:p>
            <a:r>
              <a:rPr lang="en-US" altLang="en-US" dirty="0"/>
              <a:t>The video shows that </a:t>
            </a:r>
            <a:r>
              <a:rPr lang="en-AU" altLang="en-US" dirty="0" err="1"/>
              <a:t>Ö.Wall</a:t>
            </a:r>
            <a:r>
              <a:rPr lang="en-AU" altLang="en-US" dirty="0"/>
              <a:t> surpasses the</a:t>
            </a:r>
            <a:r>
              <a:rPr lang="en-AU" dirty="0"/>
              <a:t> required stress loadings, and only dislodges at 800N.</a:t>
            </a:r>
            <a:endParaRPr lang="en-US" altLang="en-US" dirty="0"/>
          </a:p>
        </p:txBody>
      </p:sp>
      <p:cxnSp>
        <p:nvCxnSpPr>
          <p:cNvPr id="19" name="Прямая соединительная линия 177">
            <a:extLst>
              <a:ext uri="{FF2B5EF4-FFF2-40B4-BE49-F238E27FC236}">
                <a16:creationId xmlns:a16="http://schemas.microsoft.com/office/drawing/2014/main" id="{4C6AF4AB-BDE2-9D02-9CE0-688F8C49A534}"/>
              </a:ext>
            </a:extLst>
          </p:cNvPr>
          <p:cNvCxnSpPr>
            <a:cxnSpLocks/>
          </p:cNvCxnSpPr>
          <p:nvPr/>
        </p:nvCxnSpPr>
        <p:spPr>
          <a:xfrm flipH="1">
            <a:off x="976585" y="11722787"/>
            <a:ext cx="10807200"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5479498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room&#10;&#10;Description automatically generated with low confidence">
            <a:extLst>
              <a:ext uri="{FF2B5EF4-FFF2-40B4-BE49-F238E27FC236}">
                <a16:creationId xmlns:a16="http://schemas.microsoft.com/office/drawing/2014/main" id="{4F1C0D0A-8427-A273-C37C-D40A3E08D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197" y="4398092"/>
            <a:ext cx="5716302" cy="5716302"/>
          </a:xfrm>
          <a:prstGeom prst="rect">
            <a:avLst/>
          </a:prstGeom>
        </p:spPr>
      </p:pic>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36257"/>
            <a:ext cx="238251" cy="400154"/>
          </a:xfrm>
        </p:spPr>
        <p:txBody>
          <a:bodyPr/>
          <a:lstStyle/>
          <a:p>
            <a:fld id="{86CB4B4D-7CA3-9044-876B-883B54F8677D}" type="slidenum">
              <a:rPr lang="en-US" sz="2000" smtClean="0">
                <a:solidFill>
                  <a:srgbClr val="343434">
                    <a:alpha val="30000"/>
                  </a:srgbClr>
                </a:solidFill>
                <a:latin typeface="GT Walsheim Pro" panose="00000500000000000000" pitchFamily="2" charset="-52"/>
                <a:ea typeface="Open Sans" panose="020B0606030504020204" pitchFamily="34" charset="0"/>
                <a:cs typeface="GT Walsheim Pro" panose="00000500000000000000" pitchFamily="2" charset="-52"/>
              </a:rPr>
              <a:t>4</a:t>
            </a:fld>
            <a:endParaRPr lang="en-US" sz="2000" dirty="0">
              <a:solidFill>
                <a:srgbClr val="343434">
                  <a:alpha val="3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a:cxnSpLocks/>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1" name="Рисунок 50">
            <a:extLst>
              <a:ext uri="{FF2B5EF4-FFF2-40B4-BE49-F238E27FC236}">
                <a16:creationId xmlns:a16="http://schemas.microsoft.com/office/drawing/2014/main" id="{ACD2FDB4-E898-4FA0-A300-A96E0B85CDC9}"/>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6587" y="12567943"/>
            <a:ext cx="2320747" cy="252000"/>
          </a:xfrm>
          <a:prstGeom prst="rect">
            <a:avLst/>
          </a:prstGeom>
        </p:spPr>
      </p:pic>
      <p:sp>
        <p:nvSpPr>
          <p:cNvPr id="22" name="TextBox 21">
            <a:extLst>
              <a:ext uri="{FF2B5EF4-FFF2-40B4-BE49-F238E27FC236}">
                <a16:creationId xmlns:a16="http://schemas.microsoft.com/office/drawing/2014/main" id="{500DD121-06EC-BA47-CD59-A56711E8134B}"/>
              </a:ext>
            </a:extLst>
          </p:cNvPr>
          <p:cNvSpPr txBox="1"/>
          <p:nvPr/>
        </p:nvSpPr>
        <p:spPr>
          <a:xfrm>
            <a:off x="946438" y="1792036"/>
            <a:ext cx="18065462"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5000"/>
              </a:lnSpc>
            </a:pPr>
            <a:r>
              <a:rPr lang="en-US" sz="60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Options are not affordable and sustainable</a:t>
            </a:r>
          </a:p>
        </p:txBody>
      </p:sp>
      <p:sp>
        <p:nvSpPr>
          <p:cNvPr id="101" name="TextBox 100">
            <a:extLst>
              <a:ext uri="{FF2B5EF4-FFF2-40B4-BE49-F238E27FC236}">
                <a16:creationId xmlns:a16="http://schemas.microsoft.com/office/drawing/2014/main" id="{E02A794D-D897-6DC5-1A9A-689D0FCDB0D6}"/>
              </a:ext>
            </a:extLst>
          </p:cNvPr>
          <p:cNvSpPr txBox="1"/>
          <p:nvPr/>
        </p:nvSpPr>
        <p:spPr>
          <a:xfrm>
            <a:off x="1524060" y="3625224"/>
            <a:ext cx="5209592" cy="63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05000"/>
              </a:lnSpc>
            </a:pPr>
            <a:r>
              <a:rPr lang="en-US" sz="3500" b="1" dirty="0">
                <a:solidFill>
                  <a:schemeClr val="bg2">
                    <a:lumMod val="10000"/>
                  </a:schemeClr>
                </a:solidFill>
                <a:latin typeface="GT Super Display" panose="00000500000000000000" pitchFamily="2" charset="0"/>
                <a:ea typeface="Noto Serif" panose="02020600060500020200" pitchFamily="18" charset="0"/>
                <a:cs typeface="Noto Serif" panose="02020600060500020200" pitchFamily="18" charset="0"/>
              </a:rPr>
              <a:t>Option 1. Renovate</a:t>
            </a:r>
          </a:p>
        </p:txBody>
      </p:sp>
      <p:sp>
        <p:nvSpPr>
          <p:cNvPr id="21" name="TextBox 20">
            <a:extLst>
              <a:ext uri="{FF2B5EF4-FFF2-40B4-BE49-F238E27FC236}">
                <a16:creationId xmlns:a16="http://schemas.microsoft.com/office/drawing/2014/main" id="{B2BA8681-044A-651A-3050-83B6D1FD2130}"/>
              </a:ext>
            </a:extLst>
          </p:cNvPr>
          <p:cNvSpPr txBox="1"/>
          <p:nvPr/>
        </p:nvSpPr>
        <p:spPr>
          <a:xfrm>
            <a:off x="8714691" y="3625224"/>
            <a:ext cx="5209592" cy="63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05000"/>
              </a:lnSpc>
            </a:pPr>
            <a:r>
              <a:rPr lang="en-US" sz="3500" b="1" dirty="0">
                <a:solidFill>
                  <a:schemeClr val="bg2">
                    <a:lumMod val="10000"/>
                  </a:schemeClr>
                </a:solidFill>
                <a:latin typeface="GT Super Display" panose="00000500000000000000" pitchFamily="2" charset="0"/>
                <a:ea typeface="Noto Serif" panose="02020600060500020200" pitchFamily="18" charset="0"/>
                <a:cs typeface="Noto Serif" panose="02020600060500020200" pitchFamily="18" charset="0"/>
              </a:rPr>
              <a:t>Option 2. Build</a:t>
            </a:r>
          </a:p>
        </p:txBody>
      </p:sp>
      <p:sp>
        <p:nvSpPr>
          <p:cNvPr id="42" name="TextBox 41">
            <a:extLst>
              <a:ext uri="{FF2B5EF4-FFF2-40B4-BE49-F238E27FC236}">
                <a16:creationId xmlns:a16="http://schemas.microsoft.com/office/drawing/2014/main" id="{CFB96974-5727-792E-DEA3-F522B3AC9607}"/>
              </a:ext>
            </a:extLst>
          </p:cNvPr>
          <p:cNvSpPr txBox="1"/>
          <p:nvPr/>
        </p:nvSpPr>
        <p:spPr>
          <a:xfrm>
            <a:off x="16359422" y="3633368"/>
            <a:ext cx="5931387" cy="6268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05000"/>
              </a:lnSpc>
            </a:pPr>
            <a:r>
              <a:rPr lang="en-US" sz="3500" b="1" dirty="0">
                <a:solidFill>
                  <a:schemeClr val="bg2">
                    <a:lumMod val="10000"/>
                  </a:schemeClr>
                </a:solidFill>
                <a:latin typeface="GT Super Display" panose="00000500000000000000" pitchFamily="2" charset="0"/>
                <a:ea typeface="Noto Serif" panose="02020600060500020200" pitchFamily="18" charset="0"/>
                <a:cs typeface="Noto Serif" panose="02020600060500020200" pitchFamily="18" charset="0"/>
              </a:rPr>
              <a:t>Option 3. Sell, Buy &amp; Move</a:t>
            </a:r>
          </a:p>
        </p:txBody>
      </p:sp>
      <p:grpSp>
        <p:nvGrpSpPr>
          <p:cNvPr id="43" name="Group 42">
            <a:extLst>
              <a:ext uri="{FF2B5EF4-FFF2-40B4-BE49-F238E27FC236}">
                <a16:creationId xmlns:a16="http://schemas.microsoft.com/office/drawing/2014/main" id="{329A9428-E2CA-F271-E99C-6C516C82BE0A}"/>
              </a:ext>
            </a:extLst>
          </p:cNvPr>
          <p:cNvGrpSpPr/>
          <p:nvPr/>
        </p:nvGrpSpPr>
        <p:grpSpPr>
          <a:xfrm>
            <a:off x="16359422" y="9963118"/>
            <a:ext cx="8018252" cy="1475999"/>
            <a:chOff x="1286954" y="4570818"/>
            <a:chExt cx="13690674" cy="1475999"/>
          </a:xfrm>
        </p:grpSpPr>
        <p:sp>
          <p:nvSpPr>
            <p:cNvPr id="44" name="Прямоугольник 54">
              <a:extLst>
                <a:ext uri="{FF2B5EF4-FFF2-40B4-BE49-F238E27FC236}">
                  <a16:creationId xmlns:a16="http://schemas.microsoft.com/office/drawing/2014/main" id="{EB4D3017-EB22-76AE-67C0-133F65AB81B5}"/>
                </a:ext>
              </a:extLst>
            </p:cNvPr>
            <p:cNvSpPr/>
            <p:nvPr/>
          </p:nvSpPr>
          <p:spPr>
            <a:xfrm rot="10800000">
              <a:off x="1286954" y="4570818"/>
              <a:ext cx="11427363" cy="1475999"/>
            </a:xfrm>
            <a:prstGeom prst="rect">
              <a:avLst/>
            </a:prstGeom>
            <a:solidFill>
              <a:srgbClr val="E2DF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46" name="Прямая соединительная линия 36">
              <a:extLst>
                <a:ext uri="{FF2B5EF4-FFF2-40B4-BE49-F238E27FC236}">
                  <a16:creationId xmlns:a16="http://schemas.microsoft.com/office/drawing/2014/main" id="{122EF766-DB09-986E-6ED7-343007A0B9FE}"/>
                </a:ext>
              </a:extLst>
            </p:cNvPr>
            <p:cNvCxnSpPr>
              <a:cxnSpLocks/>
            </p:cNvCxnSpPr>
            <p:nvPr/>
          </p:nvCxnSpPr>
          <p:spPr>
            <a:xfrm>
              <a:off x="1944562" y="5308817"/>
              <a:ext cx="9945590"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7" name="TextBox 46">
              <a:extLst>
                <a:ext uri="{FF2B5EF4-FFF2-40B4-BE49-F238E27FC236}">
                  <a16:creationId xmlns:a16="http://schemas.microsoft.com/office/drawing/2014/main" id="{0E27E104-614A-C3DF-90D8-A0550609B8DD}"/>
                </a:ext>
              </a:extLst>
            </p:cNvPr>
            <p:cNvSpPr txBox="1"/>
            <p:nvPr/>
          </p:nvSpPr>
          <p:spPr>
            <a:xfrm>
              <a:off x="5171492" y="5438738"/>
              <a:ext cx="4208367"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2200" spc="5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4-12+ MONTHS</a:t>
              </a:r>
            </a:p>
          </p:txBody>
        </p:sp>
        <p:pic>
          <p:nvPicPr>
            <p:cNvPr id="54" name="Graphic 53">
              <a:extLst>
                <a:ext uri="{FF2B5EF4-FFF2-40B4-BE49-F238E27FC236}">
                  <a16:creationId xmlns:a16="http://schemas.microsoft.com/office/drawing/2014/main" id="{6C318B44-93FE-2502-326E-AA82139997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44562" y="4761237"/>
              <a:ext cx="570556" cy="395185"/>
            </a:xfrm>
            <a:prstGeom prst="rect">
              <a:avLst/>
            </a:prstGeom>
          </p:spPr>
        </p:pic>
        <p:pic>
          <p:nvPicPr>
            <p:cNvPr id="55" name="Graphic 54">
              <a:extLst>
                <a:ext uri="{FF2B5EF4-FFF2-40B4-BE49-F238E27FC236}">
                  <a16:creationId xmlns:a16="http://schemas.microsoft.com/office/drawing/2014/main" id="{740C3FDB-9A17-1BF3-BF41-7CE20402801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85142" y="5507359"/>
              <a:ext cx="542576" cy="308637"/>
            </a:xfrm>
            <a:prstGeom prst="rect">
              <a:avLst/>
            </a:prstGeom>
          </p:spPr>
        </p:pic>
        <p:sp>
          <p:nvSpPr>
            <p:cNvPr id="56" name="TextBox 55">
              <a:extLst>
                <a:ext uri="{FF2B5EF4-FFF2-40B4-BE49-F238E27FC236}">
                  <a16:creationId xmlns:a16="http://schemas.microsoft.com/office/drawing/2014/main" id="{1B2B77AB-0F49-A9C5-B0E8-A1B1101F41C7}"/>
                </a:ext>
              </a:extLst>
            </p:cNvPr>
            <p:cNvSpPr txBox="1"/>
            <p:nvPr/>
          </p:nvSpPr>
          <p:spPr>
            <a:xfrm>
              <a:off x="2537298" y="4718551"/>
              <a:ext cx="12440330" cy="489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b="1" spc="-150" dirty="0">
                  <a:solidFill>
                    <a:srgbClr val="343434"/>
                  </a:solidFill>
                  <a:latin typeface="GT Walsheim Bold" panose="02000503030000020003" pitchFamily="2" charset="77"/>
                  <a:ea typeface="Noto Serif" panose="02020600060500020200" pitchFamily="18" charset="0"/>
                  <a:cs typeface="Noto Serif" panose="02020600060500020200" pitchFamily="18" charset="0"/>
                </a:rPr>
                <a:t>Stamp Duty / Agent’s Fee / Moving Cost</a:t>
              </a:r>
            </a:p>
          </p:txBody>
        </p:sp>
      </p:grpSp>
      <p:grpSp>
        <p:nvGrpSpPr>
          <p:cNvPr id="7" name="Group 6">
            <a:extLst>
              <a:ext uri="{FF2B5EF4-FFF2-40B4-BE49-F238E27FC236}">
                <a16:creationId xmlns:a16="http://schemas.microsoft.com/office/drawing/2014/main" id="{6EACF148-D3FC-C710-CF29-FDD515948D1B}"/>
              </a:ext>
            </a:extLst>
          </p:cNvPr>
          <p:cNvGrpSpPr/>
          <p:nvPr/>
        </p:nvGrpSpPr>
        <p:grpSpPr>
          <a:xfrm>
            <a:off x="8941742" y="9963119"/>
            <a:ext cx="6692693" cy="1475999"/>
            <a:chOff x="8694645" y="7942033"/>
            <a:chExt cx="6692693" cy="1475999"/>
          </a:xfrm>
        </p:grpSpPr>
        <p:grpSp>
          <p:nvGrpSpPr>
            <p:cNvPr id="24" name="Group 23">
              <a:extLst>
                <a:ext uri="{FF2B5EF4-FFF2-40B4-BE49-F238E27FC236}">
                  <a16:creationId xmlns:a16="http://schemas.microsoft.com/office/drawing/2014/main" id="{52129722-66CD-6157-69B3-ECA511BE7191}"/>
                </a:ext>
              </a:extLst>
            </p:cNvPr>
            <p:cNvGrpSpPr/>
            <p:nvPr/>
          </p:nvGrpSpPr>
          <p:grpSpPr>
            <a:xfrm>
              <a:off x="8694645" y="7942033"/>
              <a:ext cx="6692693" cy="1475999"/>
              <a:chOff x="1286954" y="4570818"/>
              <a:chExt cx="11427363" cy="1475999"/>
            </a:xfrm>
          </p:grpSpPr>
          <p:sp>
            <p:nvSpPr>
              <p:cNvPr id="25" name="Прямоугольник 54">
                <a:extLst>
                  <a:ext uri="{FF2B5EF4-FFF2-40B4-BE49-F238E27FC236}">
                    <a16:creationId xmlns:a16="http://schemas.microsoft.com/office/drawing/2014/main" id="{9E0976F9-917F-FE66-D20B-2BF0A5D17624}"/>
                  </a:ext>
                </a:extLst>
              </p:cNvPr>
              <p:cNvSpPr/>
              <p:nvPr/>
            </p:nvSpPr>
            <p:spPr>
              <a:xfrm rot="10800000">
                <a:off x="1286954" y="4570818"/>
                <a:ext cx="11427363" cy="1475999"/>
              </a:xfrm>
              <a:prstGeom prst="rect">
                <a:avLst/>
              </a:prstGeom>
              <a:solidFill>
                <a:srgbClr val="E2DF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26" name="Прямая соединительная линия 36">
                <a:extLst>
                  <a:ext uri="{FF2B5EF4-FFF2-40B4-BE49-F238E27FC236}">
                    <a16:creationId xmlns:a16="http://schemas.microsoft.com/office/drawing/2014/main" id="{5206CEB5-42F1-3655-7AA8-2A1E5C6F1984}"/>
                  </a:ext>
                </a:extLst>
              </p:cNvPr>
              <p:cNvCxnSpPr>
                <a:cxnSpLocks/>
              </p:cNvCxnSpPr>
              <p:nvPr/>
            </p:nvCxnSpPr>
            <p:spPr>
              <a:xfrm>
                <a:off x="1944562" y="5308817"/>
                <a:ext cx="9945590"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BCD6CDE2-DFDC-E167-2B17-7A3C2259061C}"/>
                  </a:ext>
                </a:extLst>
              </p:cNvPr>
              <p:cNvSpPr txBox="1"/>
              <p:nvPr/>
            </p:nvSpPr>
            <p:spPr>
              <a:xfrm>
                <a:off x="5171491" y="5438738"/>
                <a:ext cx="4317732"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2200" spc="5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12-24 MONTHS</a:t>
                </a:r>
              </a:p>
            </p:txBody>
          </p:sp>
          <p:sp>
            <p:nvSpPr>
              <p:cNvPr id="41" name="TextBox 40">
                <a:extLst>
                  <a:ext uri="{FF2B5EF4-FFF2-40B4-BE49-F238E27FC236}">
                    <a16:creationId xmlns:a16="http://schemas.microsoft.com/office/drawing/2014/main" id="{79011095-9FA0-A2E6-3025-2A7C8CA8C91B}"/>
                  </a:ext>
                </a:extLst>
              </p:cNvPr>
              <p:cNvSpPr txBox="1"/>
              <p:nvPr/>
            </p:nvSpPr>
            <p:spPr>
              <a:xfrm>
                <a:off x="5052550" y="4709042"/>
                <a:ext cx="5932768" cy="489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b="1" spc="50" dirty="0">
                    <a:solidFill>
                      <a:srgbClr val="343434"/>
                    </a:solidFill>
                    <a:latin typeface="GT Walsheim Bold" panose="02000503030000020003" pitchFamily="2" charset="77"/>
                    <a:ea typeface="Noto Serif" panose="02020600060500020200" pitchFamily="18" charset="0"/>
                    <a:cs typeface="Noto Serif" panose="02020600060500020200" pitchFamily="18" charset="0"/>
                  </a:rPr>
                  <a:t>$180k-$500k+</a:t>
                </a:r>
              </a:p>
            </p:txBody>
          </p:sp>
        </p:grpSp>
        <p:pic>
          <p:nvPicPr>
            <p:cNvPr id="60" name="Graphic 59">
              <a:extLst>
                <a:ext uri="{FF2B5EF4-FFF2-40B4-BE49-F238E27FC236}">
                  <a16:creationId xmlns:a16="http://schemas.microsoft.com/office/drawing/2014/main" id="{5F986BC7-AA4B-7271-77F0-E0FED43915D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14469" y="8097448"/>
              <a:ext cx="334159" cy="395185"/>
            </a:xfrm>
            <a:prstGeom prst="rect">
              <a:avLst/>
            </a:prstGeom>
          </p:spPr>
        </p:pic>
        <p:pic>
          <p:nvPicPr>
            <p:cNvPr id="61" name="Graphic 60">
              <a:extLst>
                <a:ext uri="{FF2B5EF4-FFF2-40B4-BE49-F238E27FC236}">
                  <a16:creationId xmlns:a16="http://schemas.microsoft.com/office/drawing/2014/main" id="{0DAB2AD9-6A93-5456-2451-3A5E24A1496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43556" y="8867432"/>
              <a:ext cx="317772" cy="308637"/>
            </a:xfrm>
            <a:prstGeom prst="rect">
              <a:avLst/>
            </a:prstGeom>
          </p:spPr>
        </p:pic>
      </p:grpSp>
      <p:grpSp>
        <p:nvGrpSpPr>
          <p:cNvPr id="10" name="Group 9">
            <a:extLst>
              <a:ext uri="{FF2B5EF4-FFF2-40B4-BE49-F238E27FC236}">
                <a16:creationId xmlns:a16="http://schemas.microsoft.com/office/drawing/2014/main" id="{11F616E7-B5F0-1F24-2ACC-E13714941B15}"/>
              </a:ext>
            </a:extLst>
          </p:cNvPr>
          <p:cNvGrpSpPr/>
          <p:nvPr/>
        </p:nvGrpSpPr>
        <p:grpSpPr>
          <a:xfrm>
            <a:off x="1524061" y="9963119"/>
            <a:ext cx="6692693" cy="2029664"/>
            <a:chOff x="1003390" y="7942033"/>
            <a:chExt cx="6692693" cy="2029664"/>
          </a:xfrm>
        </p:grpSpPr>
        <p:sp>
          <p:nvSpPr>
            <p:cNvPr id="8" name="TextBox 7">
              <a:extLst>
                <a:ext uri="{FF2B5EF4-FFF2-40B4-BE49-F238E27FC236}">
                  <a16:creationId xmlns:a16="http://schemas.microsoft.com/office/drawing/2014/main" id="{9117C5C6-5A08-E5C1-0D27-23D3970AF600}"/>
                </a:ext>
              </a:extLst>
            </p:cNvPr>
            <p:cNvSpPr txBox="1"/>
            <p:nvPr/>
          </p:nvSpPr>
          <p:spPr>
            <a:xfrm>
              <a:off x="1101646" y="9602365"/>
              <a:ext cx="5243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800" i="1"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*4 Bedroom House (1600sqf)</a:t>
              </a:r>
            </a:p>
          </p:txBody>
        </p:sp>
        <p:grpSp>
          <p:nvGrpSpPr>
            <p:cNvPr id="9" name="Group 8">
              <a:extLst>
                <a:ext uri="{FF2B5EF4-FFF2-40B4-BE49-F238E27FC236}">
                  <a16:creationId xmlns:a16="http://schemas.microsoft.com/office/drawing/2014/main" id="{1D309F51-88AA-C7B2-AB48-0EDE423B7958}"/>
                </a:ext>
              </a:extLst>
            </p:cNvPr>
            <p:cNvGrpSpPr/>
            <p:nvPr/>
          </p:nvGrpSpPr>
          <p:grpSpPr>
            <a:xfrm>
              <a:off x="1003390" y="7942033"/>
              <a:ext cx="6692693" cy="1475999"/>
              <a:chOff x="1003390" y="7942033"/>
              <a:chExt cx="6692693" cy="1475999"/>
            </a:xfrm>
          </p:grpSpPr>
          <p:grpSp>
            <p:nvGrpSpPr>
              <p:cNvPr id="102" name="Group 101">
                <a:extLst>
                  <a:ext uri="{FF2B5EF4-FFF2-40B4-BE49-F238E27FC236}">
                    <a16:creationId xmlns:a16="http://schemas.microsoft.com/office/drawing/2014/main" id="{B6D1C427-6CB5-7ECF-FD25-07BCFD5F4CAA}"/>
                  </a:ext>
                </a:extLst>
              </p:cNvPr>
              <p:cNvGrpSpPr/>
              <p:nvPr/>
            </p:nvGrpSpPr>
            <p:grpSpPr>
              <a:xfrm>
                <a:off x="1003390" y="7942033"/>
                <a:ext cx="6692693" cy="1475999"/>
                <a:chOff x="1286954" y="4570818"/>
                <a:chExt cx="11427363" cy="1475999"/>
              </a:xfrm>
            </p:grpSpPr>
            <p:sp>
              <p:nvSpPr>
                <p:cNvPr id="103" name="Прямоугольник 54">
                  <a:extLst>
                    <a:ext uri="{FF2B5EF4-FFF2-40B4-BE49-F238E27FC236}">
                      <a16:creationId xmlns:a16="http://schemas.microsoft.com/office/drawing/2014/main" id="{58CEBC79-010E-7569-96E0-27926E468437}"/>
                    </a:ext>
                  </a:extLst>
                </p:cNvPr>
                <p:cNvSpPr/>
                <p:nvPr/>
              </p:nvSpPr>
              <p:spPr>
                <a:xfrm rot="10800000">
                  <a:off x="1286954" y="4570818"/>
                  <a:ext cx="11427363" cy="1475999"/>
                </a:xfrm>
                <a:prstGeom prst="rect">
                  <a:avLst/>
                </a:prstGeom>
                <a:solidFill>
                  <a:srgbClr val="E2DF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106" name="Прямая соединительная линия 36">
                  <a:extLst>
                    <a:ext uri="{FF2B5EF4-FFF2-40B4-BE49-F238E27FC236}">
                      <a16:creationId xmlns:a16="http://schemas.microsoft.com/office/drawing/2014/main" id="{047C9B5B-1EFE-4193-D97D-A7DA0675E432}"/>
                    </a:ext>
                  </a:extLst>
                </p:cNvPr>
                <p:cNvCxnSpPr>
                  <a:cxnSpLocks/>
                </p:cNvCxnSpPr>
                <p:nvPr/>
              </p:nvCxnSpPr>
              <p:spPr>
                <a:xfrm>
                  <a:off x="1944562" y="5308817"/>
                  <a:ext cx="9945590"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07" name="TextBox 106">
                  <a:extLst>
                    <a:ext uri="{FF2B5EF4-FFF2-40B4-BE49-F238E27FC236}">
                      <a16:creationId xmlns:a16="http://schemas.microsoft.com/office/drawing/2014/main" id="{FFE1DEB3-625E-E80C-F7EA-2B9A676943C5}"/>
                    </a:ext>
                  </a:extLst>
                </p:cNvPr>
                <p:cNvSpPr txBox="1"/>
                <p:nvPr/>
              </p:nvSpPr>
              <p:spPr>
                <a:xfrm>
                  <a:off x="5171492" y="5438738"/>
                  <a:ext cx="3466854"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2200" spc="5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6-12 MONTHS</a:t>
                  </a:r>
                </a:p>
              </p:txBody>
            </p:sp>
            <p:sp>
              <p:nvSpPr>
                <p:cNvPr id="110" name="TextBox 109">
                  <a:extLst>
                    <a:ext uri="{FF2B5EF4-FFF2-40B4-BE49-F238E27FC236}">
                      <a16:creationId xmlns:a16="http://schemas.microsoft.com/office/drawing/2014/main" id="{594D5616-B2E0-4B0D-DB05-CBA23ED1EF22}"/>
                    </a:ext>
                  </a:extLst>
                </p:cNvPr>
                <p:cNvSpPr txBox="1"/>
                <p:nvPr/>
              </p:nvSpPr>
              <p:spPr>
                <a:xfrm>
                  <a:off x="5052550" y="4709042"/>
                  <a:ext cx="5932768" cy="489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b="1" spc="50" dirty="0">
                      <a:solidFill>
                        <a:srgbClr val="343434"/>
                      </a:solidFill>
                      <a:latin typeface="GT Walsheim Bold" panose="02000503030000020003" pitchFamily="2" charset="77"/>
                      <a:ea typeface="Noto Serif" panose="02020600060500020200" pitchFamily="18" charset="0"/>
                      <a:cs typeface="Noto Serif" panose="02020600060500020200" pitchFamily="18" charset="0"/>
                    </a:rPr>
                    <a:t>$30k-$180k+</a:t>
                  </a:r>
                </a:p>
              </p:txBody>
            </p:sp>
          </p:grpSp>
          <p:pic>
            <p:nvPicPr>
              <p:cNvPr id="62" name="Graphic 61">
                <a:extLst>
                  <a:ext uri="{FF2B5EF4-FFF2-40B4-BE49-F238E27FC236}">
                    <a16:creationId xmlns:a16="http://schemas.microsoft.com/office/drawing/2014/main" id="{4B197467-F80F-C4FB-6E28-B8BECD71B45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90433" y="8097448"/>
                <a:ext cx="334159" cy="395185"/>
              </a:xfrm>
              <a:prstGeom prst="rect">
                <a:avLst/>
              </a:prstGeom>
            </p:spPr>
          </p:pic>
          <p:pic>
            <p:nvPicPr>
              <p:cNvPr id="63" name="Graphic 62">
                <a:extLst>
                  <a:ext uri="{FF2B5EF4-FFF2-40B4-BE49-F238E27FC236}">
                    <a16:creationId xmlns:a16="http://schemas.microsoft.com/office/drawing/2014/main" id="{39C4B35A-9996-DADB-C3A8-8B22D46FC1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19520" y="8867432"/>
                <a:ext cx="317772" cy="308637"/>
              </a:xfrm>
              <a:prstGeom prst="rect">
                <a:avLst/>
              </a:prstGeom>
            </p:spPr>
          </p:pic>
        </p:grpSp>
      </p:grpSp>
      <p:sp>
        <p:nvSpPr>
          <p:cNvPr id="2" name="TextBox 1">
            <a:extLst>
              <a:ext uri="{FF2B5EF4-FFF2-40B4-BE49-F238E27FC236}">
                <a16:creationId xmlns:a16="http://schemas.microsoft.com/office/drawing/2014/main" id="{D70E5042-F364-03C8-1EE5-4A92455B65E4}"/>
              </a:ext>
            </a:extLst>
          </p:cNvPr>
          <p:cNvSpPr txBox="1"/>
          <p:nvPr/>
        </p:nvSpPr>
        <p:spPr>
          <a:xfrm>
            <a:off x="1102058" y="909207"/>
            <a:ext cx="938665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THE PROBLEM</a:t>
            </a:r>
          </a:p>
        </p:txBody>
      </p:sp>
      <p:cxnSp>
        <p:nvCxnSpPr>
          <p:cNvPr id="4" name="Прямая соединительная линия 189">
            <a:extLst>
              <a:ext uri="{FF2B5EF4-FFF2-40B4-BE49-F238E27FC236}">
                <a16:creationId xmlns:a16="http://schemas.microsoft.com/office/drawing/2014/main" id="{08AE72D7-3782-409A-CAEC-D44C3BDF38AC}"/>
              </a:ext>
            </a:extLst>
          </p:cNvPr>
          <p:cNvCxnSpPr>
            <a:cxnSpLocks/>
          </p:cNvCxnSpPr>
          <p:nvPr/>
        </p:nvCxnSpPr>
        <p:spPr>
          <a:xfrm>
            <a:off x="1162608" y="1396920"/>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6" name="Picture 5" descr="A picture containing toy&#10;&#10;Description automatically generated">
            <a:extLst>
              <a:ext uri="{FF2B5EF4-FFF2-40B4-BE49-F238E27FC236}">
                <a16:creationId xmlns:a16="http://schemas.microsoft.com/office/drawing/2014/main" id="{A090E1E2-57D3-A014-2E39-CDCA8E2018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72863" y="4276706"/>
            <a:ext cx="5998038" cy="5398234"/>
          </a:xfrm>
          <a:prstGeom prst="rect">
            <a:avLst/>
          </a:prstGeom>
        </p:spPr>
      </p:pic>
      <p:pic>
        <p:nvPicPr>
          <p:cNvPr id="11" name="Picture 10">
            <a:extLst>
              <a:ext uri="{FF2B5EF4-FFF2-40B4-BE49-F238E27FC236}">
                <a16:creationId xmlns:a16="http://schemas.microsoft.com/office/drawing/2014/main" id="{9AAB4743-4A8D-04F8-6390-14C4D4411E7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741740" y="4145328"/>
            <a:ext cx="7928056" cy="5846489"/>
          </a:xfrm>
          <a:prstGeom prst="rect">
            <a:avLst/>
          </a:prstGeom>
        </p:spPr>
      </p:pic>
    </p:spTree>
    <p:extLst>
      <p:ext uri="{BB962C8B-B14F-4D97-AF65-F5344CB8AC3E}">
        <p14:creationId xmlns:p14="http://schemas.microsoft.com/office/powerpoint/2010/main" val="195038407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Прямоугольник 60">
            <a:extLst>
              <a:ext uri="{FF2B5EF4-FFF2-40B4-BE49-F238E27FC236}">
                <a16:creationId xmlns:a16="http://schemas.microsoft.com/office/drawing/2014/main" id="{BCF4E4FA-46A2-48ED-A940-816CF3E89520}"/>
              </a:ext>
            </a:extLst>
          </p:cNvPr>
          <p:cNvSpPr/>
          <p:nvPr/>
        </p:nvSpPr>
        <p:spPr>
          <a:xfrm>
            <a:off x="976587" y="6518278"/>
            <a:ext cx="5232192" cy="5574439"/>
          </a:xfrm>
          <a:prstGeom prst="rect">
            <a:avLst/>
          </a:prstGeom>
          <a:solidFill>
            <a:srgbClr val="F7F5F0"/>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2" name="Рисунок 41">
            <a:extLst>
              <a:ext uri="{FF2B5EF4-FFF2-40B4-BE49-F238E27FC236}">
                <a16:creationId xmlns:a16="http://schemas.microsoft.com/office/drawing/2014/main" id="{D035E61F-A2B5-4C64-AD7F-CE6B4332F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729" y="6810636"/>
            <a:ext cx="4954970" cy="4982575"/>
          </a:xfrm>
          <a:prstGeom prst="rect">
            <a:avLst/>
          </a:prstGeom>
        </p:spPr>
      </p:pic>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fld id="{86CB4B4D-7CA3-9044-876B-883B54F8677D}" type="slidenum">
              <a:rPr lang="en-US" sz="2000" smtClean="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rPr>
              <a:t>5</a:t>
            </a:fld>
            <a:endParaRPr lang="en-US" sz="2000" dirty="0">
              <a:solidFill>
                <a:srgbClr val="343434">
                  <a:alpha val="50000"/>
                </a:srgbClr>
              </a:solidFill>
              <a:latin typeface="GT Walsheim Pro" panose="00000500000000000000" pitchFamily="2" charset="-52"/>
              <a:ea typeface="Open Sans" panose="020B0606030504020204" pitchFamily="34" charset="0"/>
              <a:cs typeface="GT Walsheim Pro" panose="00000500000000000000" pitchFamily="2" charset="-52"/>
            </a:endParaRPr>
          </a:p>
        </p:txBody>
      </p: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6587" y="12567943"/>
            <a:ext cx="2320747" cy="252000"/>
          </a:xfrm>
          <a:prstGeom prst="rect">
            <a:avLst/>
          </a:prstGeom>
        </p:spPr>
      </p:pic>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74" name="TextBox 73">
            <a:extLst>
              <a:ext uri="{FF2B5EF4-FFF2-40B4-BE49-F238E27FC236}">
                <a16:creationId xmlns:a16="http://schemas.microsoft.com/office/drawing/2014/main" id="{222C48E7-C4FA-4553-BEFF-F543FD3B890D}"/>
              </a:ext>
            </a:extLst>
          </p:cNvPr>
          <p:cNvSpPr txBox="1"/>
          <p:nvPr/>
        </p:nvSpPr>
        <p:spPr>
          <a:xfrm>
            <a:off x="906552" y="4269664"/>
            <a:ext cx="5386423" cy="1881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6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1B </a:t>
            </a:r>
            <a:r>
              <a:rPr lang="en-US" sz="3600" spc="50" dirty="0" err="1">
                <a:solidFill>
                  <a:srgbClr val="343434"/>
                </a:solidFill>
                <a:latin typeface="GT Super Display" panose="00000500000000000000" pitchFamily="2" charset="0"/>
                <a:ea typeface="Noto Serif" panose="02020600060500020200" pitchFamily="18" charset="0"/>
                <a:cs typeface="Noto Serif" panose="02020600060500020200" pitchFamily="18" charset="0"/>
              </a:rPr>
              <a:t>sq.f</a:t>
            </a:r>
            <a:r>
              <a:rPr lang="en-US" sz="36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 of buildings is being demolished and rebuilt yearly</a:t>
            </a:r>
          </a:p>
        </p:txBody>
      </p:sp>
      <p:sp>
        <p:nvSpPr>
          <p:cNvPr id="78" name="Прямоугольник 60">
            <a:extLst>
              <a:ext uri="{FF2B5EF4-FFF2-40B4-BE49-F238E27FC236}">
                <a16:creationId xmlns:a16="http://schemas.microsoft.com/office/drawing/2014/main" id="{D1578B54-A1A8-47F6-89BA-F60AA7FCAA3B}"/>
              </a:ext>
            </a:extLst>
          </p:cNvPr>
          <p:cNvSpPr/>
          <p:nvPr/>
        </p:nvSpPr>
        <p:spPr>
          <a:xfrm>
            <a:off x="8352700" y="6498847"/>
            <a:ext cx="5386426" cy="5628391"/>
          </a:xfrm>
          <a:prstGeom prst="rect">
            <a:avLst/>
          </a:prstGeom>
          <a:solidFill>
            <a:srgbClr val="F7F5F0"/>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6" name="TextBox 75">
            <a:extLst>
              <a:ext uri="{FF2B5EF4-FFF2-40B4-BE49-F238E27FC236}">
                <a16:creationId xmlns:a16="http://schemas.microsoft.com/office/drawing/2014/main" id="{9B19BAA6-B20C-4DED-AD17-F9238EA06F1B}"/>
              </a:ext>
            </a:extLst>
          </p:cNvPr>
          <p:cNvSpPr txBox="1"/>
          <p:nvPr/>
        </p:nvSpPr>
        <p:spPr>
          <a:xfrm>
            <a:off x="8347074" y="4269663"/>
            <a:ext cx="5312458" cy="1881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6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1/3 of global waste stems from construction &amp; demolition</a:t>
            </a:r>
          </a:p>
        </p:txBody>
      </p:sp>
      <p:grpSp>
        <p:nvGrpSpPr>
          <p:cNvPr id="85" name="Group 151">
            <a:extLst>
              <a:ext uri="{FF2B5EF4-FFF2-40B4-BE49-F238E27FC236}">
                <a16:creationId xmlns:a16="http://schemas.microsoft.com/office/drawing/2014/main" id="{81E933F0-70F7-454D-8805-034E0F50CC94}"/>
              </a:ext>
            </a:extLst>
          </p:cNvPr>
          <p:cNvGrpSpPr/>
          <p:nvPr/>
        </p:nvGrpSpPr>
        <p:grpSpPr>
          <a:xfrm>
            <a:off x="3712634" y="8952119"/>
            <a:ext cx="557056" cy="557056"/>
            <a:chOff x="21105305" y="8861349"/>
            <a:chExt cx="933868" cy="933868"/>
          </a:xfrm>
        </p:grpSpPr>
        <p:pic>
          <p:nvPicPr>
            <p:cNvPr id="86" name="Graphic 152">
              <a:extLst>
                <a:ext uri="{FF2B5EF4-FFF2-40B4-BE49-F238E27FC236}">
                  <a16:creationId xmlns:a16="http://schemas.microsoft.com/office/drawing/2014/main" id="{82D6C825-EE12-4B03-AD9F-AC9A5A81284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105305" y="8861349"/>
              <a:ext cx="933868" cy="933868"/>
            </a:xfrm>
            <a:prstGeom prst="rect">
              <a:avLst/>
            </a:prstGeom>
          </p:spPr>
        </p:pic>
        <p:sp>
          <p:nvSpPr>
            <p:cNvPr id="87" name="Oval 153">
              <a:extLst>
                <a:ext uri="{FF2B5EF4-FFF2-40B4-BE49-F238E27FC236}">
                  <a16:creationId xmlns:a16="http://schemas.microsoft.com/office/drawing/2014/main" id="{B3A09B90-E823-44F3-9ECF-3198CC16F4B9}"/>
                </a:ext>
              </a:extLst>
            </p:cNvPr>
            <p:cNvSpPr/>
            <p:nvPr/>
          </p:nvSpPr>
          <p:spPr>
            <a:xfrm>
              <a:off x="21381289" y="8984464"/>
              <a:ext cx="381901" cy="381901"/>
            </a:xfrm>
            <a:prstGeom prst="ellipse">
              <a:avLst/>
            </a:prstGeom>
            <a:solidFill>
              <a:srgbClr val="EDE3D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sp>
        <p:nvSpPr>
          <p:cNvPr id="41" name="TextBox 40">
            <a:extLst>
              <a:ext uri="{FF2B5EF4-FFF2-40B4-BE49-F238E27FC236}">
                <a16:creationId xmlns:a16="http://schemas.microsoft.com/office/drawing/2014/main" id="{18060785-3426-489E-BA1B-B90CF3357238}"/>
              </a:ext>
            </a:extLst>
          </p:cNvPr>
          <p:cNvSpPr txBox="1"/>
          <p:nvPr/>
        </p:nvSpPr>
        <p:spPr>
          <a:xfrm>
            <a:off x="2772130" y="11742909"/>
            <a:ext cx="3436649"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spcAft>
                <a:spcPts val="600"/>
              </a:spcAft>
            </a:pPr>
            <a:r>
              <a:rPr lang="en-US" sz="20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Washington D.C</a:t>
            </a:r>
            <a:endParaRPr lang="en-US" sz="2000" dirty="0">
              <a:solidFill>
                <a:srgbClr val="343434"/>
              </a:solidFill>
              <a:latin typeface="GT Walsheim Pro Light" pitchFamily="2" charset="77"/>
              <a:ea typeface="Open Sans" panose="020B0606030504020204" pitchFamily="34" charset="0"/>
              <a:cs typeface="GT Walsheim Pro Light" pitchFamily="2" charset="77"/>
            </a:endParaRPr>
          </a:p>
        </p:txBody>
      </p:sp>
      <p:sp>
        <p:nvSpPr>
          <p:cNvPr id="59" name="TextBox 58">
            <a:extLst>
              <a:ext uri="{FF2B5EF4-FFF2-40B4-BE49-F238E27FC236}">
                <a16:creationId xmlns:a16="http://schemas.microsoft.com/office/drawing/2014/main" id="{DEF9389A-CD77-E5C0-EFD3-6305F971AA63}"/>
              </a:ext>
            </a:extLst>
          </p:cNvPr>
          <p:cNvSpPr txBox="1"/>
          <p:nvPr/>
        </p:nvSpPr>
        <p:spPr>
          <a:xfrm>
            <a:off x="918895" y="1611692"/>
            <a:ext cx="1979578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Leading to the problem of waste</a:t>
            </a:r>
            <a:r>
              <a:rPr lang="uk-UA"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 </a:t>
            </a:r>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in the age of climate crisis…</a:t>
            </a:r>
          </a:p>
        </p:txBody>
      </p:sp>
      <p:sp>
        <p:nvSpPr>
          <p:cNvPr id="3" name="TextBox 2">
            <a:extLst>
              <a:ext uri="{FF2B5EF4-FFF2-40B4-BE49-F238E27FC236}">
                <a16:creationId xmlns:a16="http://schemas.microsoft.com/office/drawing/2014/main" id="{793C05D0-E352-941D-68FF-B215ACB1B76F}"/>
              </a:ext>
            </a:extLst>
          </p:cNvPr>
          <p:cNvSpPr txBox="1"/>
          <p:nvPr/>
        </p:nvSpPr>
        <p:spPr>
          <a:xfrm>
            <a:off x="-4311386" y="11642643"/>
            <a:ext cx="1219581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a:t>
            </a:r>
            <a:r>
              <a:rPr lang="en-US" sz="24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92M </a:t>
            </a:r>
            <a:r>
              <a:rPr lang="en-US" sz="2400" spc="50" dirty="0" err="1">
                <a:solidFill>
                  <a:srgbClr val="343434"/>
                </a:solidFill>
                <a:latin typeface="GT Super Display" panose="00000500000000000000" pitchFamily="2" charset="0"/>
                <a:ea typeface="Noto Serif" panose="02020600060500020200" pitchFamily="18" charset="0"/>
                <a:cs typeface="Noto Serif" panose="02020600060500020200" pitchFamily="18" charset="0"/>
              </a:rPr>
              <a:t>sq.m</a:t>
            </a:r>
            <a:endParaRPr lang="en-US" dirty="0"/>
          </a:p>
        </p:txBody>
      </p:sp>
      <p:sp>
        <p:nvSpPr>
          <p:cNvPr id="2" name="TextBox 1">
            <a:extLst>
              <a:ext uri="{FF2B5EF4-FFF2-40B4-BE49-F238E27FC236}">
                <a16:creationId xmlns:a16="http://schemas.microsoft.com/office/drawing/2014/main" id="{B5199A2D-E9FD-F656-E466-F49378537CDD}"/>
              </a:ext>
            </a:extLst>
          </p:cNvPr>
          <p:cNvSpPr txBox="1"/>
          <p:nvPr/>
        </p:nvSpPr>
        <p:spPr>
          <a:xfrm>
            <a:off x="858011" y="876548"/>
            <a:ext cx="938665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THE EXISTENTIAL PROBLEM</a:t>
            </a:r>
          </a:p>
        </p:txBody>
      </p:sp>
      <p:cxnSp>
        <p:nvCxnSpPr>
          <p:cNvPr id="4" name="Прямая соединительная линия 189">
            <a:extLst>
              <a:ext uri="{FF2B5EF4-FFF2-40B4-BE49-F238E27FC236}">
                <a16:creationId xmlns:a16="http://schemas.microsoft.com/office/drawing/2014/main" id="{B55BE9A8-294D-F339-252E-D670C6671C3B}"/>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6" name="Прямоугольник 60">
            <a:extLst>
              <a:ext uri="{FF2B5EF4-FFF2-40B4-BE49-F238E27FC236}">
                <a16:creationId xmlns:a16="http://schemas.microsoft.com/office/drawing/2014/main" id="{D166DD98-9354-7E0A-D0C3-BDA8C205AEA0}"/>
              </a:ext>
            </a:extLst>
          </p:cNvPr>
          <p:cNvSpPr/>
          <p:nvPr/>
        </p:nvSpPr>
        <p:spPr>
          <a:xfrm>
            <a:off x="15764983" y="6498847"/>
            <a:ext cx="5386426" cy="5628391"/>
          </a:xfrm>
          <a:prstGeom prst="rect">
            <a:avLst/>
          </a:prstGeom>
          <a:solidFill>
            <a:srgbClr val="F7F5F0"/>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 name="TextBox 6">
            <a:extLst>
              <a:ext uri="{FF2B5EF4-FFF2-40B4-BE49-F238E27FC236}">
                <a16:creationId xmlns:a16="http://schemas.microsoft.com/office/drawing/2014/main" id="{FE842D9D-832D-7C3D-2404-46BBAF5F11BC}"/>
              </a:ext>
            </a:extLst>
          </p:cNvPr>
          <p:cNvSpPr txBox="1"/>
          <p:nvPr/>
        </p:nvSpPr>
        <p:spPr>
          <a:xfrm>
            <a:off x="15759357" y="4269663"/>
            <a:ext cx="5312458" cy="1881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6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Construction being the biggest contributor to global warming</a:t>
            </a:r>
          </a:p>
        </p:txBody>
      </p:sp>
      <p:sp>
        <p:nvSpPr>
          <p:cNvPr id="9" name="TextBox 8">
            <a:extLst>
              <a:ext uri="{FF2B5EF4-FFF2-40B4-BE49-F238E27FC236}">
                <a16:creationId xmlns:a16="http://schemas.microsoft.com/office/drawing/2014/main" id="{0270A612-F2AA-3818-BE0B-A1273EF52ADC}"/>
              </a:ext>
            </a:extLst>
          </p:cNvPr>
          <p:cNvSpPr txBox="1"/>
          <p:nvPr/>
        </p:nvSpPr>
        <p:spPr>
          <a:xfrm>
            <a:off x="16039720" y="6669472"/>
            <a:ext cx="615598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1800" dirty="0">
                <a:solidFill>
                  <a:srgbClr val="343434"/>
                </a:solidFill>
                <a:latin typeface="GT Walsheim Pro" panose="00000500000000000000" pitchFamily="2" charset="-52"/>
                <a:ea typeface="Open Sans" panose="020B0606030504020204" pitchFamily="34" charset="0"/>
                <a:cs typeface="GT Walsheim Pro" panose="00000500000000000000" pitchFamily="2" charset="-52"/>
              </a:rPr>
              <a:t>% of global carbon in 2019 emissions</a:t>
            </a:r>
            <a:endParaRPr lang="en-US" sz="1800" dirty="0">
              <a:solidFill>
                <a:srgbClr val="343434"/>
              </a:solidFill>
              <a:latin typeface="GT Walsheim Pro Light" pitchFamily="2" charset="77"/>
              <a:ea typeface="Open Sans" panose="020B0606030504020204" pitchFamily="34" charset="0"/>
              <a:cs typeface="GT Walsheim Pro Light" pitchFamily="2" charset="77"/>
            </a:endParaRPr>
          </a:p>
        </p:txBody>
      </p:sp>
      <p:grpSp>
        <p:nvGrpSpPr>
          <p:cNvPr id="10" name="Группа 24">
            <a:extLst>
              <a:ext uri="{FF2B5EF4-FFF2-40B4-BE49-F238E27FC236}">
                <a16:creationId xmlns:a16="http://schemas.microsoft.com/office/drawing/2014/main" id="{A6332344-6DA6-FED6-391C-5A5F7471D26B}"/>
              </a:ext>
            </a:extLst>
          </p:cNvPr>
          <p:cNvGrpSpPr/>
          <p:nvPr/>
        </p:nvGrpSpPr>
        <p:grpSpPr>
          <a:xfrm>
            <a:off x="15524893" y="7712889"/>
            <a:ext cx="5634438" cy="3771459"/>
            <a:chOff x="12196456" y="7208864"/>
            <a:chExt cx="9690149" cy="4442361"/>
          </a:xfrm>
        </p:grpSpPr>
        <p:graphicFrame>
          <p:nvGraphicFramePr>
            <p:cNvPr id="12" name="Диаграмма 19">
              <a:extLst>
                <a:ext uri="{FF2B5EF4-FFF2-40B4-BE49-F238E27FC236}">
                  <a16:creationId xmlns:a16="http://schemas.microsoft.com/office/drawing/2014/main" id="{AD78BF05-FC9F-E7CF-61C4-A195654EA873}"/>
                </a:ext>
              </a:extLst>
            </p:cNvPr>
            <p:cNvGraphicFramePr/>
            <p:nvPr/>
          </p:nvGraphicFramePr>
          <p:xfrm>
            <a:off x="12599688" y="7208864"/>
            <a:ext cx="9286917" cy="4442361"/>
          </p:xfrm>
          <a:graphic>
            <a:graphicData uri="http://schemas.openxmlformats.org/drawingml/2006/chart">
              <c:chart xmlns:c="http://schemas.openxmlformats.org/drawingml/2006/chart" xmlns:r="http://schemas.openxmlformats.org/officeDocument/2006/relationships" r:id="rId11"/>
            </a:graphicData>
          </a:graphic>
        </p:graphicFrame>
        <p:grpSp>
          <p:nvGrpSpPr>
            <p:cNvPr id="18" name="Группа 95">
              <a:extLst>
                <a:ext uri="{FF2B5EF4-FFF2-40B4-BE49-F238E27FC236}">
                  <a16:creationId xmlns:a16="http://schemas.microsoft.com/office/drawing/2014/main" id="{28CCFD2E-EBCB-4269-3A94-07737133BAAD}"/>
                </a:ext>
              </a:extLst>
            </p:cNvPr>
            <p:cNvGrpSpPr/>
            <p:nvPr/>
          </p:nvGrpSpPr>
          <p:grpSpPr>
            <a:xfrm>
              <a:off x="12196456" y="7404099"/>
              <a:ext cx="9539637" cy="4047403"/>
              <a:chOff x="997329" y="5453246"/>
              <a:chExt cx="9796566" cy="5004908"/>
            </a:xfrm>
          </p:grpSpPr>
          <p:cxnSp>
            <p:nvCxnSpPr>
              <p:cNvPr id="19" name="Прямая соединительная линия 36">
                <a:extLst>
                  <a:ext uri="{FF2B5EF4-FFF2-40B4-BE49-F238E27FC236}">
                    <a16:creationId xmlns:a16="http://schemas.microsoft.com/office/drawing/2014/main" id="{C634D91D-251E-350F-710B-237955A98C71}"/>
                  </a:ext>
                </a:extLst>
              </p:cNvPr>
              <p:cNvCxnSpPr>
                <a:cxnSpLocks/>
              </p:cNvCxnSpPr>
              <p:nvPr/>
            </p:nvCxnSpPr>
            <p:spPr>
              <a:xfrm flipH="1">
                <a:off x="2047461" y="10458154"/>
                <a:ext cx="8746434"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21" name="Прямая соединительная линия 368">
                <a:extLst>
                  <a:ext uri="{FF2B5EF4-FFF2-40B4-BE49-F238E27FC236}">
                    <a16:creationId xmlns:a16="http://schemas.microsoft.com/office/drawing/2014/main" id="{C88BE11A-E9A0-AFD6-244E-9B17E22755D0}"/>
                  </a:ext>
                </a:extLst>
              </p:cNvPr>
              <p:cNvCxnSpPr>
                <a:cxnSpLocks/>
              </p:cNvCxnSpPr>
              <p:nvPr/>
            </p:nvCxnSpPr>
            <p:spPr>
              <a:xfrm flipH="1">
                <a:off x="997329" y="8836035"/>
                <a:ext cx="8746435"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22" name="Прямая соединительная линия 368">
                <a:extLst>
                  <a:ext uri="{FF2B5EF4-FFF2-40B4-BE49-F238E27FC236}">
                    <a16:creationId xmlns:a16="http://schemas.microsoft.com/office/drawing/2014/main" id="{B0924A6E-A9D1-08EF-0497-F6241FDD9E2C}"/>
                  </a:ext>
                </a:extLst>
              </p:cNvPr>
              <p:cNvCxnSpPr>
                <a:cxnSpLocks/>
              </p:cNvCxnSpPr>
              <p:nvPr/>
            </p:nvCxnSpPr>
            <p:spPr>
              <a:xfrm flipH="1">
                <a:off x="2029876" y="7124776"/>
                <a:ext cx="8746434"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24" name="Прямая соединительная линия 368">
                <a:extLst>
                  <a:ext uri="{FF2B5EF4-FFF2-40B4-BE49-F238E27FC236}">
                    <a16:creationId xmlns:a16="http://schemas.microsoft.com/office/drawing/2014/main" id="{DB14B701-95F3-39D2-16BD-813103CDF2BA}"/>
                  </a:ext>
                </a:extLst>
              </p:cNvPr>
              <p:cNvCxnSpPr>
                <a:cxnSpLocks/>
              </p:cNvCxnSpPr>
              <p:nvPr/>
            </p:nvCxnSpPr>
            <p:spPr>
              <a:xfrm flipH="1">
                <a:off x="2029876" y="5453246"/>
                <a:ext cx="8746434"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grpSp>
      <p:sp>
        <p:nvSpPr>
          <p:cNvPr id="26" name="TextBox 25">
            <a:extLst>
              <a:ext uri="{FF2B5EF4-FFF2-40B4-BE49-F238E27FC236}">
                <a16:creationId xmlns:a16="http://schemas.microsoft.com/office/drawing/2014/main" id="{3878ED06-A9E9-4C7E-290B-DCE2C9FB5779}"/>
              </a:ext>
            </a:extLst>
          </p:cNvPr>
          <p:cNvSpPr txBox="1"/>
          <p:nvPr/>
        </p:nvSpPr>
        <p:spPr>
          <a:xfrm>
            <a:off x="17345623" y="11341484"/>
            <a:ext cx="125661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000" dirty="0"/>
              <a:t>Aviation</a:t>
            </a:r>
          </a:p>
        </p:txBody>
      </p:sp>
      <p:sp>
        <p:nvSpPr>
          <p:cNvPr id="28" name="TextBox 27">
            <a:extLst>
              <a:ext uri="{FF2B5EF4-FFF2-40B4-BE49-F238E27FC236}">
                <a16:creationId xmlns:a16="http://schemas.microsoft.com/office/drawing/2014/main" id="{EA53F2F3-2AA8-E5EB-612F-1BBC5D422FF9}"/>
              </a:ext>
            </a:extLst>
          </p:cNvPr>
          <p:cNvSpPr txBox="1"/>
          <p:nvPr/>
        </p:nvSpPr>
        <p:spPr>
          <a:xfrm>
            <a:off x="18566606" y="11348712"/>
            <a:ext cx="166912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spcBef>
                <a:spcPts val="300"/>
              </a:spcBef>
              <a:defRPr sz="2100">
                <a:solidFill>
                  <a:srgbClr val="343434"/>
                </a:solidFill>
                <a:latin typeface="GT Walsheim Pro Light" pitchFamily="2" charset="77"/>
                <a:ea typeface="Open Sans" panose="020B0606030504020204" pitchFamily="34" charset="0"/>
                <a:cs typeface="GT Walsheim Pro Light" pitchFamily="2" charset="77"/>
              </a:defRPr>
            </a:lvl1pPr>
          </a:lstStyle>
          <a:p>
            <a:pPr algn="ctr"/>
            <a:r>
              <a:rPr lang="en-US" sz="2000" dirty="0"/>
              <a:t>Construction</a:t>
            </a:r>
          </a:p>
        </p:txBody>
      </p:sp>
      <p:pic>
        <p:nvPicPr>
          <p:cNvPr id="29" name="Рисунок 26">
            <a:extLst>
              <a:ext uri="{FF2B5EF4-FFF2-40B4-BE49-F238E27FC236}">
                <a16:creationId xmlns:a16="http://schemas.microsoft.com/office/drawing/2014/main" id="{FF668C5B-808F-DB19-F402-1FE8A3F6A2B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975826" y="7624701"/>
            <a:ext cx="681174" cy="681174"/>
          </a:xfrm>
          <a:prstGeom prst="rect">
            <a:avLst/>
          </a:prstGeom>
        </p:spPr>
      </p:pic>
      <p:pic>
        <p:nvPicPr>
          <p:cNvPr id="30" name="Рисунок 30">
            <a:extLst>
              <a:ext uri="{FF2B5EF4-FFF2-40B4-BE49-F238E27FC236}">
                <a16:creationId xmlns:a16="http://schemas.microsoft.com/office/drawing/2014/main" id="{0937053F-EBCD-326A-019C-351035B968D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740261" y="10392589"/>
            <a:ext cx="502528" cy="502528"/>
          </a:xfrm>
          <a:prstGeom prst="rect">
            <a:avLst/>
          </a:prstGeom>
        </p:spPr>
      </p:pic>
      <p:pic>
        <p:nvPicPr>
          <p:cNvPr id="14" name="Picture 13">
            <a:extLst>
              <a:ext uri="{FF2B5EF4-FFF2-40B4-BE49-F238E27FC236}">
                <a16:creationId xmlns:a16="http://schemas.microsoft.com/office/drawing/2014/main" id="{FA8ECF93-D981-4838-C5B8-11C479504F6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1262" y="6728201"/>
            <a:ext cx="6604081" cy="5051398"/>
          </a:xfrm>
          <a:prstGeom prst="rect">
            <a:avLst/>
          </a:prstGeom>
        </p:spPr>
      </p:pic>
    </p:spTree>
    <p:extLst>
      <p:ext uri="{BB962C8B-B14F-4D97-AF65-F5344CB8AC3E}">
        <p14:creationId xmlns:p14="http://schemas.microsoft.com/office/powerpoint/2010/main" val="9690589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Прямоугольник 54">
            <a:extLst>
              <a:ext uri="{FF2B5EF4-FFF2-40B4-BE49-F238E27FC236}">
                <a16:creationId xmlns:a16="http://schemas.microsoft.com/office/drawing/2014/main" id="{53918B9B-F39A-ADB9-262A-C3E5F9CD562F}"/>
              </a:ext>
            </a:extLst>
          </p:cNvPr>
          <p:cNvSpPr/>
          <p:nvPr/>
        </p:nvSpPr>
        <p:spPr>
          <a:xfrm rot="10800000">
            <a:off x="-25675" y="-2771"/>
            <a:ext cx="7568512"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6</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4599" y="-25495"/>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cxnSp>
        <p:nvCxnSpPr>
          <p:cNvPr id="109" name="Прямая соединительная линия 177">
            <a:extLst>
              <a:ext uri="{FF2B5EF4-FFF2-40B4-BE49-F238E27FC236}">
                <a16:creationId xmlns:a16="http://schemas.microsoft.com/office/drawing/2014/main" id="{2B57C3CE-8E26-2EDB-3C7D-5CB45AA94CF9}"/>
              </a:ext>
            </a:extLst>
          </p:cNvPr>
          <p:cNvCxnSpPr>
            <a:cxnSpLocks/>
          </p:cNvCxnSpPr>
          <p:nvPr/>
        </p:nvCxnSpPr>
        <p:spPr>
          <a:xfrm flipH="1" flipV="1">
            <a:off x="-25675" y="12029736"/>
            <a:ext cx="7568513" cy="24713"/>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12" name="Graphic 11">
            <a:hlinkClick r:id="rId7"/>
            <a:extLst>
              <a:ext uri="{FF2B5EF4-FFF2-40B4-BE49-F238E27FC236}">
                <a16:creationId xmlns:a16="http://schemas.microsoft.com/office/drawing/2014/main" id="{7E2F5B35-9D16-76B5-87AD-0DC38420233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0536" y="10226588"/>
            <a:ext cx="577625" cy="577625"/>
          </a:xfrm>
          <a:prstGeom prst="rect">
            <a:avLst/>
          </a:prstGeom>
        </p:spPr>
      </p:pic>
      <p:sp>
        <p:nvSpPr>
          <p:cNvPr id="108" name="Rectangle 107">
            <a:extLst>
              <a:ext uri="{FF2B5EF4-FFF2-40B4-BE49-F238E27FC236}">
                <a16:creationId xmlns:a16="http://schemas.microsoft.com/office/drawing/2014/main" id="{7BDAB8DA-3134-F3E2-909F-834FF585A3B6}"/>
              </a:ext>
            </a:extLst>
          </p:cNvPr>
          <p:cNvSpPr/>
          <p:nvPr/>
        </p:nvSpPr>
        <p:spPr>
          <a:xfrm>
            <a:off x="899026" y="12071623"/>
            <a:ext cx="6643810" cy="165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 name="TextBox 3">
            <a:extLst>
              <a:ext uri="{FF2B5EF4-FFF2-40B4-BE49-F238E27FC236}">
                <a16:creationId xmlns:a16="http://schemas.microsoft.com/office/drawing/2014/main" id="{18B2C299-FB85-447C-D806-D9E8D3165799}"/>
              </a:ext>
            </a:extLst>
          </p:cNvPr>
          <p:cNvSpPr txBox="1"/>
          <p:nvPr/>
        </p:nvSpPr>
        <p:spPr>
          <a:xfrm>
            <a:off x="858011" y="876548"/>
            <a:ext cx="938665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THE SOLUTION</a:t>
            </a:r>
          </a:p>
        </p:txBody>
      </p:sp>
      <p:sp>
        <p:nvSpPr>
          <p:cNvPr id="15" name="TextBox 14">
            <a:extLst>
              <a:ext uri="{FF2B5EF4-FFF2-40B4-BE49-F238E27FC236}">
                <a16:creationId xmlns:a16="http://schemas.microsoft.com/office/drawing/2014/main" id="{11813AC2-3D1C-4A30-9090-F6CC44CE7E15}"/>
              </a:ext>
            </a:extLst>
          </p:cNvPr>
          <p:cNvSpPr txBox="1"/>
          <p:nvPr/>
        </p:nvSpPr>
        <p:spPr>
          <a:xfrm>
            <a:off x="1000034" y="10248609"/>
            <a:ext cx="4285938" cy="566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lnSpc>
                <a:spcPct val="110000"/>
              </a:lnSpc>
              <a:defRPr sz="2800">
                <a:solidFill>
                  <a:srgbClr val="343434"/>
                </a:solidFill>
                <a:latin typeface="GT Walsheim Pro Light" pitchFamily="2" charset="77"/>
                <a:ea typeface="Open Sans" panose="020B0606030504020204" pitchFamily="34" charset="0"/>
                <a:cs typeface="GT Walsheim Pro Light" pitchFamily="2" charset="77"/>
              </a:defRPr>
            </a:lvl1pPr>
          </a:lstStyle>
          <a:p>
            <a:r>
              <a:rPr lang="en-US" dirty="0">
                <a:latin typeface="GT Walsheim Pro" pitchFamily="2" charset="77"/>
                <a:cs typeface="GT Walsheim Pro" pitchFamily="2" charset="77"/>
                <a:sym typeface="Calibri Light"/>
              </a:rPr>
              <a:t>We bring you this future</a:t>
            </a:r>
          </a:p>
        </p:txBody>
      </p:sp>
      <p:cxnSp>
        <p:nvCxnSpPr>
          <p:cNvPr id="2" name="Прямая соединительная линия 189">
            <a:extLst>
              <a:ext uri="{FF2B5EF4-FFF2-40B4-BE49-F238E27FC236}">
                <a16:creationId xmlns:a16="http://schemas.microsoft.com/office/drawing/2014/main" id="{3B2E6DB6-3989-EBD0-2B56-A7568C52B0E7}"/>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7" name="Прямая соединительная линия 391">
            <a:extLst>
              <a:ext uri="{FF2B5EF4-FFF2-40B4-BE49-F238E27FC236}">
                <a16:creationId xmlns:a16="http://schemas.microsoft.com/office/drawing/2014/main" id="{731DC576-665F-A3DD-7DDA-AA0AE0538904}"/>
              </a:ext>
            </a:extLst>
          </p:cNvPr>
          <p:cNvCxnSpPr>
            <a:cxnSpLocks/>
          </p:cNvCxnSpPr>
          <p:nvPr/>
        </p:nvCxnSpPr>
        <p:spPr>
          <a:xfrm>
            <a:off x="7542836" y="27709"/>
            <a:ext cx="0" cy="13769204"/>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134C96E7-C881-0B59-2882-DD65034A8BCE}"/>
              </a:ext>
            </a:extLst>
          </p:cNvPr>
          <p:cNvSpPr txBox="1"/>
          <p:nvPr/>
        </p:nvSpPr>
        <p:spPr>
          <a:xfrm>
            <a:off x="869907" y="2007084"/>
            <a:ext cx="6471419"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9500">
                <a:solidFill>
                  <a:srgbClr val="343434"/>
                </a:solidFill>
                <a:latin typeface="GT Super Display" panose="00000500000000000000" pitchFamily="2" charset="0"/>
                <a:ea typeface="Noto Serif" panose="02020600060500020200" pitchFamily="18" charset="0"/>
                <a:cs typeface="Noto Serif" panose="02020600060500020200" pitchFamily="18" charset="0"/>
              </a:defRPr>
            </a:lvl1pPr>
          </a:lstStyle>
          <a:p>
            <a:r>
              <a:rPr lang="en-US" sz="6000" dirty="0"/>
              <a:t>Imagine the future when our homes can evolve with us</a:t>
            </a:r>
          </a:p>
        </p:txBody>
      </p:sp>
      <p:grpSp>
        <p:nvGrpSpPr>
          <p:cNvPr id="16" name="Group 15">
            <a:extLst>
              <a:ext uri="{FF2B5EF4-FFF2-40B4-BE49-F238E27FC236}">
                <a16:creationId xmlns:a16="http://schemas.microsoft.com/office/drawing/2014/main" id="{68518E12-CECB-8415-0DD5-7F598E2A09F5}"/>
              </a:ext>
            </a:extLst>
          </p:cNvPr>
          <p:cNvGrpSpPr/>
          <p:nvPr/>
        </p:nvGrpSpPr>
        <p:grpSpPr>
          <a:xfrm>
            <a:off x="7564446" y="8703"/>
            <a:ext cx="15351263" cy="12064929"/>
            <a:chOff x="7564446" y="8703"/>
            <a:chExt cx="15351263" cy="12064929"/>
          </a:xfrm>
        </p:grpSpPr>
        <p:pic>
          <p:nvPicPr>
            <p:cNvPr id="9" name="Picture 8" descr="A picture containing text, silhouette&#10;&#10;Description automatically generated">
              <a:hlinkClick r:id="rId7"/>
              <a:extLst>
                <a:ext uri="{FF2B5EF4-FFF2-40B4-BE49-F238E27FC236}">
                  <a16:creationId xmlns:a16="http://schemas.microsoft.com/office/drawing/2014/main" id="{77653C89-8490-8CB5-A587-595CAC764C27}"/>
                </a:ext>
              </a:extLst>
            </p:cNvPr>
            <p:cNvPicPr>
              <a:picLocks noChangeAspect="1"/>
            </p:cNvPicPr>
            <p:nvPr/>
          </p:nvPicPr>
          <p:blipFill rotWithShape="1">
            <a:blip r:embed="rId10">
              <a:extLst>
                <a:ext uri="{28A0092B-C50C-407E-A947-70E740481C1C}">
                  <a14:useLocalDpi xmlns:a14="http://schemas.microsoft.com/office/drawing/2010/main" val="0"/>
                </a:ext>
              </a:extLst>
            </a:blip>
            <a:srcRect l="11480" r="16578"/>
            <a:stretch/>
          </p:blipFill>
          <p:spPr>
            <a:xfrm>
              <a:off x="7564446" y="8703"/>
              <a:ext cx="15351263" cy="12064929"/>
            </a:xfrm>
            <a:prstGeom prst="rect">
              <a:avLst/>
            </a:prstGeom>
          </p:spPr>
        </p:pic>
        <p:pic>
          <p:nvPicPr>
            <p:cNvPr id="11" name="Picture 10" descr="Icon&#10;&#10;Description automatically generated">
              <a:hlinkClick r:id="rId7"/>
              <a:extLst>
                <a:ext uri="{FF2B5EF4-FFF2-40B4-BE49-F238E27FC236}">
                  <a16:creationId xmlns:a16="http://schemas.microsoft.com/office/drawing/2014/main" id="{E69E58BC-41BD-9882-6048-7E62326E16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11505" y="4612595"/>
              <a:ext cx="2857143" cy="2857143"/>
            </a:xfrm>
            <a:prstGeom prst="rect">
              <a:avLst/>
            </a:prstGeom>
          </p:spPr>
        </p:pic>
      </p:grpSp>
      <p:sp>
        <p:nvSpPr>
          <p:cNvPr id="6" name="TextBox 5">
            <a:extLst>
              <a:ext uri="{FF2B5EF4-FFF2-40B4-BE49-F238E27FC236}">
                <a16:creationId xmlns:a16="http://schemas.microsoft.com/office/drawing/2014/main" id="{D3121050-CAB2-C4C6-81EC-D6256D754C0E}"/>
              </a:ext>
            </a:extLst>
          </p:cNvPr>
          <p:cNvSpPr txBox="1"/>
          <p:nvPr/>
        </p:nvSpPr>
        <p:spPr>
          <a:xfrm>
            <a:off x="952989" y="5141178"/>
            <a:ext cx="5312458" cy="24994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6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When it can easily  transform into a place that fits our needs, as they change over time</a:t>
            </a:r>
          </a:p>
        </p:txBody>
      </p:sp>
    </p:spTree>
    <p:extLst>
      <p:ext uri="{BB962C8B-B14F-4D97-AF65-F5344CB8AC3E}">
        <p14:creationId xmlns:p14="http://schemas.microsoft.com/office/powerpoint/2010/main" val="169524677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Прямоугольник 54">
            <a:extLst>
              <a:ext uri="{FF2B5EF4-FFF2-40B4-BE49-F238E27FC236}">
                <a16:creationId xmlns:a16="http://schemas.microsoft.com/office/drawing/2014/main" id="{53918B9B-F39A-ADB9-262A-C3E5F9CD562F}"/>
              </a:ext>
            </a:extLst>
          </p:cNvPr>
          <p:cNvSpPr/>
          <p:nvPr/>
        </p:nvSpPr>
        <p:spPr>
          <a:xfrm rot="10800000">
            <a:off x="-25675" y="27709"/>
            <a:ext cx="7568512"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1757" y="954089"/>
            <a:ext cx="456079" cy="646112"/>
          </a:xfrm>
          <a:prstGeom prst="rect">
            <a:avLst/>
          </a:prstGeom>
        </p:spPr>
      </p:pic>
      <p:sp>
        <p:nvSpPr>
          <p:cNvPr id="8" name="TextBox 7">
            <a:extLst>
              <a:ext uri="{FF2B5EF4-FFF2-40B4-BE49-F238E27FC236}">
                <a16:creationId xmlns:a16="http://schemas.microsoft.com/office/drawing/2014/main" id="{CCFFC23D-8179-42E3-9C39-DAF2EC1FF3B6}"/>
              </a:ext>
            </a:extLst>
          </p:cNvPr>
          <p:cNvSpPr txBox="1"/>
          <p:nvPr/>
        </p:nvSpPr>
        <p:spPr>
          <a:xfrm>
            <a:off x="883160" y="1958010"/>
            <a:ext cx="6475152"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lang="en-US" sz="600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The home of the future is dynamic</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&amp; sustainable</a:t>
            </a:r>
          </a:p>
        </p:txBody>
      </p:sp>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54545"/>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7</a:t>
            </a:fld>
            <a:endParaRPr kumimoji="0" lang="en-US" sz="2000" b="0" i="0" u="none" strike="noStrike" kern="0" cap="none" spc="0" normalizeH="0" baseline="0" noProof="0" dirty="0">
              <a:ln>
                <a:noFill/>
              </a:ln>
              <a:solidFill>
                <a:srgbClr val="343434">
                  <a:alpha val="5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59" name="Прямая соединительная линия 158">
            <a:extLst>
              <a:ext uri="{FF2B5EF4-FFF2-40B4-BE49-F238E27FC236}">
                <a16:creationId xmlns:a16="http://schemas.microsoft.com/office/drawing/2014/main" id="{EF4D1C46-9B18-4B87-B31D-260E37E46A62}"/>
              </a:ext>
            </a:extLst>
          </p:cNvPr>
          <p:cNvCxnSpPr/>
          <p:nvPr/>
        </p:nvCxnSpPr>
        <p:spPr>
          <a:xfrm>
            <a:off x="22915714"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50" name="Рисунок 49">
            <a:extLst>
              <a:ext uri="{FF2B5EF4-FFF2-40B4-BE49-F238E27FC236}">
                <a16:creationId xmlns:a16="http://schemas.microsoft.com/office/drawing/2014/main" id="{C27C3711-DB19-4E2F-BABF-5AE3DBB83A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587" y="12567943"/>
            <a:ext cx="2320747" cy="252000"/>
          </a:xfrm>
          <a:prstGeom prst="rect">
            <a:avLst/>
          </a:prstGeom>
        </p:spPr>
      </p:pic>
      <p:sp>
        <p:nvSpPr>
          <p:cNvPr id="108" name="Rectangle 107">
            <a:extLst>
              <a:ext uri="{FF2B5EF4-FFF2-40B4-BE49-F238E27FC236}">
                <a16:creationId xmlns:a16="http://schemas.microsoft.com/office/drawing/2014/main" id="{7BDAB8DA-3134-F3E2-909F-834FF585A3B6}"/>
              </a:ext>
            </a:extLst>
          </p:cNvPr>
          <p:cNvSpPr/>
          <p:nvPr/>
        </p:nvSpPr>
        <p:spPr>
          <a:xfrm>
            <a:off x="976587" y="12054449"/>
            <a:ext cx="6566249" cy="165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109" name="Прямая соединительная линия 177">
            <a:extLst>
              <a:ext uri="{FF2B5EF4-FFF2-40B4-BE49-F238E27FC236}">
                <a16:creationId xmlns:a16="http://schemas.microsoft.com/office/drawing/2014/main" id="{2B57C3CE-8E26-2EDB-3C7D-5CB45AA94CF9}"/>
              </a:ext>
            </a:extLst>
          </p:cNvPr>
          <p:cNvCxnSpPr>
            <a:cxnSpLocks/>
          </p:cNvCxnSpPr>
          <p:nvPr/>
        </p:nvCxnSpPr>
        <p:spPr>
          <a:xfrm flipH="1">
            <a:off x="-25675" y="12029736"/>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7" name="Прямая соединительная линия 391">
            <a:extLst>
              <a:ext uri="{FF2B5EF4-FFF2-40B4-BE49-F238E27FC236}">
                <a16:creationId xmlns:a16="http://schemas.microsoft.com/office/drawing/2014/main" id="{731DC576-665F-A3DD-7DDA-AA0AE0538904}"/>
              </a:ext>
            </a:extLst>
          </p:cNvPr>
          <p:cNvCxnSpPr>
            <a:cxnSpLocks/>
          </p:cNvCxnSpPr>
          <p:nvPr/>
        </p:nvCxnSpPr>
        <p:spPr>
          <a:xfrm>
            <a:off x="7542836" y="0"/>
            <a:ext cx="1" cy="12029736"/>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3" name="Прямоугольник 44">
            <a:extLst>
              <a:ext uri="{FF2B5EF4-FFF2-40B4-BE49-F238E27FC236}">
                <a16:creationId xmlns:a16="http://schemas.microsoft.com/office/drawing/2014/main" id="{1FC3A38C-2207-5C45-03B4-9DE73FE4C5CF}"/>
              </a:ext>
            </a:extLst>
          </p:cNvPr>
          <p:cNvSpPr/>
          <p:nvPr/>
        </p:nvSpPr>
        <p:spPr>
          <a:xfrm>
            <a:off x="1010964" y="9824034"/>
            <a:ext cx="5210542" cy="942808"/>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nvGrpSpPr>
          <p:cNvPr id="10" name="Group 9">
            <a:extLst>
              <a:ext uri="{FF2B5EF4-FFF2-40B4-BE49-F238E27FC236}">
                <a16:creationId xmlns:a16="http://schemas.microsoft.com/office/drawing/2014/main" id="{D055D818-3757-72BB-DFA6-835C57EBAC86}"/>
              </a:ext>
            </a:extLst>
          </p:cNvPr>
          <p:cNvGrpSpPr/>
          <p:nvPr/>
        </p:nvGrpSpPr>
        <p:grpSpPr>
          <a:xfrm>
            <a:off x="1429995" y="10051545"/>
            <a:ext cx="4922173" cy="566309"/>
            <a:chOff x="14660161" y="5351936"/>
            <a:chExt cx="4922173" cy="566309"/>
          </a:xfrm>
        </p:grpSpPr>
        <p:sp>
          <p:nvSpPr>
            <p:cNvPr id="11" name="TextBox 10">
              <a:extLst>
                <a:ext uri="{FF2B5EF4-FFF2-40B4-BE49-F238E27FC236}">
                  <a16:creationId xmlns:a16="http://schemas.microsoft.com/office/drawing/2014/main" id="{AE560009-D231-C32E-A98C-0EBE734F1643}"/>
                </a:ext>
              </a:extLst>
            </p:cNvPr>
            <p:cNvSpPr txBox="1"/>
            <p:nvPr/>
          </p:nvSpPr>
          <p:spPr>
            <a:xfrm>
              <a:off x="14747666" y="5351936"/>
              <a:ext cx="4834668" cy="566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338" rtl="0" eaLnBrk="1" fontAlgn="auto" latinLnBrk="0" hangingPunct="0">
                <a:lnSpc>
                  <a:spcPct val="110000"/>
                </a:lnSpc>
                <a:spcBef>
                  <a:spcPts val="0"/>
                </a:spcBef>
                <a:spcAft>
                  <a:spcPts val="0"/>
                </a:spcAft>
                <a:buClrTx/>
                <a:buSzTx/>
                <a:buFontTx/>
                <a:buNone/>
                <a:tabLst/>
                <a:defRPr/>
              </a:pPr>
              <a:r>
                <a:rPr kumimoji="0" lang="en-US" sz="2800" b="0" i="0" u="none" strike="noStrike" kern="0" cap="none" spc="50" normalizeH="0" baseline="0" noProof="0" dirty="0">
                  <a:ln>
                    <a:noFill/>
                  </a:ln>
                  <a:solidFill>
                    <a:srgbClr val="FFFFFF"/>
                  </a:solidFill>
                  <a:effectLst/>
                  <a:uLnTx/>
                  <a:uFillTx/>
                  <a:latin typeface="GT Walsheim Pro" panose="00000500000000000000" pitchFamily="2" charset="-52"/>
                  <a:ea typeface="Open Sans SemiBold" panose="020B0706030804020204" pitchFamily="34" charset="0"/>
                  <a:cs typeface="GT Walsheim Pro" panose="00000500000000000000" pitchFamily="2" charset="-52"/>
                  <a:sym typeface="Helvetica Neue"/>
                </a:rPr>
                <a:t>View Case Study House</a:t>
              </a:r>
            </a:p>
          </p:txBody>
        </p:sp>
        <p:pic>
          <p:nvPicPr>
            <p:cNvPr id="12" name="Graphic 11">
              <a:extLst>
                <a:ext uri="{FF2B5EF4-FFF2-40B4-BE49-F238E27FC236}">
                  <a16:creationId xmlns:a16="http://schemas.microsoft.com/office/drawing/2014/main" id="{7E2F5B35-9D16-76B5-87AD-0DC38420233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60161" y="5389747"/>
              <a:ext cx="405060" cy="405060"/>
            </a:xfrm>
            <a:prstGeom prst="rect">
              <a:avLst/>
            </a:prstGeom>
          </p:spPr>
        </p:pic>
      </p:grpSp>
      <p:sp>
        <p:nvSpPr>
          <p:cNvPr id="4" name="TextBox 3">
            <a:extLst>
              <a:ext uri="{FF2B5EF4-FFF2-40B4-BE49-F238E27FC236}">
                <a16:creationId xmlns:a16="http://schemas.microsoft.com/office/drawing/2014/main" id="{18B2C299-FB85-447C-D806-D9E8D3165799}"/>
              </a:ext>
            </a:extLst>
          </p:cNvPr>
          <p:cNvSpPr txBox="1"/>
          <p:nvPr/>
        </p:nvSpPr>
        <p:spPr>
          <a:xfrm>
            <a:off x="858011" y="876548"/>
            <a:ext cx="938665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OUR SOLUTION</a:t>
            </a:r>
          </a:p>
        </p:txBody>
      </p:sp>
      <p:cxnSp>
        <p:nvCxnSpPr>
          <p:cNvPr id="6" name="Прямая соединительная линия 189">
            <a:extLst>
              <a:ext uri="{FF2B5EF4-FFF2-40B4-BE49-F238E27FC236}">
                <a16:creationId xmlns:a16="http://schemas.microsoft.com/office/drawing/2014/main" id="{F4F5AFC1-DC15-B4FB-DF34-E0129F949093}"/>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nvGrpSpPr>
          <p:cNvPr id="25" name="Group 24">
            <a:extLst>
              <a:ext uri="{FF2B5EF4-FFF2-40B4-BE49-F238E27FC236}">
                <a16:creationId xmlns:a16="http://schemas.microsoft.com/office/drawing/2014/main" id="{74B294C1-9174-4E0F-6C34-3E5653541352}"/>
              </a:ext>
            </a:extLst>
          </p:cNvPr>
          <p:cNvGrpSpPr/>
          <p:nvPr/>
        </p:nvGrpSpPr>
        <p:grpSpPr>
          <a:xfrm>
            <a:off x="7531838" y="-30063"/>
            <a:ext cx="15398469" cy="12054449"/>
            <a:chOff x="7531838" y="-30063"/>
            <a:chExt cx="15398469" cy="12054449"/>
          </a:xfrm>
        </p:grpSpPr>
        <p:pic>
          <p:nvPicPr>
            <p:cNvPr id="16" name="Picture 15" descr="Diagram&#10;&#10;Description automatically generated with medium confidence">
              <a:extLst>
                <a:ext uri="{FF2B5EF4-FFF2-40B4-BE49-F238E27FC236}">
                  <a16:creationId xmlns:a16="http://schemas.microsoft.com/office/drawing/2014/main" id="{FDBC32C1-F827-669F-EC86-2A91A9DF6F69}"/>
                </a:ext>
              </a:extLst>
            </p:cNvPr>
            <p:cNvPicPr>
              <a:picLocks noChangeAspect="1"/>
            </p:cNvPicPr>
            <p:nvPr/>
          </p:nvPicPr>
          <p:blipFill rotWithShape="1">
            <a:blip r:embed="rId9">
              <a:extLst>
                <a:ext uri="{28A0092B-C50C-407E-A947-70E740481C1C}">
                  <a14:useLocalDpi xmlns:a14="http://schemas.microsoft.com/office/drawing/2010/main" val="0"/>
                </a:ext>
              </a:extLst>
            </a:blip>
            <a:srcRect t="8388"/>
            <a:stretch/>
          </p:blipFill>
          <p:spPr>
            <a:xfrm>
              <a:off x="7531838" y="-30063"/>
              <a:ext cx="15398469" cy="12054449"/>
            </a:xfrm>
            <a:prstGeom prst="rect">
              <a:avLst/>
            </a:prstGeom>
          </p:spPr>
        </p:pic>
        <p:pic>
          <p:nvPicPr>
            <p:cNvPr id="24" name="Picture 23" descr="Icon&#10;&#10;Description automatically generated">
              <a:extLst>
                <a:ext uri="{FF2B5EF4-FFF2-40B4-BE49-F238E27FC236}">
                  <a16:creationId xmlns:a16="http://schemas.microsoft.com/office/drawing/2014/main" id="{C7253A9E-F8D2-69FF-571C-DA5AAD3891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802500" y="4820332"/>
              <a:ext cx="2857143" cy="2857143"/>
            </a:xfrm>
            <a:prstGeom prst="rect">
              <a:avLst/>
            </a:prstGeom>
          </p:spPr>
        </p:pic>
      </p:grpSp>
      <p:sp>
        <p:nvSpPr>
          <p:cNvPr id="2" name="TextBox 1">
            <a:extLst>
              <a:ext uri="{FF2B5EF4-FFF2-40B4-BE49-F238E27FC236}">
                <a16:creationId xmlns:a16="http://schemas.microsoft.com/office/drawing/2014/main" id="{46EF8739-768C-C209-AD7F-7F7365A55B54}"/>
              </a:ext>
            </a:extLst>
          </p:cNvPr>
          <p:cNvSpPr txBox="1"/>
          <p:nvPr/>
        </p:nvSpPr>
        <p:spPr>
          <a:xfrm>
            <a:off x="952989" y="5141178"/>
            <a:ext cx="5312458" cy="24994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6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One that gives us the power to create and re-create it exactly how we want it</a:t>
            </a:r>
          </a:p>
        </p:txBody>
      </p:sp>
    </p:spTree>
    <p:extLst>
      <p:ext uri="{BB962C8B-B14F-4D97-AF65-F5344CB8AC3E}">
        <p14:creationId xmlns:p14="http://schemas.microsoft.com/office/powerpoint/2010/main" val="214927383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Прямоугольник 103">
            <a:extLst>
              <a:ext uri="{FF2B5EF4-FFF2-40B4-BE49-F238E27FC236}">
                <a16:creationId xmlns:a16="http://schemas.microsoft.com/office/drawing/2014/main" id="{FD03B58A-6AAC-4028-8B6F-C595A56EA052}"/>
              </a:ext>
            </a:extLst>
          </p:cNvPr>
          <p:cNvSpPr/>
          <p:nvPr/>
        </p:nvSpPr>
        <p:spPr>
          <a:xfrm rot="10800000">
            <a:off x="976586" y="3942720"/>
            <a:ext cx="21913479" cy="7092000"/>
          </a:xfrm>
          <a:prstGeom prst="rect">
            <a:avLst/>
          </a:prstGeom>
          <a:solidFill>
            <a:srgbClr val="F7F3E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57" name="Rectangle 56">
            <a:extLst>
              <a:ext uri="{FF2B5EF4-FFF2-40B4-BE49-F238E27FC236}">
                <a16:creationId xmlns:a16="http://schemas.microsoft.com/office/drawing/2014/main" id="{9BF84998-C68E-9DE1-92CC-49B63697E304}"/>
              </a:ext>
            </a:extLst>
          </p:cNvPr>
          <p:cNvSpPr/>
          <p:nvPr/>
        </p:nvSpPr>
        <p:spPr>
          <a:xfrm>
            <a:off x="7925905" y="7717334"/>
            <a:ext cx="8035368" cy="3311999"/>
          </a:xfrm>
          <a:prstGeom prst="rect">
            <a:avLst/>
          </a:prstGeom>
          <a:solidFill>
            <a:srgbClr val="4F4F4F">
              <a:alpha val="2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A"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63" name="Прямоугольник 83">
            <a:extLst>
              <a:ext uri="{FF2B5EF4-FFF2-40B4-BE49-F238E27FC236}">
                <a16:creationId xmlns:a16="http://schemas.microsoft.com/office/drawing/2014/main" id="{B68FE7A3-49F0-DA79-4907-1D008D716533}"/>
              </a:ext>
            </a:extLst>
          </p:cNvPr>
          <p:cNvSpPr/>
          <p:nvPr/>
        </p:nvSpPr>
        <p:spPr>
          <a:xfrm>
            <a:off x="1601452" y="4577291"/>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pic>
        <p:nvPicPr>
          <p:cNvPr id="10" name="Graphic 9">
            <a:extLst>
              <a:ext uri="{FF2B5EF4-FFF2-40B4-BE49-F238E27FC236}">
                <a16:creationId xmlns:a16="http://schemas.microsoft.com/office/drawing/2014/main" id="{B4302F71-3B00-00E7-C1F0-3DE2990D81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9882" y="5094878"/>
            <a:ext cx="566656" cy="566656"/>
          </a:xfrm>
          <a:prstGeom prst="rect">
            <a:avLst/>
          </a:prstGeom>
        </p:spPr>
      </p:pic>
      <p:pic>
        <p:nvPicPr>
          <p:cNvPr id="5" name="Рисунок 4">
            <a:extLst>
              <a:ext uri="{FF2B5EF4-FFF2-40B4-BE49-F238E27FC236}">
                <a16:creationId xmlns:a16="http://schemas.microsoft.com/office/drawing/2014/main" id="{664615A6-61BB-4582-A457-44DD7B0EB0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11757" y="954089"/>
            <a:ext cx="456079" cy="646112"/>
          </a:xfrm>
          <a:prstGeom prst="rect">
            <a:avLst/>
          </a:prstGeom>
        </p:spPr>
      </p:pic>
      <p:sp>
        <p:nvSpPr>
          <p:cNvPr id="23" name="Номер слайда 22">
            <a:extLst>
              <a:ext uri="{FF2B5EF4-FFF2-40B4-BE49-F238E27FC236}">
                <a16:creationId xmlns:a16="http://schemas.microsoft.com/office/drawing/2014/main" id="{6D76FA5B-DB0B-4A9A-AB14-ADDBBD811E16}"/>
              </a:ext>
            </a:extLst>
          </p:cNvPr>
          <p:cNvSpPr>
            <a:spLocks noGrp="1"/>
          </p:cNvSpPr>
          <p:nvPr>
            <p:ph type="sldNum" sz="quarter" idx="2"/>
          </p:nvPr>
        </p:nvSpPr>
        <p:spPr>
          <a:xfrm>
            <a:off x="23474501" y="12536257"/>
            <a:ext cx="238251" cy="400154"/>
          </a:xfrm>
        </p:spPr>
        <p:txBody>
          <a:bodyPr/>
          <a:lstStyle/>
          <a:p>
            <a:pPr marL="0" marR="0" lvl="0" indent="0" algn="r" defTabSz="45847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000" b="0" i="0" u="none" strike="noStrike" kern="0" cap="none" spc="0" normalizeH="0" baseline="0" noProof="0" smtClean="0">
                <a:ln>
                  <a:noFill/>
                </a:ln>
                <a:solidFill>
                  <a:srgbClr val="343434">
                    <a:alpha val="3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rPr>
              <a:pPr marL="0" marR="0" lvl="0" indent="0" algn="r" defTabSz="458472" rtl="0" eaLnBrk="1" fontAlgn="auto" latinLnBrk="0" hangingPunct="0">
                <a:lnSpc>
                  <a:spcPct val="100000"/>
                </a:lnSpc>
                <a:spcBef>
                  <a:spcPts val="0"/>
                </a:spcBef>
                <a:spcAft>
                  <a:spcPts val="0"/>
                </a:spcAft>
                <a:buClrTx/>
                <a:buSzTx/>
                <a:buFontTx/>
                <a:buNone/>
                <a:tabLst/>
                <a:defRPr/>
              </a:pPr>
              <a:t>8</a:t>
            </a:fld>
            <a:endParaRPr kumimoji="0" lang="en-US" sz="2000" b="0" i="0" u="none" strike="noStrike" kern="0" cap="none" spc="0" normalizeH="0" baseline="0" noProof="0" dirty="0">
              <a:ln>
                <a:noFill/>
              </a:ln>
              <a:solidFill>
                <a:srgbClr val="343434">
                  <a:alpha val="30000"/>
                </a:srgbClr>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Calibri"/>
            </a:endParaRPr>
          </a:p>
        </p:txBody>
      </p:sp>
      <p:cxnSp>
        <p:nvCxnSpPr>
          <p:cNvPr id="392" name="Прямая соединительная линия 391">
            <a:extLst>
              <a:ext uri="{FF2B5EF4-FFF2-40B4-BE49-F238E27FC236}">
                <a16:creationId xmlns:a16="http://schemas.microsoft.com/office/drawing/2014/main" id="{2F7A3461-0793-49AD-90ED-E0151C7A11AE}"/>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DA4B29E1-5482-4CE1-B837-1F394DD3ABDE}"/>
              </a:ext>
            </a:extLst>
          </p:cNvPr>
          <p:cNvSpPr txBox="1"/>
          <p:nvPr/>
        </p:nvSpPr>
        <p:spPr>
          <a:xfrm>
            <a:off x="883156" y="1523159"/>
            <a:ext cx="18937079" cy="1978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5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343434"/>
                </a:solidFill>
                <a:effectLst/>
                <a:uLnTx/>
                <a:uFillTx/>
                <a:latin typeface="GT Super Display" panose="00000500000000000000" pitchFamily="2" charset="0"/>
                <a:ea typeface="Noto Serif" panose="02020600060500020200" pitchFamily="18" charset="0"/>
                <a:cs typeface="Noto Serif" panose="02020600060500020200" pitchFamily="18" charset="0"/>
                <a:sym typeface="Helvetica Neue"/>
              </a:rPr>
              <a:t>Innovative, patent pending system that surpasses the standards of a typical partition wall</a:t>
            </a:r>
          </a:p>
        </p:txBody>
      </p:sp>
      <p:sp>
        <p:nvSpPr>
          <p:cNvPr id="49" name="TextBox 48">
            <a:extLst>
              <a:ext uri="{FF2B5EF4-FFF2-40B4-BE49-F238E27FC236}">
                <a16:creationId xmlns:a16="http://schemas.microsoft.com/office/drawing/2014/main" id="{01C2AAB4-F093-459B-A3AD-596085B605C8}"/>
              </a:ext>
            </a:extLst>
          </p:cNvPr>
          <p:cNvSpPr txBox="1"/>
          <p:nvPr/>
        </p:nvSpPr>
        <p:spPr>
          <a:xfrm>
            <a:off x="907440" y="876548"/>
            <a:ext cx="393226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l">
              <a:defRPr/>
            </a:pPr>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OUR PRODUCT</a:t>
            </a:r>
          </a:p>
        </p:txBody>
      </p:sp>
      <p:pic>
        <p:nvPicPr>
          <p:cNvPr id="51" name="Рисунок 50">
            <a:extLst>
              <a:ext uri="{FF2B5EF4-FFF2-40B4-BE49-F238E27FC236}">
                <a16:creationId xmlns:a16="http://schemas.microsoft.com/office/drawing/2014/main" id="{ACD2FDB4-E898-4FA0-A300-A96E0B85CDC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6587" y="12567943"/>
            <a:ext cx="2320747" cy="252000"/>
          </a:xfrm>
          <a:prstGeom prst="rect">
            <a:avLst/>
          </a:prstGeom>
        </p:spPr>
      </p:pic>
      <p:cxnSp>
        <p:nvCxnSpPr>
          <p:cNvPr id="50" name="Прямая соединительная линия 49">
            <a:extLst>
              <a:ext uri="{FF2B5EF4-FFF2-40B4-BE49-F238E27FC236}">
                <a16:creationId xmlns:a16="http://schemas.microsoft.com/office/drawing/2014/main" id="{0EF0C481-A022-4DE5-9011-ED837B0303D7}"/>
              </a:ext>
            </a:extLst>
          </p:cNvPr>
          <p:cNvCxnSpPr/>
          <p:nvPr/>
        </p:nvCxnSpPr>
        <p:spPr>
          <a:xfrm>
            <a:off x="22895931"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71" name="Прямая соединительная линия 170">
            <a:extLst>
              <a:ext uri="{FF2B5EF4-FFF2-40B4-BE49-F238E27FC236}">
                <a16:creationId xmlns:a16="http://schemas.microsoft.com/office/drawing/2014/main" id="{C65577D7-DC3F-4280-B148-EF549D80CD2C}"/>
              </a:ext>
            </a:extLst>
          </p:cNvPr>
          <p:cNvCxnSpPr>
            <a:cxnSpLocks/>
          </p:cNvCxnSpPr>
          <p:nvPr/>
        </p:nvCxnSpPr>
        <p:spPr>
          <a:xfrm flipH="1">
            <a:off x="-265471" y="11031790"/>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78" name="Прямая соединительная линия 177">
            <a:extLst>
              <a:ext uri="{FF2B5EF4-FFF2-40B4-BE49-F238E27FC236}">
                <a16:creationId xmlns:a16="http://schemas.microsoft.com/office/drawing/2014/main" id="{2F83E2D7-7632-417D-B4AC-1C0B2B2CDDAE}"/>
              </a:ext>
            </a:extLst>
          </p:cNvPr>
          <p:cNvCxnSpPr>
            <a:cxnSpLocks/>
          </p:cNvCxnSpPr>
          <p:nvPr/>
        </p:nvCxnSpPr>
        <p:spPr>
          <a:xfrm flipH="1">
            <a:off x="-132736" y="3927182"/>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45" name="Прямая соединительная линия 391">
            <a:extLst>
              <a:ext uri="{FF2B5EF4-FFF2-40B4-BE49-F238E27FC236}">
                <a16:creationId xmlns:a16="http://schemas.microsoft.com/office/drawing/2014/main" id="{6A26271F-7C61-8EC3-CFB3-A68E533C93C6}"/>
              </a:ext>
            </a:extLst>
          </p:cNvPr>
          <p:cNvCxnSpPr>
            <a:cxnSpLocks/>
          </p:cNvCxnSpPr>
          <p:nvPr/>
        </p:nvCxnSpPr>
        <p:spPr>
          <a:xfrm flipH="1">
            <a:off x="7908621" y="3927182"/>
            <a:ext cx="0" cy="7110454"/>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52" name="Прямая соединительная линия 391">
            <a:extLst>
              <a:ext uri="{FF2B5EF4-FFF2-40B4-BE49-F238E27FC236}">
                <a16:creationId xmlns:a16="http://schemas.microsoft.com/office/drawing/2014/main" id="{97BBBCFC-5B3C-83D3-C64C-85E6A6B95DFA}"/>
              </a:ext>
            </a:extLst>
          </p:cNvPr>
          <p:cNvCxnSpPr>
            <a:cxnSpLocks/>
          </p:cNvCxnSpPr>
          <p:nvPr/>
        </p:nvCxnSpPr>
        <p:spPr>
          <a:xfrm>
            <a:off x="15961274" y="3927182"/>
            <a:ext cx="0" cy="7110454"/>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64" name="TextBox 63">
            <a:extLst>
              <a:ext uri="{FF2B5EF4-FFF2-40B4-BE49-F238E27FC236}">
                <a16:creationId xmlns:a16="http://schemas.microsoft.com/office/drawing/2014/main" id="{F2E3F656-6B9B-5249-8D7E-9C1F8F8EB690}"/>
              </a:ext>
            </a:extLst>
          </p:cNvPr>
          <p:cNvSpPr txBox="1"/>
          <p:nvPr/>
        </p:nvSpPr>
        <p:spPr>
          <a:xfrm>
            <a:off x="1868483" y="5121856"/>
            <a:ext cx="3314695"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Water-resistant</a:t>
            </a:r>
          </a:p>
        </p:txBody>
      </p:sp>
      <p:sp>
        <p:nvSpPr>
          <p:cNvPr id="66" name="Прямоугольник 83">
            <a:extLst>
              <a:ext uri="{FF2B5EF4-FFF2-40B4-BE49-F238E27FC236}">
                <a16:creationId xmlns:a16="http://schemas.microsoft.com/office/drawing/2014/main" id="{869F8743-2F9F-BFD3-F1D1-E6DDE23F8824}"/>
              </a:ext>
            </a:extLst>
          </p:cNvPr>
          <p:cNvSpPr/>
          <p:nvPr/>
        </p:nvSpPr>
        <p:spPr>
          <a:xfrm>
            <a:off x="1601653" y="6652503"/>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67" name="TextBox 66">
            <a:extLst>
              <a:ext uri="{FF2B5EF4-FFF2-40B4-BE49-F238E27FC236}">
                <a16:creationId xmlns:a16="http://schemas.microsoft.com/office/drawing/2014/main" id="{CED39C59-D011-C395-6970-4C979471C79C}"/>
              </a:ext>
            </a:extLst>
          </p:cNvPr>
          <p:cNvSpPr txBox="1"/>
          <p:nvPr/>
        </p:nvSpPr>
        <p:spPr>
          <a:xfrm>
            <a:off x="1868684" y="7192232"/>
            <a:ext cx="3314695"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Mold-resistant</a:t>
            </a:r>
          </a:p>
        </p:txBody>
      </p:sp>
      <p:sp>
        <p:nvSpPr>
          <p:cNvPr id="69" name="Прямоугольник 83">
            <a:extLst>
              <a:ext uri="{FF2B5EF4-FFF2-40B4-BE49-F238E27FC236}">
                <a16:creationId xmlns:a16="http://schemas.microsoft.com/office/drawing/2014/main" id="{9AD6EB34-E8F9-919C-B23D-EBAF73C98903}"/>
              </a:ext>
            </a:extLst>
          </p:cNvPr>
          <p:cNvSpPr/>
          <p:nvPr/>
        </p:nvSpPr>
        <p:spPr>
          <a:xfrm>
            <a:off x="1601452" y="8725456"/>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70" name="TextBox 69">
            <a:extLst>
              <a:ext uri="{FF2B5EF4-FFF2-40B4-BE49-F238E27FC236}">
                <a16:creationId xmlns:a16="http://schemas.microsoft.com/office/drawing/2014/main" id="{9DE2EB84-EAF3-8419-4987-BC424288E1A9}"/>
              </a:ext>
            </a:extLst>
          </p:cNvPr>
          <p:cNvSpPr txBox="1"/>
          <p:nvPr/>
        </p:nvSpPr>
        <p:spPr>
          <a:xfrm>
            <a:off x="1868483" y="9283407"/>
            <a:ext cx="3721673"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Termite-proof</a:t>
            </a:r>
          </a:p>
        </p:txBody>
      </p:sp>
      <p:sp>
        <p:nvSpPr>
          <p:cNvPr id="72" name="Прямоугольник 83">
            <a:extLst>
              <a:ext uri="{FF2B5EF4-FFF2-40B4-BE49-F238E27FC236}">
                <a16:creationId xmlns:a16="http://schemas.microsoft.com/office/drawing/2014/main" id="{2E6EFA16-A733-5F73-9FB3-D47B1CFFF41E}"/>
              </a:ext>
            </a:extLst>
          </p:cNvPr>
          <p:cNvSpPr/>
          <p:nvPr/>
        </p:nvSpPr>
        <p:spPr>
          <a:xfrm>
            <a:off x="17421460" y="4571186"/>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73" name="TextBox 72">
            <a:extLst>
              <a:ext uri="{FF2B5EF4-FFF2-40B4-BE49-F238E27FC236}">
                <a16:creationId xmlns:a16="http://schemas.microsoft.com/office/drawing/2014/main" id="{3726E917-E4A0-305F-A83F-721E13F92F0C}"/>
              </a:ext>
            </a:extLst>
          </p:cNvPr>
          <p:cNvSpPr txBox="1"/>
          <p:nvPr/>
        </p:nvSpPr>
        <p:spPr>
          <a:xfrm>
            <a:off x="17688491" y="4938637"/>
            <a:ext cx="3104628"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Superior acoustic insulation</a:t>
            </a:r>
          </a:p>
        </p:txBody>
      </p:sp>
      <p:sp>
        <p:nvSpPr>
          <p:cNvPr id="75" name="Прямоугольник 83">
            <a:extLst>
              <a:ext uri="{FF2B5EF4-FFF2-40B4-BE49-F238E27FC236}">
                <a16:creationId xmlns:a16="http://schemas.microsoft.com/office/drawing/2014/main" id="{4644FB98-602B-AE6A-CA58-90556B398FDA}"/>
              </a:ext>
            </a:extLst>
          </p:cNvPr>
          <p:cNvSpPr/>
          <p:nvPr/>
        </p:nvSpPr>
        <p:spPr>
          <a:xfrm>
            <a:off x="17421460" y="6652503"/>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76" name="TextBox 75">
            <a:extLst>
              <a:ext uri="{FF2B5EF4-FFF2-40B4-BE49-F238E27FC236}">
                <a16:creationId xmlns:a16="http://schemas.microsoft.com/office/drawing/2014/main" id="{B640AD1B-6D83-1F72-5992-F41D458D55C0}"/>
              </a:ext>
            </a:extLst>
          </p:cNvPr>
          <p:cNvSpPr txBox="1"/>
          <p:nvPr/>
        </p:nvSpPr>
        <p:spPr>
          <a:xfrm>
            <a:off x="17688491" y="7019954"/>
            <a:ext cx="3866113"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Natural &amp; non-toxic</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With no VOC</a:t>
            </a:r>
          </a:p>
        </p:txBody>
      </p:sp>
      <p:sp>
        <p:nvSpPr>
          <p:cNvPr id="78" name="Прямоугольник 83">
            <a:extLst>
              <a:ext uri="{FF2B5EF4-FFF2-40B4-BE49-F238E27FC236}">
                <a16:creationId xmlns:a16="http://schemas.microsoft.com/office/drawing/2014/main" id="{77A89177-1F50-B5CA-95C9-DE259E24FE2A}"/>
              </a:ext>
            </a:extLst>
          </p:cNvPr>
          <p:cNvSpPr/>
          <p:nvPr/>
        </p:nvSpPr>
        <p:spPr>
          <a:xfrm>
            <a:off x="17421460" y="8721506"/>
            <a:ext cx="4841671" cy="1620000"/>
          </a:xfrm>
          <a:prstGeom prst="rect">
            <a:avLst/>
          </a:prstGeom>
          <a:solidFill>
            <a:schemeClr val="bg1"/>
          </a:solidFill>
          <a:ln w="12700" cap="flat">
            <a:solidFill>
              <a:srgbClr val="343434">
                <a:alpha val="5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79" name="TextBox 78">
            <a:extLst>
              <a:ext uri="{FF2B5EF4-FFF2-40B4-BE49-F238E27FC236}">
                <a16:creationId xmlns:a16="http://schemas.microsoft.com/office/drawing/2014/main" id="{D2E29817-BD2D-2279-BD16-6904379E2912}"/>
              </a:ext>
            </a:extLst>
          </p:cNvPr>
          <p:cNvSpPr txBox="1"/>
          <p:nvPr/>
        </p:nvSpPr>
        <p:spPr>
          <a:xfrm>
            <a:off x="17688491" y="9088957"/>
            <a:ext cx="3719372"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43434"/>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1.5x fire rating compared to gyprock</a:t>
            </a:r>
          </a:p>
        </p:txBody>
      </p:sp>
      <p:cxnSp>
        <p:nvCxnSpPr>
          <p:cNvPr id="36" name="Прямая соединительная линия 170">
            <a:extLst>
              <a:ext uri="{FF2B5EF4-FFF2-40B4-BE49-F238E27FC236}">
                <a16:creationId xmlns:a16="http://schemas.microsoft.com/office/drawing/2014/main" id="{4B214D6D-569E-9889-3539-C65629704D03}"/>
              </a:ext>
            </a:extLst>
          </p:cNvPr>
          <p:cNvCxnSpPr>
            <a:cxnSpLocks/>
          </p:cNvCxnSpPr>
          <p:nvPr/>
        </p:nvCxnSpPr>
        <p:spPr>
          <a:xfrm flipH="1">
            <a:off x="-132736" y="12009789"/>
            <a:ext cx="24649471"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pic>
        <p:nvPicPr>
          <p:cNvPr id="12" name="Graphic 11">
            <a:extLst>
              <a:ext uri="{FF2B5EF4-FFF2-40B4-BE49-F238E27FC236}">
                <a16:creationId xmlns:a16="http://schemas.microsoft.com/office/drawing/2014/main" id="{F23047A2-F0F1-6A86-A253-BF483A3AF1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7666" y="7190160"/>
            <a:ext cx="510969" cy="510969"/>
          </a:xfrm>
          <a:prstGeom prst="rect">
            <a:avLst/>
          </a:prstGeom>
        </p:spPr>
      </p:pic>
      <p:pic>
        <p:nvPicPr>
          <p:cNvPr id="14" name="Graphic 13">
            <a:extLst>
              <a:ext uri="{FF2B5EF4-FFF2-40B4-BE49-F238E27FC236}">
                <a16:creationId xmlns:a16="http://schemas.microsoft.com/office/drawing/2014/main" id="{7304810F-CAE9-8464-2925-F60D74133F0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57666" y="9276661"/>
            <a:ext cx="516938" cy="516938"/>
          </a:xfrm>
          <a:prstGeom prst="rect">
            <a:avLst/>
          </a:prstGeom>
        </p:spPr>
      </p:pic>
      <p:pic>
        <p:nvPicPr>
          <p:cNvPr id="16" name="Graphic 15">
            <a:extLst>
              <a:ext uri="{FF2B5EF4-FFF2-40B4-BE49-F238E27FC236}">
                <a16:creationId xmlns:a16="http://schemas.microsoft.com/office/drawing/2014/main" id="{E880341C-0A7B-E85D-654E-4152A7EBB3E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284610" y="4938637"/>
            <a:ext cx="581731" cy="581731"/>
          </a:xfrm>
          <a:prstGeom prst="rect">
            <a:avLst/>
          </a:prstGeom>
        </p:spPr>
      </p:pic>
      <p:pic>
        <p:nvPicPr>
          <p:cNvPr id="20" name="Graphic 19">
            <a:extLst>
              <a:ext uri="{FF2B5EF4-FFF2-40B4-BE49-F238E27FC236}">
                <a16:creationId xmlns:a16="http://schemas.microsoft.com/office/drawing/2014/main" id="{8592CFB2-8E0A-C05E-BB9F-E948D98051AD}"/>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332213" y="7015296"/>
            <a:ext cx="548398" cy="548398"/>
          </a:xfrm>
          <a:prstGeom prst="rect">
            <a:avLst/>
          </a:prstGeom>
        </p:spPr>
      </p:pic>
      <p:pic>
        <p:nvPicPr>
          <p:cNvPr id="22" name="Graphic 21">
            <a:extLst>
              <a:ext uri="{FF2B5EF4-FFF2-40B4-BE49-F238E27FC236}">
                <a16:creationId xmlns:a16="http://schemas.microsoft.com/office/drawing/2014/main" id="{894A1576-0653-6417-4852-5528923BBC4B}"/>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285651" y="9046773"/>
            <a:ext cx="583943" cy="583943"/>
          </a:xfrm>
          <a:prstGeom prst="rect">
            <a:avLst/>
          </a:prstGeom>
        </p:spPr>
      </p:pic>
      <p:cxnSp>
        <p:nvCxnSpPr>
          <p:cNvPr id="59" name="Прямая соединительная линия 36">
            <a:extLst>
              <a:ext uri="{FF2B5EF4-FFF2-40B4-BE49-F238E27FC236}">
                <a16:creationId xmlns:a16="http://schemas.microsoft.com/office/drawing/2014/main" id="{614E4C8B-9AD4-5C70-99D9-FB32A645538F}"/>
              </a:ext>
            </a:extLst>
          </p:cNvPr>
          <p:cNvCxnSpPr>
            <a:cxnSpLocks/>
          </p:cNvCxnSpPr>
          <p:nvPr/>
        </p:nvCxnSpPr>
        <p:spPr>
          <a:xfrm>
            <a:off x="6443123" y="5387291"/>
            <a:ext cx="3908572"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61" name="Прямая соединительная линия 36">
            <a:extLst>
              <a:ext uri="{FF2B5EF4-FFF2-40B4-BE49-F238E27FC236}">
                <a16:creationId xmlns:a16="http://schemas.microsoft.com/office/drawing/2014/main" id="{9D44FC55-A80F-1E50-3934-F2F797745F9B}"/>
              </a:ext>
            </a:extLst>
          </p:cNvPr>
          <p:cNvCxnSpPr>
            <a:cxnSpLocks/>
          </p:cNvCxnSpPr>
          <p:nvPr/>
        </p:nvCxnSpPr>
        <p:spPr>
          <a:xfrm>
            <a:off x="6443123" y="7462503"/>
            <a:ext cx="3359245"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1" name="Прямая соединительная линия 36">
            <a:extLst>
              <a:ext uri="{FF2B5EF4-FFF2-40B4-BE49-F238E27FC236}">
                <a16:creationId xmlns:a16="http://schemas.microsoft.com/office/drawing/2014/main" id="{FE4EBB36-6CDE-4592-CD61-E6D2377F812D}"/>
              </a:ext>
            </a:extLst>
          </p:cNvPr>
          <p:cNvCxnSpPr>
            <a:cxnSpLocks/>
          </p:cNvCxnSpPr>
          <p:nvPr/>
        </p:nvCxnSpPr>
        <p:spPr>
          <a:xfrm flipV="1">
            <a:off x="6443123" y="9531506"/>
            <a:ext cx="4305390" cy="395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3" name="Прямая соединительная линия 36">
            <a:extLst>
              <a:ext uri="{FF2B5EF4-FFF2-40B4-BE49-F238E27FC236}">
                <a16:creationId xmlns:a16="http://schemas.microsoft.com/office/drawing/2014/main" id="{EB60D170-7CC5-F1C5-A175-DC6A992334F7}"/>
              </a:ext>
            </a:extLst>
          </p:cNvPr>
          <p:cNvCxnSpPr>
            <a:cxnSpLocks/>
          </p:cNvCxnSpPr>
          <p:nvPr/>
        </p:nvCxnSpPr>
        <p:spPr>
          <a:xfrm>
            <a:off x="15491012" y="5381186"/>
            <a:ext cx="1930448"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5" name="Прямая соединительная линия 36">
            <a:extLst>
              <a:ext uri="{FF2B5EF4-FFF2-40B4-BE49-F238E27FC236}">
                <a16:creationId xmlns:a16="http://schemas.microsoft.com/office/drawing/2014/main" id="{CDCC73AF-3FE1-675D-C758-9E7AE53A171E}"/>
              </a:ext>
            </a:extLst>
          </p:cNvPr>
          <p:cNvCxnSpPr>
            <a:cxnSpLocks/>
          </p:cNvCxnSpPr>
          <p:nvPr/>
        </p:nvCxnSpPr>
        <p:spPr>
          <a:xfrm>
            <a:off x="15119049" y="9531506"/>
            <a:ext cx="2303628" cy="1391"/>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84" name="Прямая соединительная линия 36">
            <a:extLst>
              <a:ext uri="{FF2B5EF4-FFF2-40B4-BE49-F238E27FC236}">
                <a16:creationId xmlns:a16="http://schemas.microsoft.com/office/drawing/2014/main" id="{614E1730-DABF-361F-43F4-1CA9C2C6F8EE}"/>
              </a:ext>
            </a:extLst>
          </p:cNvPr>
          <p:cNvCxnSpPr>
            <a:cxnSpLocks/>
          </p:cNvCxnSpPr>
          <p:nvPr/>
        </p:nvCxnSpPr>
        <p:spPr>
          <a:xfrm>
            <a:off x="15491012" y="7462503"/>
            <a:ext cx="1925243" cy="0"/>
          </a:xfrm>
          <a:prstGeom prst="line">
            <a:avLst/>
          </a:prstGeom>
          <a:noFill/>
          <a:ln w="15875" cap="flat">
            <a:solidFill>
              <a:srgbClr val="4F4F4F">
                <a:alpha val="40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62" name="Прямоугольник 44">
            <a:extLst>
              <a:ext uri="{FF2B5EF4-FFF2-40B4-BE49-F238E27FC236}">
                <a16:creationId xmlns:a16="http://schemas.microsoft.com/office/drawing/2014/main" id="{1B61025C-D6EE-03E9-2EBB-63441736272E}"/>
              </a:ext>
            </a:extLst>
          </p:cNvPr>
          <p:cNvSpPr/>
          <p:nvPr/>
        </p:nvSpPr>
        <p:spPr>
          <a:xfrm>
            <a:off x="976581" y="11031206"/>
            <a:ext cx="21913478" cy="972000"/>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65" name="TextBox 64">
            <a:extLst>
              <a:ext uri="{FF2B5EF4-FFF2-40B4-BE49-F238E27FC236}">
                <a16:creationId xmlns:a16="http://schemas.microsoft.com/office/drawing/2014/main" id="{1E46D623-76E8-5E47-09AF-D9C8ECA23EEE}"/>
              </a:ext>
            </a:extLst>
          </p:cNvPr>
          <p:cNvSpPr txBox="1"/>
          <p:nvPr/>
        </p:nvSpPr>
        <p:spPr>
          <a:xfrm>
            <a:off x="10158533" y="11289567"/>
            <a:ext cx="4960516"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2438338" rtl="0" eaLnBrk="1" fontAlgn="auto" latinLnBrk="0" hangingPunct="0">
              <a:lnSpc>
                <a:spcPct val="110000"/>
              </a:lnSpc>
              <a:spcBef>
                <a:spcPts val="0"/>
              </a:spcBef>
              <a:spcAft>
                <a:spcPts val="0"/>
              </a:spcAft>
              <a:buClrTx/>
              <a:buSzTx/>
              <a:buFontTx/>
              <a:buNone/>
              <a:tabLst/>
              <a:defRPr/>
            </a:pPr>
            <a:r>
              <a:rPr kumimoji="0" lang="en-US" sz="2200" b="0" i="0" u="none" strike="noStrike" kern="0" cap="none" spc="50" normalizeH="0" baseline="0" noProof="0" dirty="0">
                <a:ln>
                  <a:noFill/>
                </a:ln>
                <a:solidFill>
                  <a:srgbClr val="FFFFFF"/>
                </a:solidFill>
                <a:effectLst/>
                <a:uLnTx/>
                <a:uFillTx/>
                <a:latin typeface="GT Walsheim Pro" panose="00000500000000000000" pitchFamily="2" charset="-52"/>
                <a:ea typeface="Open Sans" panose="020B0606030504020204" pitchFamily="34" charset="0"/>
                <a:cs typeface="GT Walsheim Pro" panose="00000500000000000000" pitchFamily="2" charset="-52"/>
                <a:sym typeface="Helvetica Neue"/>
              </a:rPr>
              <a:t>SEE THE PROOF OF CONCEPT</a:t>
            </a:r>
          </a:p>
        </p:txBody>
      </p:sp>
      <p:pic>
        <p:nvPicPr>
          <p:cNvPr id="68" name="Graphic 67">
            <a:extLst>
              <a:ext uri="{FF2B5EF4-FFF2-40B4-BE49-F238E27FC236}">
                <a16:creationId xmlns:a16="http://schemas.microsoft.com/office/drawing/2014/main" id="{9C406453-C115-2438-788C-6F70C180947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23659" y="11303985"/>
            <a:ext cx="405060" cy="405060"/>
          </a:xfrm>
          <a:prstGeom prst="rect">
            <a:avLst/>
          </a:prstGeom>
        </p:spPr>
      </p:pic>
      <p:pic>
        <p:nvPicPr>
          <p:cNvPr id="53" name="Picture 52">
            <a:extLst>
              <a:ext uri="{FF2B5EF4-FFF2-40B4-BE49-F238E27FC236}">
                <a16:creationId xmlns:a16="http://schemas.microsoft.com/office/drawing/2014/main" id="{CE3FC9A9-BE3B-30F6-9C38-FE9074ED0AEF}"/>
              </a:ext>
            </a:extLst>
          </p:cNvPr>
          <p:cNvPicPr>
            <a:picLocks noChangeAspect="1"/>
          </p:cNvPicPr>
          <p:nvPr/>
        </p:nvPicPr>
        <p:blipFill rotWithShape="1">
          <a:blip r:embed="rId21" cstate="screen">
            <a:alphaModFix amt="30000"/>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a:ext>
            </a:extLst>
          </a:blip>
          <a:srcRect l="16934" t="46617" r="36497" b="24903"/>
          <a:stretch/>
        </p:blipFill>
        <p:spPr>
          <a:xfrm>
            <a:off x="7908934" y="7734754"/>
            <a:ext cx="8027424" cy="3294579"/>
          </a:xfrm>
          <a:custGeom>
            <a:avLst/>
            <a:gdLst>
              <a:gd name="connsiteX0" fmla="*/ 0 w 10316024"/>
              <a:gd name="connsiteY0" fmla="*/ 0 h 5210772"/>
              <a:gd name="connsiteX1" fmla="*/ 10316024 w 10316024"/>
              <a:gd name="connsiteY1" fmla="*/ 0 h 5210772"/>
              <a:gd name="connsiteX2" fmla="*/ 10316024 w 10316024"/>
              <a:gd name="connsiteY2" fmla="*/ 5210772 h 5210772"/>
              <a:gd name="connsiteX3" fmla="*/ 0 w 10316024"/>
              <a:gd name="connsiteY3" fmla="*/ 5210772 h 5210772"/>
            </a:gdLst>
            <a:ahLst/>
            <a:cxnLst>
              <a:cxn ang="0">
                <a:pos x="connsiteX0" y="connsiteY0"/>
              </a:cxn>
              <a:cxn ang="0">
                <a:pos x="connsiteX1" y="connsiteY1"/>
              </a:cxn>
              <a:cxn ang="0">
                <a:pos x="connsiteX2" y="connsiteY2"/>
              </a:cxn>
              <a:cxn ang="0">
                <a:pos x="connsiteX3" y="connsiteY3"/>
              </a:cxn>
            </a:cxnLst>
            <a:rect l="l" t="t" r="r" b="b"/>
            <a:pathLst>
              <a:path w="10316024" h="5210772">
                <a:moveTo>
                  <a:pt x="0" y="0"/>
                </a:moveTo>
                <a:lnTo>
                  <a:pt x="10316024" y="0"/>
                </a:lnTo>
                <a:lnTo>
                  <a:pt x="10316024" y="5210772"/>
                </a:lnTo>
                <a:lnTo>
                  <a:pt x="0" y="5210772"/>
                </a:lnTo>
                <a:close/>
              </a:path>
            </a:pathLst>
          </a:custGeom>
        </p:spPr>
      </p:pic>
      <p:pic>
        <p:nvPicPr>
          <p:cNvPr id="2" name="Picture 1">
            <a:extLst>
              <a:ext uri="{FF2B5EF4-FFF2-40B4-BE49-F238E27FC236}">
                <a16:creationId xmlns:a16="http://schemas.microsoft.com/office/drawing/2014/main" id="{389553C1-4167-ECCA-FCF8-05584E935FF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234986" y="4632268"/>
            <a:ext cx="9698406" cy="6056452"/>
          </a:xfrm>
          <a:prstGeom prst="rect">
            <a:avLst/>
          </a:prstGeom>
        </p:spPr>
      </p:pic>
      <p:cxnSp>
        <p:nvCxnSpPr>
          <p:cNvPr id="3" name="Прямая соединительная линия 189">
            <a:extLst>
              <a:ext uri="{FF2B5EF4-FFF2-40B4-BE49-F238E27FC236}">
                <a16:creationId xmlns:a16="http://schemas.microsoft.com/office/drawing/2014/main" id="{5F6AEA1D-E49B-BB41-4607-A0651FBDB77A}"/>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965228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6BDEC6D-5748-9049-9D60-5762D3335E76}"/>
              </a:ext>
            </a:extLst>
          </p:cNvPr>
          <p:cNvSpPr/>
          <p:nvPr/>
        </p:nvSpPr>
        <p:spPr>
          <a:xfrm>
            <a:off x="0" y="7058067"/>
            <a:ext cx="12410671" cy="6657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9" name="Прямоугольник 54">
            <a:extLst>
              <a:ext uri="{FF2B5EF4-FFF2-40B4-BE49-F238E27FC236}">
                <a16:creationId xmlns:a16="http://schemas.microsoft.com/office/drawing/2014/main" id="{8DC79496-B1FA-3CC6-C2BD-9D0C357CB02E}"/>
              </a:ext>
            </a:extLst>
          </p:cNvPr>
          <p:cNvSpPr/>
          <p:nvPr/>
        </p:nvSpPr>
        <p:spPr>
          <a:xfrm rot="10800000">
            <a:off x="-124688" y="-8387"/>
            <a:ext cx="12559045" cy="13716000"/>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DFF5ACFA-316E-4236-EE63-3A9DB1FCAB4A}"/>
              </a:ext>
            </a:extLst>
          </p:cNvPr>
          <p:cNvSpPr/>
          <p:nvPr/>
        </p:nvSpPr>
        <p:spPr>
          <a:xfrm>
            <a:off x="-25676" y="11419635"/>
            <a:ext cx="11934078" cy="2290663"/>
          </a:xfrm>
          <a:prstGeom prst="rect">
            <a:avLst/>
          </a:prstGeom>
          <a:solidFill>
            <a:srgbClr val="F7F5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A"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8" name="Прямая соединительная линия 177">
            <a:extLst>
              <a:ext uri="{FF2B5EF4-FFF2-40B4-BE49-F238E27FC236}">
                <a16:creationId xmlns:a16="http://schemas.microsoft.com/office/drawing/2014/main" id="{1C40873F-B9A9-18DA-EF87-7F08C8B106DC}"/>
              </a:ext>
            </a:extLst>
          </p:cNvPr>
          <p:cNvCxnSpPr>
            <a:cxnSpLocks/>
          </p:cNvCxnSpPr>
          <p:nvPr/>
        </p:nvCxnSpPr>
        <p:spPr>
          <a:xfrm flipH="1">
            <a:off x="-132736" y="5135641"/>
            <a:ext cx="12567093" cy="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82535441-4239-BAC8-707C-5F50AB37DECD}"/>
              </a:ext>
            </a:extLst>
          </p:cNvPr>
          <p:cNvSpPr txBox="1"/>
          <p:nvPr/>
        </p:nvSpPr>
        <p:spPr>
          <a:xfrm>
            <a:off x="869907" y="2007084"/>
            <a:ext cx="9580379"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9500">
                <a:solidFill>
                  <a:srgbClr val="343434"/>
                </a:solidFill>
                <a:latin typeface="GT Super Display" panose="00000500000000000000" pitchFamily="2" charset="0"/>
                <a:ea typeface="Noto Serif" panose="02020600060500020200" pitchFamily="18" charset="0"/>
                <a:cs typeface="Noto Serif" panose="02020600060500020200" pitchFamily="18" charset="0"/>
              </a:defRPr>
            </a:lvl1pPr>
          </a:lstStyle>
          <a:p>
            <a:pPr lvl="0">
              <a:defRPr/>
            </a:pPr>
            <a:r>
              <a:rPr lang="en-US" sz="6000" dirty="0" err="1"/>
              <a:t>Ö.Wall</a:t>
            </a:r>
            <a:r>
              <a:rPr lang="en-US" sz="6000" dirty="0"/>
              <a:t> will fundamentally change apartment design, building &amp; living</a:t>
            </a:r>
          </a:p>
        </p:txBody>
      </p:sp>
      <p:cxnSp>
        <p:nvCxnSpPr>
          <p:cNvPr id="68" name="Прямая соединительная линия 368">
            <a:extLst>
              <a:ext uri="{FF2B5EF4-FFF2-40B4-BE49-F238E27FC236}">
                <a16:creationId xmlns:a16="http://schemas.microsoft.com/office/drawing/2014/main" id="{0490C4BE-6EBA-E649-25DE-4976B7E13BC5}"/>
              </a:ext>
            </a:extLst>
          </p:cNvPr>
          <p:cNvCxnSpPr>
            <a:cxnSpLocks/>
          </p:cNvCxnSpPr>
          <p:nvPr/>
        </p:nvCxnSpPr>
        <p:spPr>
          <a:xfrm flipH="1">
            <a:off x="12427341" y="0"/>
            <a:ext cx="7212" cy="6331641"/>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0" name="Прямая соединительная линия 391">
            <a:extLst>
              <a:ext uri="{FF2B5EF4-FFF2-40B4-BE49-F238E27FC236}">
                <a16:creationId xmlns:a16="http://schemas.microsoft.com/office/drawing/2014/main" id="{76AEF12C-CFED-B381-E274-18FFC553A8C6}"/>
              </a:ext>
            </a:extLst>
          </p:cNvPr>
          <p:cNvCxnSpPr/>
          <p:nvPr/>
        </p:nvCxnSpPr>
        <p:spPr>
          <a:xfrm>
            <a:off x="979828" y="0"/>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cxnSp>
        <p:nvCxnSpPr>
          <p:cNvPr id="11" name="Прямая соединительная линия 158">
            <a:extLst>
              <a:ext uri="{FF2B5EF4-FFF2-40B4-BE49-F238E27FC236}">
                <a16:creationId xmlns:a16="http://schemas.microsoft.com/office/drawing/2014/main" id="{FCFB5B82-7975-7A55-9AAC-42A224CC4A2B}"/>
              </a:ext>
            </a:extLst>
          </p:cNvPr>
          <p:cNvCxnSpPr/>
          <p:nvPr/>
        </p:nvCxnSpPr>
        <p:spPr>
          <a:xfrm>
            <a:off x="12407855" y="9526"/>
            <a:ext cx="0" cy="13716000"/>
          </a:xfrm>
          <a:prstGeom prst="line">
            <a:avLst/>
          </a:prstGeom>
          <a:noFill/>
          <a:ln w="15875" cap="flat">
            <a:solidFill>
              <a:srgbClr val="525452">
                <a:alpha val="15000"/>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6" name="Прямоугольник 44">
            <a:extLst>
              <a:ext uri="{FF2B5EF4-FFF2-40B4-BE49-F238E27FC236}">
                <a16:creationId xmlns:a16="http://schemas.microsoft.com/office/drawing/2014/main" id="{95FE122A-F765-83B7-8998-53B899A3E000}"/>
              </a:ext>
            </a:extLst>
          </p:cNvPr>
          <p:cNvSpPr/>
          <p:nvPr/>
        </p:nvSpPr>
        <p:spPr>
          <a:xfrm>
            <a:off x="1010964" y="7584602"/>
            <a:ext cx="6386374" cy="942808"/>
          </a:xfrm>
          <a:prstGeom prst="rect">
            <a:avLst/>
          </a:prstGeom>
          <a:solidFill>
            <a:srgbClr val="D2BC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nvGrpSpPr>
          <p:cNvPr id="2" name="Group 1">
            <a:extLst>
              <a:ext uri="{FF2B5EF4-FFF2-40B4-BE49-F238E27FC236}">
                <a16:creationId xmlns:a16="http://schemas.microsoft.com/office/drawing/2014/main" id="{F238742F-910B-2476-D2F7-01631445BACE}"/>
              </a:ext>
            </a:extLst>
          </p:cNvPr>
          <p:cNvGrpSpPr/>
          <p:nvPr/>
        </p:nvGrpSpPr>
        <p:grpSpPr>
          <a:xfrm>
            <a:off x="1429995" y="7776255"/>
            <a:ext cx="5428661" cy="566309"/>
            <a:chOff x="14660161" y="5316078"/>
            <a:chExt cx="5428661" cy="566309"/>
          </a:xfrm>
        </p:grpSpPr>
        <p:sp>
          <p:nvSpPr>
            <p:cNvPr id="27" name="TextBox 26">
              <a:extLst>
                <a:ext uri="{FF2B5EF4-FFF2-40B4-BE49-F238E27FC236}">
                  <a16:creationId xmlns:a16="http://schemas.microsoft.com/office/drawing/2014/main" id="{0BF46E5B-D650-DD2F-218B-201A85074CF6}"/>
                </a:ext>
              </a:extLst>
            </p:cNvPr>
            <p:cNvSpPr txBox="1"/>
            <p:nvPr/>
          </p:nvSpPr>
          <p:spPr>
            <a:xfrm>
              <a:off x="15254154" y="5316078"/>
              <a:ext cx="4834668" cy="566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338" rtl="0" eaLnBrk="1" fontAlgn="auto" latinLnBrk="0" hangingPunct="0">
                <a:lnSpc>
                  <a:spcPct val="110000"/>
                </a:lnSpc>
                <a:spcBef>
                  <a:spcPts val="0"/>
                </a:spcBef>
                <a:spcAft>
                  <a:spcPts val="0"/>
                </a:spcAft>
                <a:buClrTx/>
                <a:buSzTx/>
                <a:buFontTx/>
                <a:buNone/>
                <a:tabLst/>
                <a:defRPr/>
              </a:pPr>
              <a:r>
                <a:rPr kumimoji="0" lang="en-US" sz="2800" b="0" i="0" u="none" strike="noStrike" kern="0" cap="none" spc="50" normalizeH="0" baseline="0" noProof="0" dirty="0">
                  <a:ln>
                    <a:noFill/>
                  </a:ln>
                  <a:solidFill>
                    <a:srgbClr val="FFFFFF"/>
                  </a:solidFill>
                  <a:effectLst/>
                  <a:uLnTx/>
                  <a:uFillTx/>
                  <a:latin typeface="GT Walsheim Pro" panose="00000500000000000000" pitchFamily="2" charset="-52"/>
                  <a:ea typeface="Open Sans SemiBold" panose="020B0706030804020204" pitchFamily="34" charset="0"/>
                  <a:cs typeface="GT Walsheim Pro" panose="00000500000000000000" pitchFamily="2" charset="-52"/>
                  <a:sym typeface="Helvetica Neue"/>
                </a:rPr>
                <a:t>View Case Study Apartment</a:t>
              </a:r>
            </a:p>
          </p:txBody>
        </p:sp>
        <p:pic>
          <p:nvPicPr>
            <p:cNvPr id="28" name="Graphic 27">
              <a:extLst>
                <a:ext uri="{FF2B5EF4-FFF2-40B4-BE49-F238E27FC236}">
                  <a16:creationId xmlns:a16="http://schemas.microsoft.com/office/drawing/2014/main" id="{50FE165D-C84D-16AA-69A3-1026286DC61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60161" y="5389747"/>
              <a:ext cx="405060" cy="405060"/>
            </a:xfrm>
            <a:prstGeom prst="rect">
              <a:avLst/>
            </a:prstGeom>
          </p:spPr>
        </p:pic>
      </p:grpSp>
      <p:grpSp>
        <p:nvGrpSpPr>
          <p:cNvPr id="5" name="Group 4">
            <a:extLst>
              <a:ext uri="{FF2B5EF4-FFF2-40B4-BE49-F238E27FC236}">
                <a16:creationId xmlns:a16="http://schemas.microsoft.com/office/drawing/2014/main" id="{B8EC750B-3CE2-1861-A039-7D2C376505D7}"/>
              </a:ext>
            </a:extLst>
          </p:cNvPr>
          <p:cNvGrpSpPr/>
          <p:nvPr/>
        </p:nvGrpSpPr>
        <p:grpSpPr>
          <a:xfrm>
            <a:off x="964270" y="8324217"/>
            <a:ext cx="11470283" cy="3697847"/>
            <a:chOff x="5011981" y="7400912"/>
            <a:chExt cx="14360032" cy="4849617"/>
          </a:xfrm>
        </p:grpSpPr>
        <p:pic>
          <p:nvPicPr>
            <p:cNvPr id="4" name="Picture 3">
              <a:extLst>
                <a:ext uri="{FF2B5EF4-FFF2-40B4-BE49-F238E27FC236}">
                  <a16:creationId xmlns:a16="http://schemas.microsoft.com/office/drawing/2014/main" id="{026C5988-1480-CFBE-4272-8A4DB4ED31D2}"/>
                </a:ext>
              </a:extLst>
            </p:cNvPr>
            <p:cNvPicPr>
              <a:picLocks noChangeAspect="1"/>
            </p:cNvPicPr>
            <p:nvPr/>
          </p:nvPicPr>
          <p:blipFill rotWithShape="1">
            <a:blip r:embed="rId5">
              <a:extLst>
                <a:ext uri="{28A0092B-C50C-407E-A947-70E740481C1C}">
                  <a14:useLocalDpi xmlns:a14="http://schemas.microsoft.com/office/drawing/2010/main" val="0"/>
                </a:ext>
              </a:extLst>
            </a:blip>
            <a:srcRect l="9397" t="10428" b="11314"/>
            <a:stretch/>
          </p:blipFill>
          <p:spPr>
            <a:xfrm>
              <a:off x="5011981" y="8071767"/>
              <a:ext cx="14360032" cy="4174294"/>
            </a:xfrm>
            <a:prstGeom prst="rect">
              <a:avLst/>
            </a:prstGeom>
          </p:spPr>
        </p:pic>
        <p:pic>
          <p:nvPicPr>
            <p:cNvPr id="33" name="Picture 32">
              <a:extLst>
                <a:ext uri="{FF2B5EF4-FFF2-40B4-BE49-F238E27FC236}">
                  <a16:creationId xmlns:a16="http://schemas.microsoft.com/office/drawing/2014/main" id="{D443AFF0-94F9-AD6C-D4DB-2097417B921B}"/>
                </a:ext>
              </a:extLst>
            </p:cNvPr>
            <p:cNvPicPr>
              <a:picLocks noChangeAspect="1"/>
            </p:cNvPicPr>
            <p:nvPr/>
          </p:nvPicPr>
          <p:blipFill rotWithShape="1">
            <a:blip r:embed="rId5">
              <a:extLst>
                <a:ext uri="{28A0092B-C50C-407E-A947-70E740481C1C}">
                  <a14:useLocalDpi xmlns:a14="http://schemas.microsoft.com/office/drawing/2010/main" val="0"/>
                </a:ext>
              </a:extLst>
            </a:blip>
            <a:srcRect l="28545" t="-2042" b="11124"/>
            <a:stretch/>
          </p:blipFill>
          <p:spPr>
            <a:xfrm>
              <a:off x="8046719" y="7400912"/>
              <a:ext cx="11325291" cy="4849617"/>
            </a:xfrm>
            <a:prstGeom prst="rect">
              <a:avLst/>
            </a:prstGeom>
          </p:spPr>
        </p:pic>
      </p:grpSp>
      <p:pic>
        <p:nvPicPr>
          <p:cNvPr id="30" name="Рисунок 4">
            <a:extLst>
              <a:ext uri="{FF2B5EF4-FFF2-40B4-BE49-F238E27FC236}">
                <a16:creationId xmlns:a16="http://schemas.microsoft.com/office/drawing/2014/main" id="{FC5A1375-2CD3-7C9A-966B-68F87F5F19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11757" y="954089"/>
            <a:ext cx="456079" cy="646112"/>
          </a:xfrm>
          <a:prstGeom prst="rect">
            <a:avLst/>
          </a:prstGeom>
        </p:spPr>
      </p:pic>
      <p:cxnSp>
        <p:nvCxnSpPr>
          <p:cNvPr id="19" name="Прямая соединительная линия 177">
            <a:extLst>
              <a:ext uri="{FF2B5EF4-FFF2-40B4-BE49-F238E27FC236}">
                <a16:creationId xmlns:a16="http://schemas.microsoft.com/office/drawing/2014/main" id="{47A5B219-79E7-FEA8-6EA7-CF1D684EE110}"/>
              </a:ext>
            </a:extLst>
          </p:cNvPr>
          <p:cNvCxnSpPr>
            <a:cxnSpLocks/>
          </p:cNvCxnSpPr>
          <p:nvPr/>
        </p:nvCxnSpPr>
        <p:spPr>
          <a:xfrm flipH="1">
            <a:off x="-132736" y="722608"/>
            <a:ext cx="12551736" cy="1111"/>
          </a:xfrm>
          <a:prstGeom prst="line">
            <a:avLst/>
          </a:prstGeom>
          <a:noFill/>
          <a:ln w="15875" cap="flat">
            <a:solidFill>
              <a:srgbClr val="525452">
                <a:alpha val="14902"/>
              </a:srgbClr>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4791F97C-977A-495C-50A3-04B2FB06455D}"/>
              </a:ext>
            </a:extLst>
          </p:cNvPr>
          <p:cNvSpPr txBox="1"/>
          <p:nvPr/>
        </p:nvSpPr>
        <p:spPr>
          <a:xfrm>
            <a:off x="858011" y="876548"/>
            <a:ext cx="938665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spc="50" dirty="0">
                <a:solidFill>
                  <a:srgbClr val="BC9B76"/>
                </a:solidFill>
                <a:latin typeface="GT Walsheim Pro" panose="00000500000000000000" pitchFamily="2" charset="-52"/>
                <a:ea typeface="Open Sans" panose="020B0606030504020204" pitchFamily="34" charset="0"/>
                <a:cs typeface="GT Walsheim Pro" panose="00000500000000000000" pitchFamily="2" charset="-52"/>
              </a:rPr>
              <a:t>OUR SOLUTION</a:t>
            </a:r>
          </a:p>
        </p:txBody>
      </p:sp>
      <p:cxnSp>
        <p:nvCxnSpPr>
          <p:cNvPr id="8" name="Прямая соединительная линия 189">
            <a:extLst>
              <a:ext uri="{FF2B5EF4-FFF2-40B4-BE49-F238E27FC236}">
                <a16:creationId xmlns:a16="http://schemas.microsoft.com/office/drawing/2014/main" id="{53B3B267-46B0-658F-8853-7D97D7CDEC08}"/>
              </a:ext>
            </a:extLst>
          </p:cNvPr>
          <p:cNvCxnSpPr>
            <a:cxnSpLocks/>
          </p:cNvCxnSpPr>
          <p:nvPr/>
        </p:nvCxnSpPr>
        <p:spPr>
          <a:xfrm>
            <a:off x="952989" y="1364261"/>
            <a:ext cx="1232557" cy="0"/>
          </a:xfrm>
          <a:prstGeom prst="line">
            <a:avLst/>
          </a:prstGeom>
          <a:noFill/>
          <a:ln w="76200" cap="flat">
            <a:solidFill>
              <a:srgbClr val="D2BCA3"/>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nvGrpSpPr>
          <p:cNvPr id="16" name="Group 15">
            <a:extLst>
              <a:ext uri="{FF2B5EF4-FFF2-40B4-BE49-F238E27FC236}">
                <a16:creationId xmlns:a16="http://schemas.microsoft.com/office/drawing/2014/main" id="{BC5110ED-D1BE-22DB-C0CD-A5CB4B53AF0D}"/>
              </a:ext>
            </a:extLst>
          </p:cNvPr>
          <p:cNvGrpSpPr/>
          <p:nvPr/>
        </p:nvGrpSpPr>
        <p:grpSpPr>
          <a:xfrm>
            <a:off x="12410671" y="-8387"/>
            <a:ext cx="11987206" cy="13716000"/>
            <a:chOff x="12410671" y="-8387"/>
            <a:chExt cx="11987206" cy="13716000"/>
          </a:xfrm>
        </p:grpSpPr>
        <p:sp>
          <p:nvSpPr>
            <p:cNvPr id="14" name="Rectangle 13">
              <a:extLst>
                <a:ext uri="{FF2B5EF4-FFF2-40B4-BE49-F238E27FC236}">
                  <a16:creationId xmlns:a16="http://schemas.microsoft.com/office/drawing/2014/main" id="{5B121D0E-4C3F-765C-7EB7-CADE54578D47}"/>
                </a:ext>
              </a:extLst>
            </p:cNvPr>
            <p:cNvSpPr/>
            <p:nvPr/>
          </p:nvSpPr>
          <p:spPr>
            <a:xfrm>
              <a:off x="12410671" y="-8387"/>
              <a:ext cx="11987206" cy="13716000"/>
            </a:xfrm>
            <a:prstGeom prst="rect">
              <a:avLst/>
            </a:prstGeom>
            <a:solidFill>
              <a:srgbClr val="E0DFD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PH"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3" name="Picture 12" descr="A picture containing indoor, window, shelf, cabinet&#10;&#10;Description automatically generated">
              <a:extLst>
                <a:ext uri="{FF2B5EF4-FFF2-40B4-BE49-F238E27FC236}">
                  <a16:creationId xmlns:a16="http://schemas.microsoft.com/office/drawing/2014/main" id="{F4D218A4-765F-EA8B-D5B1-E4E0988737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34356" y="776911"/>
              <a:ext cx="11963521" cy="11985000"/>
            </a:xfrm>
            <a:prstGeom prst="rect">
              <a:avLst/>
            </a:prstGeom>
          </p:spPr>
        </p:pic>
        <p:pic>
          <p:nvPicPr>
            <p:cNvPr id="15" name="Picture 14" descr="Icon&#10;&#10;Description automatically generated">
              <a:extLst>
                <a:ext uri="{FF2B5EF4-FFF2-40B4-BE49-F238E27FC236}">
                  <a16:creationId xmlns:a16="http://schemas.microsoft.com/office/drawing/2014/main" id="{B47AC6C8-D58D-A725-5196-4FB04700D6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18373" y="4992781"/>
              <a:ext cx="2857143" cy="2857143"/>
            </a:xfrm>
            <a:prstGeom prst="rect">
              <a:avLst/>
            </a:prstGeom>
          </p:spPr>
        </p:pic>
      </p:grpSp>
      <p:sp>
        <p:nvSpPr>
          <p:cNvPr id="7" name="TextBox 6">
            <a:extLst>
              <a:ext uri="{FF2B5EF4-FFF2-40B4-BE49-F238E27FC236}">
                <a16:creationId xmlns:a16="http://schemas.microsoft.com/office/drawing/2014/main" id="{8CA2D21C-0741-E84F-CCD1-3B48CE5CE630}"/>
              </a:ext>
            </a:extLst>
          </p:cNvPr>
          <p:cNvSpPr txBox="1"/>
          <p:nvPr/>
        </p:nvSpPr>
        <p:spPr>
          <a:xfrm>
            <a:off x="952989" y="5141178"/>
            <a:ext cx="9763780" cy="12806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10000"/>
              </a:lnSpc>
            </a:pPr>
            <a:r>
              <a:rPr lang="en-US" sz="3600" spc="50" dirty="0">
                <a:solidFill>
                  <a:srgbClr val="343434"/>
                </a:solidFill>
                <a:latin typeface="GT Super Display" panose="00000500000000000000" pitchFamily="2" charset="0"/>
                <a:ea typeface="Noto Serif" panose="02020600060500020200" pitchFamily="18" charset="0"/>
                <a:cs typeface="Noto Serif" panose="02020600060500020200" pitchFamily="18" charset="0"/>
              </a:rPr>
              <a:t>Paving a way for a new generation of apartments that are more than just temporary shelters</a:t>
            </a:r>
          </a:p>
        </p:txBody>
      </p:sp>
    </p:spTree>
    <p:extLst>
      <p:ext uri="{BB962C8B-B14F-4D97-AF65-F5344CB8AC3E}">
        <p14:creationId xmlns:p14="http://schemas.microsoft.com/office/powerpoint/2010/main" val="1181984569"/>
      </p:ext>
    </p:extLst>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rgbClr val="B78A69">
              <a:alpha val="50000"/>
            </a:srgbClr>
          </a:solidFill>
          <a:prstDash val="solid"/>
          <a:miter lim="400000"/>
          <a:headEnd type="none"/>
          <a:tailEnd type="none"/>
        </a:ln>
        <a:effectLst/>
        <a:sp3d/>
      </a:spPr>
      <a:body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83657</TotalTime>
  <Words>4176</Words>
  <Application>Microsoft Office PowerPoint</Application>
  <PresentationFormat>Custom</PresentationFormat>
  <Paragraphs>719</Paragraphs>
  <Slides>34</Slides>
  <Notes>34</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34</vt:i4>
      </vt:variant>
    </vt:vector>
  </HeadingPairs>
  <TitlesOfParts>
    <vt:vector size="54" baseType="lpstr">
      <vt:lpstr>Arial</vt:lpstr>
      <vt:lpstr>Calibri</vt:lpstr>
      <vt:lpstr>Calibri Light</vt:lpstr>
      <vt:lpstr>GT Super Display</vt:lpstr>
      <vt:lpstr>GT Walsheim Bold</vt:lpstr>
      <vt:lpstr>GT Walsheim Light</vt:lpstr>
      <vt:lpstr>GT Walsheim Pro</vt:lpstr>
      <vt:lpstr>GT Walsheim Pro Bold</vt:lpstr>
      <vt:lpstr>GT Walsheim Pro Light</vt:lpstr>
      <vt:lpstr>GT Walsheim Pro Medium</vt:lpstr>
      <vt:lpstr>GT Walsheim Regular</vt:lpstr>
      <vt:lpstr>Helvetica Neue</vt:lpstr>
      <vt:lpstr>Helvetica Neue Medium</vt:lpstr>
      <vt:lpstr>Mont</vt:lpstr>
      <vt:lpstr>montserrat-semiBold</vt:lpstr>
      <vt:lpstr>Open Sans</vt:lpstr>
      <vt:lpstr>Quattrocento</vt:lpstr>
      <vt:lpstr>robotomedium</vt:lpstr>
      <vt:lpstr>21_BasicWhite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Charlotte Pizarras</cp:lastModifiedBy>
  <cp:revision>2109</cp:revision>
  <dcterms:modified xsi:type="dcterms:W3CDTF">2022-11-25T10:09:57Z</dcterms:modified>
</cp:coreProperties>
</file>